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75"/>
  </p:notesMasterIdLst>
  <p:handoutMasterIdLst>
    <p:handoutMasterId r:id="rId76"/>
  </p:handoutMasterIdLst>
  <p:sldIdLst>
    <p:sldId id="416" r:id="rId3"/>
    <p:sldId id="448" r:id="rId4"/>
    <p:sldId id="464" r:id="rId5"/>
    <p:sldId id="424" r:id="rId6"/>
    <p:sldId id="432" r:id="rId7"/>
    <p:sldId id="449" r:id="rId8"/>
    <p:sldId id="656" r:id="rId9"/>
    <p:sldId id="636" r:id="rId10"/>
    <p:sldId id="665" r:id="rId11"/>
    <p:sldId id="666" r:id="rId12"/>
    <p:sldId id="667" r:id="rId13"/>
    <p:sldId id="483" r:id="rId14"/>
    <p:sldId id="633" r:id="rId15"/>
    <p:sldId id="634" r:id="rId16"/>
    <p:sldId id="387" r:id="rId17"/>
    <p:sldId id="668" r:id="rId18"/>
    <p:sldId id="427" r:id="rId19"/>
    <p:sldId id="426" r:id="rId20"/>
    <p:sldId id="450" r:id="rId21"/>
    <p:sldId id="418" r:id="rId22"/>
    <p:sldId id="664" r:id="rId23"/>
    <p:sldId id="385" r:id="rId24"/>
    <p:sldId id="641" r:id="rId25"/>
    <p:sldId id="579" r:id="rId26"/>
    <p:sldId id="606" r:id="rId27"/>
    <p:sldId id="658" r:id="rId28"/>
    <p:sldId id="660" r:id="rId29"/>
    <p:sldId id="659" r:id="rId30"/>
    <p:sldId id="391" r:id="rId31"/>
    <p:sldId id="476" r:id="rId32"/>
    <p:sldId id="477" r:id="rId33"/>
    <p:sldId id="478" r:id="rId34"/>
    <p:sldId id="488" r:id="rId35"/>
    <p:sldId id="489" r:id="rId36"/>
    <p:sldId id="490" r:id="rId37"/>
    <p:sldId id="491" r:id="rId38"/>
    <p:sldId id="492" r:id="rId39"/>
    <p:sldId id="494" r:id="rId40"/>
    <p:sldId id="639" r:id="rId41"/>
    <p:sldId id="640" r:id="rId42"/>
    <p:sldId id="683" r:id="rId43"/>
    <p:sldId id="679" r:id="rId44"/>
    <p:sldId id="680" r:id="rId45"/>
    <p:sldId id="682" r:id="rId46"/>
    <p:sldId id="684" r:id="rId47"/>
    <p:sldId id="685" r:id="rId48"/>
    <p:sldId id="686" r:id="rId49"/>
    <p:sldId id="605" r:id="rId50"/>
    <p:sldId id="687" r:id="rId51"/>
    <p:sldId id="676" r:id="rId52"/>
    <p:sldId id="602" r:id="rId53"/>
    <p:sldId id="677" r:id="rId54"/>
    <p:sldId id="648" r:id="rId55"/>
    <p:sldId id="532" r:id="rId56"/>
    <p:sldId id="608" r:id="rId57"/>
    <p:sldId id="649" r:id="rId58"/>
    <p:sldId id="651" r:id="rId59"/>
    <p:sldId id="652" r:id="rId60"/>
    <p:sldId id="538" r:id="rId61"/>
    <p:sldId id="539" r:id="rId62"/>
    <p:sldId id="540" r:id="rId63"/>
    <p:sldId id="654" r:id="rId64"/>
    <p:sldId id="655" r:id="rId65"/>
    <p:sldId id="486" r:id="rId66"/>
    <p:sldId id="542" r:id="rId67"/>
    <p:sldId id="580" r:id="rId68"/>
    <p:sldId id="497" r:id="rId69"/>
    <p:sldId id="499" r:id="rId70"/>
    <p:sldId id="500" r:id="rId71"/>
    <p:sldId id="501" r:id="rId72"/>
    <p:sldId id="599" r:id="rId73"/>
    <p:sldId id="674"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4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32" autoAdjust="0"/>
    <p:restoredTop sz="86117" autoAdjust="0"/>
  </p:normalViewPr>
  <p:slideViewPr>
    <p:cSldViewPr snapToGrid="0">
      <p:cViewPr varScale="1">
        <p:scale>
          <a:sx n="143" d="100"/>
          <a:sy n="143" d="100"/>
        </p:scale>
        <p:origin x="744" y="100"/>
      </p:cViewPr>
      <p:guideLst>
        <p:guide orient="horz" pos="2160"/>
        <p:guide pos="3840"/>
      </p:guideLst>
    </p:cSldViewPr>
  </p:slideViewPr>
  <p:outlineViewPr>
    <p:cViewPr>
      <p:scale>
        <a:sx n="33" d="100"/>
        <a:sy n="33" d="100"/>
      </p:scale>
      <p:origin x="0" y="20512"/>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26" d="100"/>
          <a:sy n="126" d="100"/>
        </p:scale>
        <p:origin x="491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5/3/2018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1559546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5/3/2018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35784143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F8F5042-9C52-0449-B2EC-628456EB9E95}" type="slidenum">
              <a:rPr lang="en-US" smtClean="0"/>
              <a:pPr>
                <a:defRPr/>
              </a:pPr>
              <a:t>1</a:t>
            </a:fld>
            <a:endParaRPr lang="en-US"/>
          </a:p>
        </p:txBody>
      </p:sp>
    </p:spTree>
    <p:extLst>
      <p:ext uri="{BB962C8B-B14F-4D97-AF65-F5344CB8AC3E}">
        <p14:creationId xmlns:p14="http://schemas.microsoft.com/office/powerpoint/2010/main" val="110381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AC0FC8B-A6C6-9D47-A748-EF5366235BD0}"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26</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565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r>
              <a:rPr lang="en-US" dirty="0" smtClean="0"/>
              <a:t>?</a:t>
            </a:r>
          </a:p>
          <a:p>
            <a:r>
              <a:rPr lang="en-US" sz="1200" i="1" dirty="0" smtClean="0">
                <a:solidFill>
                  <a:srgbClr val="56127A"/>
                </a:solidFill>
                <a:latin typeface="Verdana" charset="0"/>
              </a:rPr>
              <a:t>(12 mod 4</a:t>
            </a:r>
            <a:r>
              <a:rPr lang="en-US" altLang="zh-CN" sz="1200" i="1" dirty="0" smtClean="0">
                <a:solidFill>
                  <a:srgbClr val="56127A"/>
                </a:solidFill>
                <a:latin typeface="Verdana" charset="0"/>
              </a:rPr>
              <a:t>=0</a:t>
            </a:r>
            <a:r>
              <a:rPr lang="en-US" sz="1200" i="1" dirty="0" smtClean="0">
                <a:solidFill>
                  <a:srgbClr val="56127A"/>
                </a:solidFill>
                <a:latin typeface="Verdana" charset="0"/>
              </a:rPr>
              <a:t>)</a:t>
            </a:r>
            <a:r>
              <a:rPr lang="en-US" sz="1200" dirty="0" smtClean="0">
                <a:solidFill>
                  <a:srgbClr val="56127A"/>
                </a:solidFill>
                <a:latin typeface="Verdana" charset="0"/>
              </a:rPr>
              <a:t>	 </a:t>
            </a:r>
            <a:r>
              <a:rPr lang="en-US" sz="1200" i="1" dirty="0" smtClean="0">
                <a:solidFill>
                  <a:srgbClr val="56127A"/>
                </a:solidFill>
                <a:latin typeface="Verdana" charset="0"/>
              </a:rPr>
              <a:t>(12 mod 2</a:t>
            </a:r>
            <a:r>
              <a:rPr lang="en-US" altLang="zh-CN" sz="1200" i="1" dirty="0" smtClean="0">
                <a:solidFill>
                  <a:srgbClr val="56127A"/>
                </a:solidFill>
                <a:latin typeface="Verdana" charset="0"/>
              </a:rPr>
              <a:t>=0</a:t>
            </a:r>
            <a:r>
              <a:rPr lang="en-US" sz="1200" i="1" dirty="0" smtClean="0">
                <a:solidFill>
                  <a:srgbClr val="56127A"/>
                </a:solidFill>
                <a:latin typeface="Verdana" charset="0"/>
              </a:rPr>
              <a:t>)</a:t>
            </a:r>
            <a:endParaRPr lang="en-US" dirty="0"/>
          </a:p>
        </p:txBody>
      </p:sp>
    </p:spTree>
    <p:extLst>
      <p:ext uri="{BB962C8B-B14F-4D97-AF65-F5344CB8AC3E}">
        <p14:creationId xmlns:p14="http://schemas.microsoft.com/office/powerpoint/2010/main" val="372309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E9D04343-53AE-5A4F-82ED-B50CEE6A9CA9}"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27</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2578"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2579"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a:t>Tag only needs enough bits to uniquely identify the block (jse)</a:t>
            </a:r>
          </a:p>
        </p:txBody>
      </p:sp>
    </p:spTree>
    <p:extLst>
      <p:ext uri="{BB962C8B-B14F-4D97-AF65-F5344CB8AC3E}">
        <p14:creationId xmlns:p14="http://schemas.microsoft.com/office/powerpoint/2010/main" val="1312256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5AC0FC8B-A6C6-9D47-A748-EF5366235BD0}" type="slidenum">
              <a:rPr lang="en-US">
                <a:solidFill>
                  <a:srgbClr val="0000FF"/>
                </a:solidFill>
              </a:rPr>
              <a:pPr/>
              <a:t>28</a:t>
            </a:fld>
            <a:endParaRPr lang="en-US">
              <a:solidFill>
                <a:srgbClr val="0000FF"/>
              </a:solidFill>
            </a:endParaRPr>
          </a:p>
        </p:txBody>
      </p:sp>
      <p:sp>
        <p:nvSpPr>
          <p:cNvPr id="143565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r>
              <a:rPr lang="en-US" dirty="0" smtClean="0"/>
              <a:t>?</a:t>
            </a:r>
          </a:p>
          <a:p>
            <a:r>
              <a:rPr lang="en-US" sz="1200" i="1" dirty="0" smtClean="0">
                <a:solidFill>
                  <a:srgbClr val="56127A"/>
                </a:solidFill>
                <a:latin typeface="Verdana" charset="0"/>
              </a:rPr>
              <a:t>(12 mod 8</a:t>
            </a:r>
            <a:r>
              <a:rPr lang="en-US" altLang="zh-CN" sz="1200" i="1" dirty="0" smtClean="0">
                <a:solidFill>
                  <a:srgbClr val="56127A"/>
                </a:solidFill>
                <a:latin typeface="Verdana" charset="0"/>
              </a:rPr>
              <a:t>=4</a:t>
            </a:r>
            <a:r>
              <a:rPr lang="en-US" sz="1200" i="1" dirty="0" smtClean="0">
                <a:solidFill>
                  <a:srgbClr val="56127A"/>
                </a:solidFill>
                <a:latin typeface="Verdana" charset="0"/>
              </a:rPr>
              <a:t>)</a:t>
            </a:r>
            <a:r>
              <a:rPr lang="en-US" sz="1200" dirty="0" smtClean="0">
                <a:solidFill>
                  <a:srgbClr val="56127A"/>
                </a:solidFill>
                <a:latin typeface="Verdana" charset="0"/>
              </a:rPr>
              <a:t>	 </a:t>
            </a:r>
            <a:r>
              <a:rPr lang="en-US" sz="1200" i="1" dirty="0" smtClean="0">
                <a:solidFill>
                  <a:srgbClr val="56127A"/>
                </a:solidFill>
                <a:latin typeface="Verdana" charset="0"/>
              </a:rPr>
              <a:t>(12 mod 4</a:t>
            </a:r>
            <a:r>
              <a:rPr lang="en-US" altLang="zh-CN" sz="1200" i="1" dirty="0" smtClean="0">
                <a:solidFill>
                  <a:srgbClr val="56127A"/>
                </a:solidFill>
                <a:latin typeface="Verdana" charset="0"/>
              </a:rPr>
              <a:t>=0</a:t>
            </a:r>
            <a:r>
              <a:rPr lang="en-US" sz="1200" i="1" dirty="0" smtClean="0">
                <a:solidFill>
                  <a:srgbClr val="56127A"/>
                </a:solidFill>
                <a:latin typeface="Verdana" charset="0"/>
              </a:rPr>
              <a:t>)    (12 mod 2</a:t>
            </a:r>
            <a:r>
              <a:rPr lang="en-US" altLang="zh-CN" sz="1200" i="1" dirty="0" smtClean="0">
                <a:solidFill>
                  <a:srgbClr val="56127A"/>
                </a:solidFill>
                <a:latin typeface="Verdana" charset="0"/>
              </a:rPr>
              <a:t>=0</a:t>
            </a:r>
            <a:r>
              <a:rPr lang="en-US" sz="1200" i="1" dirty="0" smtClean="0">
                <a:solidFill>
                  <a:srgbClr val="56127A"/>
                </a:solidFill>
                <a:latin typeface="Verdana" charset="0"/>
              </a:rPr>
              <a:t>) </a:t>
            </a:r>
            <a:endParaRPr lang="en-US" dirty="0"/>
          </a:p>
        </p:txBody>
      </p:sp>
    </p:spTree>
    <p:extLst>
      <p:ext uri="{BB962C8B-B14F-4D97-AF65-F5344CB8AC3E}">
        <p14:creationId xmlns:p14="http://schemas.microsoft.com/office/powerpoint/2010/main" val="423639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 class handout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 </a:t>
            </a:r>
            <a:r>
              <a:rPr lang="en-US" sz="1200" dirty="0" smtClean="0"/>
              <a:t>(i.e., modulo the number of blocks in the cache)</a:t>
            </a:r>
            <a:endParaRPr lang="en-US" dirty="0" smtClean="0"/>
          </a:p>
          <a:p>
            <a:r>
              <a:rPr lang="en-US" dirty="0" smtClean="0"/>
              <a:t> </a:t>
            </a:r>
            <a:endParaRPr lang="en-US" dirty="0"/>
          </a:p>
        </p:txBody>
      </p:sp>
    </p:spTree>
    <p:extLst>
      <p:ext uri="{BB962C8B-B14F-4D97-AF65-F5344CB8AC3E}">
        <p14:creationId xmlns:p14="http://schemas.microsoft.com/office/powerpoint/2010/main" val="2326807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a:t>
            </a:r>
          </a:p>
          <a:p>
            <a:endParaRPr lang="en-US" dirty="0"/>
          </a:p>
        </p:txBody>
      </p:sp>
    </p:spTree>
    <p:extLst>
      <p:ext uri="{BB962C8B-B14F-4D97-AF65-F5344CB8AC3E}">
        <p14:creationId xmlns:p14="http://schemas.microsoft.com/office/powerpoint/2010/main" val="3035698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a:t>
            </a:r>
          </a:p>
          <a:p>
            <a:endParaRPr lang="en-US" dirty="0"/>
          </a:p>
        </p:txBody>
      </p:sp>
    </p:spTree>
    <p:extLst>
      <p:ext uri="{BB962C8B-B14F-4D97-AF65-F5344CB8AC3E}">
        <p14:creationId xmlns:p14="http://schemas.microsoft.com/office/powerpoint/2010/main" val="3681396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 </a:t>
            </a:r>
            <a:r>
              <a:rPr lang="en-US" sz="1200" dirty="0" smtClean="0"/>
              <a:t>(i.e., modulo the number of blocks in the cache)</a:t>
            </a:r>
            <a:endParaRPr lang="en-US" dirty="0" smtClean="0"/>
          </a:p>
          <a:p>
            <a:r>
              <a:rPr lang="en-US" dirty="0" smtClean="0"/>
              <a:t> </a:t>
            </a:r>
            <a:endParaRPr lang="en-US" dirty="0"/>
          </a:p>
        </p:txBody>
      </p:sp>
    </p:spTree>
    <p:extLst>
      <p:ext uri="{BB962C8B-B14F-4D97-AF65-F5344CB8AC3E}">
        <p14:creationId xmlns:p14="http://schemas.microsoft.com/office/powerpoint/2010/main" val="1246069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 </a:t>
            </a:r>
            <a:r>
              <a:rPr lang="en-US" sz="1200" dirty="0" smtClean="0"/>
              <a:t>(i.e., modulo the number of blocks in the cache)</a:t>
            </a:r>
            <a:endParaRPr lang="en-US" dirty="0" smtClean="0"/>
          </a:p>
          <a:p>
            <a:r>
              <a:rPr lang="en-US" dirty="0" smtClean="0"/>
              <a:t> </a:t>
            </a:r>
            <a:endParaRPr lang="en-US" dirty="0"/>
          </a:p>
        </p:txBody>
      </p:sp>
    </p:spTree>
    <p:extLst>
      <p:ext uri="{BB962C8B-B14F-4D97-AF65-F5344CB8AC3E}">
        <p14:creationId xmlns:p14="http://schemas.microsoft.com/office/powerpoint/2010/main" val="386659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 </a:t>
            </a:r>
            <a:r>
              <a:rPr lang="en-US" sz="1200" dirty="0" smtClean="0"/>
              <a:t>(i.e., modulo the number of blocks in the cache)</a:t>
            </a:r>
            <a:endParaRPr lang="en-US" dirty="0" smtClean="0"/>
          </a:p>
          <a:p>
            <a:r>
              <a:rPr lang="en-US" dirty="0" smtClean="0"/>
              <a:t> </a:t>
            </a:r>
            <a:endParaRPr lang="en-US" dirty="0"/>
          </a:p>
        </p:txBody>
      </p:sp>
    </p:spTree>
    <p:extLst>
      <p:ext uri="{BB962C8B-B14F-4D97-AF65-F5344CB8AC3E}">
        <p14:creationId xmlns:p14="http://schemas.microsoft.com/office/powerpoint/2010/main" val="292381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9609E201-449D-5F4E-B4CF-BFACCD227F5C}" type="slidenum">
              <a:rPr lang="en-US"/>
              <a:pPr/>
              <a:t>4</a:t>
            </a:fld>
            <a:endParaRPr lang="en-US"/>
          </a:p>
        </p:txBody>
      </p:sp>
      <p:sp>
        <p:nvSpPr>
          <p:cNvPr id="1421314" name="Rectangle 2"/>
          <p:cNvSpPr>
            <a:spLocks noGrp="1" noRot="1" noChangeAspect="1" noChangeArrowheads="1" noTextEdit="1"/>
          </p:cNvSpPr>
          <p:nvPr>
            <p:ph type="sldImg"/>
          </p:nvPr>
        </p:nvSpPr>
        <p:spPr bwMode="auto">
          <a:xfrm>
            <a:off x="382588" y="684213"/>
            <a:ext cx="6094412" cy="3429000"/>
          </a:xfrm>
          <a:prstGeom prst="rect">
            <a:avLst/>
          </a:prstGeom>
          <a:solidFill>
            <a:srgbClr val="FFFFFF"/>
          </a:solidFill>
          <a:ln>
            <a:solidFill>
              <a:srgbClr val="000000"/>
            </a:solidFill>
            <a:miter lim="800000"/>
            <a:headEnd/>
            <a:tailEnd/>
          </a:ln>
        </p:spPr>
      </p:sp>
      <p:sp>
        <p:nvSpPr>
          <p:cNvPr id="1421315"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a:t>Why doesn’t DRAM get faster?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 </a:t>
            </a:r>
            <a:r>
              <a:rPr lang="en-US" sz="1200" dirty="0" smtClean="0"/>
              <a:t>(i.e., modulo the number of blocks in the cache)</a:t>
            </a:r>
            <a:endParaRPr lang="en-US" dirty="0" smtClean="0"/>
          </a:p>
          <a:p>
            <a:r>
              <a:rPr lang="en-US" dirty="0" smtClean="0"/>
              <a:t> </a:t>
            </a:r>
            <a:endParaRPr lang="en-US" dirty="0"/>
          </a:p>
        </p:txBody>
      </p:sp>
    </p:spTree>
    <p:extLst>
      <p:ext uri="{BB962C8B-B14F-4D97-AF65-F5344CB8AC3E}">
        <p14:creationId xmlns:p14="http://schemas.microsoft.com/office/powerpoint/2010/main" val="212669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 </a:t>
            </a:r>
            <a:r>
              <a:rPr lang="en-US" sz="1200" dirty="0" smtClean="0"/>
              <a:t>(i.e., modulo the number of blocks in the cache)</a:t>
            </a:r>
            <a:endParaRPr lang="en-US" dirty="0" smtClean="0"/>
          </a:p>
          <a:p>
            <a:r>
              <a:rPr lang="en-US" dirty="0" smtClean="0"/>
              <a:t> </a:t>
            </a:r>
            <a:endParaRPr lang="en-US" dirty="0"/>
          </a:p>
        </p:txBody>
      </p:sp>
    </p:spTree>
    <p:extLst>
      <p:ext uri="{BB962C8B-B14F-4D97-AF65-F5344CB8AC3E}">
        <p14:creationId xmlns:p14="http://schemas.microsoft.com/office/powerpoint/2010/main" val="1060539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 </a:t>
            </a:r>
            <a:r>
              <a:rPr lang="en-US" sz="1200" dirty="0" smtClean="0"/>
              <a:t>(i.e., modulo the number of blocks in the cache)</a:t>
            </a:r>
            <a:endParaRPr lang="en-US" dirty="0" smtClean="0"/>
          </a:p>
          <a:p>
            <a:r>
              <a:rPr lang="en-US" dirty="0" smtClean="0"/>
              <a:t> </a:t>
            </a:r>
            <a:endParaRPr lang="en-US" dirty="0"/>
          </a:p>
        </p:txBody>
      </p:sp>
    </p:spTree>
    <p:extLst>
      <p:ext uri="{BB962C8B-B14F-4D97-AF65-F5344CB8AC3E}">
        <p14:creationId xmlns:p14="http://schemas.microsoft.com/office/powerpoint/2010/main" val="363952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One word blocks</a:t>
            </a:r>
          </a:p>
          <a:p>
            <a:r>
              <a:rPr lang="en-US" dirty="0" smtClean="0"/>
              <a:t>Two low order bits (xx) define the byte in the block (1 word </a:t>
            </a:r>
            <a:r>
              <a:rPr lang="en-US" altLang="zh-CN" dirty="0" smtClean="0"/>
              <a:t>= 4 Byes</a:t>
            </a:r>
            <a:r>
              <a:rPr lang="en-US" dirty="0" smtClean="0"/>
              <a:t>) </a:t>
            </a:r>
            <a:r>
              <a:rPr lang="en-US" sz="1200" dirty="0" smtClean="0"/>
              <a:t>(i.e., modulo the number of blocks in the cache)</a:t>
            </a:r>
            <a:endParaRPr lang="en-US" dirty="0" smtClean="0"/>
          </a:p>
          <a:p>
            <a:r>
              <a:rPr lang="en-US" dirty="0" smtClean="0"/>
              <a:t> </a:t>
            </a:r>
            <a:endParaRPr lang="en-US" dirty="0"/>
          </a:p>
        </p:txBody>
      </p:sp>
    </p:spTree>
    <p:extLst>
      <p:ext uri="{BB962C8B-B14F-4D97-AF65-F5344CB8AC3E}">
        <p14:creationId xmlns:p14="http://schemas.microsoft.com/office/powerpoint/2010/main" val="3780377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42</a:t>
            </a:fld>
            <a:endParaRPr lang="en-US"/>
          </a:p>
        </p:txBody>
      </p:sp>
    </p:spTree>
    <p:extLst>
      <p:ext uri="{BB962C8B-B14F-4D97-AF65-F5344CB8AC3E}">
        <p14:creationId xmlns:p14="http://schemas.microsoft.com/office/powerpoint/2010/main" val="99153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43</a:t>
            </a:fld>
            <a:endParaRPr lang="en-US"/>
          </a:p>
        </p:txBody>
      </p:sp>
    </p:spTree>
    <p:extLst>
      <p:ext uri="{BB962C8B-B14F-4D97-AF65-F5344CB8AC3E}">
        <p14:creationId xmlns:p14="http://schemas.microsoft.com/office/powerpoint/2010/main" val="14857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44</a:t>
            </a:fld>
            <a:endParaRPr lang="en-US"/>
          </a:p>
        </p:txBody>
      </p:sp>
    </p:spTree>
    <p:extLst>
      <p:ext uri="{BB962C8B-B14F-4D97-AF65-F5344CB8AC3E}">
        <p14:creationId xmlns:p14="http://schemas.microsoft.com/office/powerpoint/2010/main" val="122572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45</a:t>
            </a:fld>
            <a:endParaRPr lang="en-US"/>
          </a:p>
        </p:txBody>
      </p:sp>
    </p:spTree>
    <p:extLst>
      <p:ext uri="{BB962C8B-B14F-4D97-AF65-F5344CB8AC3E}">
        <p14:creationId xmlns:p14="http://schemas.microsoft.com/office/powerpoint/2010/main" val="82030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46</a:t>
            </a:fld>
            <a:endParaRPr lang="en-US"/>
          </a:p>
        </p:txBody>
      </p:sp>
    </p:spTree>
    <p:extLst>
      <p:ext uri="{BB962C8B-B14F-4D97-AF65-F5344CB8AC3E}">
        <p14:creationId xmlns:p14="http://schemas.microsoft.com/office/powerpoint/2010/main" val="3669978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47</a:t>
            </a:fld>
            <a:endParaRPr lang="en-US"/>
          </a:p>
        </p:txBody>
      </p:sp>
    </p:spTree>
    <p:extLst>
      <p:ext uri="{BB962C8B-B14F-4D97-AF65-F5344CB8AC3E}">
        <p14:creationId xmlns:p14="http://schemas.microsoft.com/office/powerpoint/2010/main" val="423645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8D2B161-8397-9A4F-8916-FEA3F11FAB3E}"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7</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27458" name="Rectangle 2"/>
          <p:cNvSpPr>
            <a:spLocks noGrp="1" noRot="1" noChangeAspect="1" noChangeArrowheads="1" noTextEdit="1"/>
          </p:cNvSpPr>
          <p:nvPr>
            <p:ph type="sldImg"/>
          </p:nvPr>
        </p:nvSpPr>
        <p:spPr bwMode="auto">
          <a:xfrm>
            <a:off x="471488" y="727075"/>
            <a:ext cx="6370637" cy="3584575"/>
          </a:xfrm>
          <a:prstGeom prst="rect">
            <a:avLst/>
          </a:prstGeom>
          <a:solidFill>
            <a:srgbClr val="FFFFFF"/>
          </a:solidFill>
          <a:ln>
            <a:solidFill>
              <a:srgbClr val="000000"/>
            </a:solidFill>
            <a:miter lim="800000"/>
            <a:headEnd/>
            <a:tailEnd/>
          </a:ln>
        </p:spPr>
      </p:sp>
      <p:sp>
        <p:nvSpPr>
          <p:cNvPr id="1427459" name="Rectangle 3"/>
          <p:cNvSpPr>
            <a:spLocks noGrp="1" noChangeArrowheads="1"/>
          </p:cNvSpPr>
          <p:nvPr>
            <p:ph type="body" idx="1"/>
          </p:nvPr>
        </p:nvSpPr>
        <p:spPr bwMode="auto">
          <a:xfrm>
            <a:off x="974725" y="4557713"/>
            <a:ext cx="5364163" cy="4322762"/>
          </a:xfrm>
          <a:prstGeom prst="rect">
            <a:avLst/>
          </a:prstGeom>
          <a:solidFill>
            <a:srgbClr val="FFFFFF"/>
          </a:solidFill>
          <a:ln>
            <a:solidFill>
              <a:srgbClr val="000000"/>
            </a:solidFill>
            <a:miter lim="800000"/>
            <a:headEnd/>
            <a:tailEnd/>
          </a:ln>
        </p:spPr>
        <p:txBody>
          <a:bodyPr lIns="95118" tIns="47558" rIns="95118" bIns="47558">
            <a:prstTxWarp prst="textNoShape">
              <a:avLst/>
            </a:prstTxWarp>
          </a:bodyPr>
          <a:lstStyle/>
          <a:p>
            <a:r>
              <a:rPr lang="en-US" dirty="0"/>
              <a:t>Due to cost</a:t>
            </a:r>
          </a:p>
          <a:p>
            <a:r>
              <a:rPr lang="en-US" dirty="0"/>
              <a:t>Due to size of DRAM</a:t>
            </a:r>
          </a:p>
          <a:p>
            <a:r>
              <a:rPr lang="en-US" dirty="0"/>
              <a:t>Due to cost and wire delays (wires on-chip cost much less, and are faster</a:t>
            </a:r>
            <a:r>
              <a:rPr lang="en-US" dirty="0" smtClean="0"/>
              <a:t>)</a:t>
            </a:r>
          </a:p>
          <a:p>
            <a:endParaRPr lang="en-US" dirty="0" smtClean="0"/>
          </a:p>
          <a:p>
            <a:r>
              <a:rPr lang="en-US" dirty="0" smtClean="0">
                <a:ea typeface="ＭＳ Ｐゴシック" pitchFamily="34" charset="-128"/>
              </a:rPr>
              <a:t>When accessing a memory address, one of two things can happen: </a:t>
            </a:r>
          </a:p>
          <a:p>
            <a:pPr lvl="1"/>
            <a:r>
              <a:rPr lang="en-US" dirty="0" smtClean="0">
                <a:solidFill>
                  <a:srgbClr val="FF0000"/>
                </a:solidFill>
                <a:ea typeface="ＭＳ Ｐゴシック" pitchFamily="34" charset="-128"/>
              </a:rPr>
              <a:t>Cache hit:</a:t>
            </a:r>
            <a:r>
              <a:rPr lang="en-US" dirty="0" smtClean="0">
                <a:ea typeface="ＭＳ Ｐゴシック" pitchFamily="34" charset="-128"/>
              </a:rPr>
              <a:t> </a:t>
            </a:r>
            <a:br>
              <a:rPr lang="en-US" dirty="0" smtClean="0">
                <a:ea typeface="ＭＳ Ｐゴシック" pitchFamily="34" charset="-128"/>
              </a:rPr>
            </a:br>
            <a:r>
              <a:rPr lang="en-US" dirty="0" smtClean="0">
                <a:ea typeface="ＭＳ Ｐゴシック" pitchFamily="34" charset="-128"/>
              </a:rPr>
              <a:t>cache block is valid and refers to the proper memory address, so read from cache (fast)</a:t>
            </a:r>
          </a:p>
          <a:p>
            <a:pPr lvl="1"/>
            <a:r>
              <a:rPr lang="en-US" dirty="0" smtClean="0">
                <a:solidFill>
                  <a:srgbClr val="FF0000"/>
                </a:solidFill>
                <a:ea typeface="ＭＳ Ｐゴシック" pitchFamily="34" charset="-128"/>
              </a:rPr>
              <a:t>Cache miss: </a:t>
            </a:r>
            <a:r>
              <a:rPr lang="en-US" dirty="0" smtClean="0">
                <a:ea typeface="ＭＳ Ｐゴシック" pitchFamily="34" charset="-128"/>
              </a:rPr>
              <a:t/>
            </a:r>
            <a:br>
              <a:rPr lang="en-US" dirty="0" smtClean="0">
                <a:ea typeface="ＭＳ Ｐゴシック" pitchFamily="34" charset="-128"/>
              </a:rPr>
            </a:br>
            <a:r>
              <a:rPr lang="en-US" dirty="0" smtClean="0">
                <a:ea typeface="ＭＳ Ｐゴシック" pitchFamily="34" charset="-128"/>
              </a:rPr>
              <a:t>cache block is invalid, or refers to the wrong memory address, so read from memory (slow)</a:t>
            </a:r>
          </a:p>
          <a:p>
            <a:endParaRPr lang="en-US" dirty="0"/>
          </a:p>
        </p:txBody>
      </p:sp>
    </p:spTree>
    <p:extLst>
      <p:ext uri="{BB962C8B-B14F-4D97-AF65-F5344CB8AC3E}">
        <p14:creationId xmlns:p14="http://schemas.microsoft.com/office/powerpoint/2010/main" val="4063582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Total # cache blocks = Associativity  *  # sets </a:t>
            </a:r>
            <a:r>
              <a:rPr lang="en-US" sz="1200" i="1" dirty="0" smtClean="0"/>
              <a:t>= #ways (blocks/set)  × # sets  ×  Bytes/block  </a:t>
            </a:r>
            <a:r>
              <a:rPr lang="en-US" sz="1200" i="1" dirty="0" smtClean="0">
                <a:solidFill>
                  <a:srgbClr val="3366FF"/>
                </a:solidFill>
              </a:rPr>
              <a:t>C = N  ×  S  ×  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48</a:t>
            </a:fld>
            <a:endParaRPr lang="en-US"/>
          </a:p>
        </p:txBody>
      </p:sp>
    </p:spTree>
    <p:extLst>
      <p:ext uri="{BB962C8B-B14F-4D97-AF65-F5344CB8AC3E}">
        <p14:creationId xmlns:p14="http://schemas.microsoft.com/office/powerpoint/2010/main" val="278711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16 Memory blocks = 16 words = 64 bytes =&gt; 6 bits to address all bytes (Memory and cache blocks always have the same size) 4 Cache blocks, 4 bytes (1 word) per block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4 sets *1 block per set (direct mapped cache) = 4 blocks =</a:t>
            </a:r>
          </a:p>
          <a:p>
            <a:endParaRPr lang="en-US" sz="2000" dirty="0" smtClean="0"/>
          </a:p>
          <a:p>
            <a:r>
              <a:rPr lang="en-US" sz="2000" dirty="0" smtClean="0"/>
              <a:t># Memory blocks (16) &gt;&gt; # Cache blocks (4)</a:t>
            </a:r>
          </a:p>
          <a:p>
            <a:pPr lvl="1"/>
            <a:r>
              <a:rPr lang="en-US" sz="1600" dirty="0" smtClean="0"/>
              <a:t>4 Memory blocks map to each cache block</a:t>
            </a:r>
          </a:p>
          <a:p>
            <a:r>
              <a:rPr lang="en-US" sz="2000" dirty="0" smtClean="0"/>
              <a:t>Given a memory block, how to determine which cache set it is mapped to? </a:t>
            </a:r>
          </a:p>
          <a:p>
            <a:pPr lvl="1"/>
            <a:r>
              <a:rPr lang="en-US" sz="1600" dirty="0" smtClean="0"/>
              <a:t>Look at </a:t>
            </a:r>
            <a:r>
              <a:rPr lang="en-US" altLang="zh-CN" sz="1600" i="1" dirty="0" smtClean="0">
                <a:solidFill>
                  <a:srgbClr val="0000FF"/>
                </a:solidFill>
              </a:rPr>
              <a:t>Set I</a:t>
            </a:r>
            <a:r>
              <a:rPr lang="en-US" sz="1600" i="1" dirty="0" smtClean="0">
                <a:solidFill>
                  <a:srgbClr val="0000FF"/>
                </a:solidFill>
              </a:rPr>
              <a:t>ndex</a:t>
            </a:r>
            <a:r>
              <a:rPr lang="en-US" sz="1600" dirty="0" smtClean="0"/>
              <a:t>: middle two bits</a:t>
            </a:r>
          </a:p>
          <a:p>
            <a:r>
              <a:rPr lang="en-US" sz="2000" dirty="0" smtClean="0"/>
              <a:t>A cache set may contain 1 of 4 possible memory blocks, which exact memory block is mapped to it? </a:t>
            </a:r>
          </a:p>
          <a:p>
            <a:pPr lvl="1"/>
            <a:r>
              <a:rPr lang="en-US" sz="1600" dirty="0" smtClean="0"/>
              <a:t>Look at </a:t>
            </a:r>
            <a:r>
              <a:rPr lang="en-US" sz="1600" i="1" dirty="0" smtClean="0">
                <a:solidFill>
                  <a:srgbClr val="0000FF"/>
                </a:solidFill>
              </a:rPr>
              <a:t>tag</a:t>
            </a:r>
            <a:r>
              <a:rPr lang="en-US" sz="1600" dirty="0" smtClean="0"/>
              <a:t>: top two bits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50</a:t>
            </a:fld>
            <a:endParaRPr lang="en-US"/>
          </a:p>
        </p:txBody>
      </p:sp>
    </p:spTree>
    <p:extLst>
      <p:ext uri="{BB962C8B-B14F-4D97-AF65-F5344CB8AC3E}">
        <p14:creationId xmlns:p14="http://schemas.microsoft.com/office/powerpoint/2010/main" val="310603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ea typeface="+mn-ea"/>
                <a:cs typeface="+mn-cs"/>
              </a:rPr>
              <a:t>each increase by a factor of two in associativity doubles the number of blocks per set (i.e., the number of “ways”) and halves the number of sets</a:t>
            </a:r>
          </a:p>
          <a:p>
            <a:endParaRPr lang="en-US" sz="1200" dirty="0"/>
          </a:p>
        </p:txBody>
      </p:sp>
    </p:spTree>
    <p:extLst>
      <p:ext uri="{BB962C8B-B14F-4D97-AF65-F5344CB8AC3E}">
        <p14:creationId xmlns:p14="http://schemas.microsoft.com/office/powerpoint/2010/main" val="2257445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3 May, 2018</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53</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Total size of $ in blocks is equal to </a:t>
            </a:r>
            <a:r>
              <a:rPr lang="en-US" i="1" dirty="0" smtClean="0"/>
              <a:t>number of sets </a:t>
            </a:r>
            <a:r>
              <a:rPr lang="en-US" dirty="0" smtClean="0"/>
              <a:t>x </a:t>
            </a:r>
            <a:r>
              <a:rPr lang="en-US" i="1" dirty="0" smtClean="0"/>
              <a:t>associativity</a:t>
            </a:r>
            <a:r>
              <a:rPr lang="en-US" dirty="0" smtClean="0"/>
              <a:t>. For fixed $ size, increasing</a:t>
            </a:r>
            <a:br>
              <a:rPr lang="en-US" dirty="0" smtClean="0"/>
            </a:br>
            <a:r>
              <a:rPr lang="en-US" dirty="0" smtClean="0"/>
              <a:t>associativity decreases number of sets while increasing number of elements per set. With </a:t>
            </a:r>
            <a:br>
              <a:rPr lang="en-US" dirty="0" smtClean="0"/>
            </a:br>
            <a:r>
              <a:rPr lang="en-US" dirty="0" smtClean="0"/>
              <a:t>eight blocks, an 8-way set-associative $ is same as a fully associative $. </a:t>
            </a:r>
          </a:p>
          <a:p>
            <a:endParaRPr lang="en-GB" dirty="0"/>
          </a:p>
        </p:txBody>
      </p:sp>
    </p:spTree>
    <p:extLst>
      <p:ext uri="{BB962C8B-B14F-4D97-AF65-F5344CB8AC3E}">
        <p14:creationId xmlns:p14="http://schemas.microsoft.com/office/powerpoint/2010/main" val="405327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 Mapped: 1 way, 8 sets, 8 blocks</a:t>
            </a:r>
          </a:p>
          <a:p>
            <a:r>
              <a:rPr lang="en-US" dirty="0" smtClean="0"/>
              <a:t>2 Way Set Associative: 2 ways, 4 sets, 8 blocks</a:t>
            </a:r>
          </a:p>
          <a:p>
            <a:r>
              <a:rPr lang="en-US" dirty="0" smtClean="0"/>
              <a:t>4 Way Set Associative: 4 ways, 2 sets, 8 blocks</a:t>
            </a:r>
          </a:p>
          <a:p>
            <a:r>
              <a:rPr lang="en-US" dirty="0" smtClean="0"/>
              <a:t>Fully Associative: 8 ways, 1 set, 8 blocks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54</a:t>
            </a:fld>
            <a:endParaRPr lang="en-US"/>
          </a:p>
        </p:txBody>
      </p:sp>
    </p:spTree>
    <p:extLst>
      <p:ext uri="{BB962C8B-B14F-4D97-AF65-F5344CB8AC3E}">
        <p14:creationId xmlns:p14="http://schemas.microsoft.com/office/powerpoint/2010/main" val="2497118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3 May, 2018</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55</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Total size of $ in blocks is equal to </a:t>
            </a:r>
            <a:r>
              <a:rPr lang="en-US" i="1" dirty="0" smtClean="0"/>
              <a:t>number of sets </a:t>
            </a:r>
            <a:r>
              <a:rPr lang="en-US" dirty="0" smtClean="0"/>
              <a:t>x </a:t>
            </a:r>
            <a:r>
              <a:rPr lang="en-US" i="1" dirty="0" smtClean="0"/>
              <a:t>associativity</a:t>
            </a:r>
            <a:r>
              <a:rPr lang="en-US" dirty="0" smtClean="0"/>
              <a:t>. For fixed $ size, increasing</a:t>
            </a:r>
            <a:br>
              <a:rPr lang="en-US" dirty="0" smtClean="0"/>
            </a:br>
            <a:r>
              <a:rPr lang="en-US" dirty="0" smtClean="0"/>
              <a:t>associativity decreases number of sets while increasing number of elements per set. With </a:t>
            </a:r>
            <a:br>
              <a:rPr lang="en-US" dirty="0" smtClean="0"/>
            </a:br>
            <a:r>
              <a:rPr lang="en-US" dirty="0" smtClean="0"/>
              <a:t>eight blocks, an 8-way set-associative $ is same as a fully associative $. </a:t>
            </a:r>
          </a:p>
          <a:p>
            <a:endParaRPr lang="en-GB" dirty="0"/>
          </a:p>
        </p:txBody>
      </p:sp>
    </p:spTree>
    <p:extLst>
      <p:ext uri="{BB962C8B-B14F-4D97-AF65-F5344CB8AC3E}">
        <p14:creationId xmlns:p14="http://schemas.microsoft.com/office/powerpoint/2010/main" val="203506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Rectangle 2"/>
          <p:cNvSpPr>
            <a:spLocks noGrp="1" noChangeArrowheads="1"/>
          </p:cNvSpPr>
          <p:nvPr>
            <p:ph type="body" idx="1"/>
          </p:nvPr>
        </p:nvSpPr>
        <p:spPr>
          <a:xfrm>
            <a:off x="913805" y="4345214"/>
            <a:ext cx="5030391" cy="4113893"/>
          </a:xfrm>
          <a:noFill/>
          <a:ln>
            <a:noFill/>
          </a:ln>
        </p:spPr>
        <p:txBody>
          <a:bodyPr lIns="92910" tIns="45640" rIns="92910" bIns="45640">
            <a:normAutofit lnSpcReduction="10000"/>
          </a:bodyPr>
          <a:lstStyle/>
          <a:p>
            <a:r>
              <a:rPr lang="en-US" dirty="0"/>
              <a:t>Let’s use a specific example with realistic numbers: assume we have a 1 K word (4Kbyte) direct mapped cache with block size equals to 4 bytes (1 word).</a:t>
            </a:r>
          </a:p>
          <a:p>
            <a:r>
              <a:rPr lang="en-US" dirty="0"/>
              <a:t>In other words, each block associated with the cache tag will have 4 bytes in it (Row 1).</a:t>
            </a:r>
          </a:p>
          <a:p>
            <a:r>
              <a:rPr lang="en-US" dirty="0"/>
              <a:t>With Block Size equals to 4 bytes, the 2 least significant bits of the address will be used as byte select within the cache block.</a:t>
            </a:r>
          </a:p>
          <a:p>
            <a:r>
              <a:rPr lang="en-US" dirty="0"/>
              <a:t>Since the cache size is 1K word, the upper 32 minus 10+2 bits, or 20 bits of the address will be stored as cache tag.</a:t>
            </a:r>
          </a:p>
          <a:p>
            <a:r>
              <a:rPr lang="en-US" dirty="0"/>
              <a:t>The rest of the (10) address bits in the middle, that is bit 2 through 11, will be used as Cache Index to select the proper cache </a:t>
            </a:r>
            <a:r>
              <a:rPr lang="en-US" dirty="0" smtClean="0"/>
              <a:t>entry</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smtClean="0"/>
              <a:t>What kind of locality are we taking advantage of?</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dirty="0" smtClean="0"/>
          </a:p>
          <a:p>
            <a:pPr>
              <a:spcBef>
                <a:spcPct val="0"/>
              </a:spcBef>
            </a:pPr>
            <a:r>
              <a:rPr lang="en-US" dirty="0" smtClean="0"/>
              <a:t>The cache set index is used to select a set from the cache</a:t>
            </a:r>
          </a:p>
          <a:p>
            <a:pPr>
              <a:spcBef>
                <a:spcPct val="0"/>
              </a:spcBef>
            </a:pPr>
            <a:r>
              <a:rPr lang="en-US" dirty="0" smtClean="0"/>
              <a:t>The tags of 2 cache blocks in the set are compared in parallel with the higher bits of the memory address with HW </a:t>
            </a:r>
            <a:r>
              <a:rPr lang="en-US" dirty="0" smtClean="0">
                <a:latin typeface="Calibri" charset="0"/>
              </a:rPr>
              <a:t>comparator</a:t>
            </a:r>
            <a:endParaRPr lang="en-US" dirty="0" smtClean="0"/>
          </a:p>
          <a:p>
            <a:pPr>
              <a:spcBef>
                <a:spcPct val="0"/>
              </a:spcBef>
            </a:pPr>
            <a:r>
              <a:rPr lang="en-US" dirty="0" smtClean="0"/>
              <a:t>If no tags match, we have a cache miss.</a:t>
            </a:r>
          </a:p>
          <a:p>
            <a:pPr>
              <a:spcBef>
                <a:spcPct val="0"/>
              </a:spcBef>
            </a:pPr>
            <a:r>
              <a:rPr lang="en-US" dirty="0" smtClean="0"/>
              <a:t>Otherwise, we have a cache hit, and we will select and output 32-bit data of the cache clock from the way where the tag match occur</a:t>
            </a:r>
            <a:r>
              <a:rPr lang="en-US" altLang="zh-CN" dirty="0" smtClean="0"/>
              <a:t>red, with </a:t>
            </a:r>
            <a:r>
              <a:rPr lang="en-US" dirty="0" smtClean="0">
                <a:latin typeface="Calibri" charset="0"/>
              </a:rPr>
              <a:t>2x1 Mux</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dirty="0" smtClean="0"/>
          </a:p>
          <a:p>
            <a:endParaRPr lang="en-US" dirty="0"/>
          </a:p>
          <a:p>
            <a:endParaRPr lang="en-US" dirty="0"/>
          </a:p>
          <a:p>
            <a:r>
              <a:rPr lang="en-US" dirty="0"/>
              <a:t>Temporal!</a:t>
            </a:r>
          </a:p>
        </p:txBody>
      </p:sp>
      <p:sp>
        <p:nvSpPr>
          <p:cNvPr id="1605635" name="Rectangle 3"/>
          <p:cNvSpPr>
            <a:spLocks noGrp="1" noRot="1" noChangeAspect="1" noChangeArrowheads="1" noTextEdit="1"/>
          </p:cNvSpPr>
          <p:nvPr>
            <p:ph type="sldImg"/>
          </p:nvPr>
        </p:nvSpPr>
        <p:spPr>
          <a:xfrm>
            <a:off x="398463" y="692150"/>
            <a:ext cx="6069012" cy="3414713"/>
          </a:xfrm>
          <a:ln cap="flat">
            <a:solidFill>
              <a:schemeClr val="tx1"/>
            </a:solidFill>
          </a:ln>
        </p:spPr>
      </p:sp>
    </p:spTree>
    <p:extLst>
      <p:ext uri="{BB962C8B-B14F-4D97-AF65-F5344CB8AC3E}">
        <p14:creationId xmlns:p14="http://schemas.microsoft.com/office/powerpoint/2010/main" val="1710214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Rectangle 2"/>
          <p:cNvSpPr>
            <a:spLocks noGrp="1" noChangeArrowheads="1"/>
          </p:cNvSpPr>
          <p:nvPr>
            <p:ph type="body" idx="1"/>
          </p:nvPr>
        </p:nvSpPr>
        <p:spPr>
          <a:xfrm>
            <a:off x="913805" y="4345214"/>
            <a:ext cx="5030391" cy="4113893"/>
          </a:xfrm>
          <a:noFill/>
          <a:ln>
            <a:noFill/>
          </a:ln>
        </p:spPr>
        <p:txBody>
          <a:bodyPr lIns="92910" tIns="45640" rIns="92910" bIns="45640">
            <a:normAutofit lnSpcReduction="10000"/>
          </a:bodyPr>
          <a:lstStyle/>
          <a:p>
            <a:r>
              <a:rPr lang="en-US" dirty="0"/>
              <a:t>Let’s use a specific example with realistic numbers: assume we have a 1 K word (4Kbyte) direct mapped cache with block size equals to 4 bytes (1 word).</a:t>
            </a:r>
          </a:p>
          <a:p>
            <a:r>
              <a:rPr lang="en-US" dirty="0"/>
              <a:t>In other words, each block associated with the cache tag will have 4 bytes in it (Row 1).</a:t>
            </a:r>
          </a:p>
          <a:p>
            <a:r>
              <a:rPr lang="en-US" dirty="0"/>
              <a:t>With Block Size equals to 4 bytes, the 2 least significant bits of the address will be used as byte select within the cache block.</a:t>
            </a:r>
          </a:p>
          <a:p>
            <a:r>
              <a:rPr lang="en-US" dirty="0"/>
              <a:t>Since the cache size is 1K word, the upper 32 minus 10+2 bits, or 20 bits of the address will be stored as cache tag.</a:t>
            </a:r>
          </a:p>
          <a:p>
            <a:r>
              <a:rPr lang="en-US" dirty="0"/>
              <a:t>The rest of the (10) address bits in the middle, that is bit 2 through 11, will be used as Cache Index to select the proper cache </a:t>
            </a:r>
            <a:r>
              <a:rPr lang="en-US" dirty="0" smtClean="0"/>
              <a:t>entry</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smtClean="0"/>
              <a:t>What kind of locality are we taking advantage of?</a:t>
            </a:r>
          </a:p>
          <a:p>
            <a:r>
              <a:rPr lang="en-US" dirty="0" smtClean="0"/>
              <a:t>Need to compare every tag </a:t>
            </a:r>
            <a:r>
              <a:rPr lang="en-US" altLang="zh-CN" dirty="0" smtClean="0"/>
              <a:t>in each set </a:t>
            </a:r>
            <a:r>
              <a:rPr lang="en-US" dirty="0" smtClean="0"/>
              <a:t>to the Processor address</a:t>
            </a:r>
          </a:p>
          <a:p>
            <a:r>
              <a:rPr lang="en-US" dirty="0" smtClean="0"/>
              <a:t>Tag comparators are expensive</a:t>
            </a:r>
          </a:p>
          <a:p>
            <a:r>
              <a:rPr lang="en-US" dirty="0" smtClean="0"/>
              <a:t>Optimization: use two “sets” of data with a total of only 2 comparators</a:t>
            </a:r>
          </a:p>
          <a:p>
            <a:r>
              <a:rPr lang="en-US" dirty="0" smtClean="0"/>
              <a:t>Use one Address bit to select which set</a:t>
            </a:r>
          </a:p>
          <a:p>
            <a:r>
              <a:rPr lang="en-US" dirty="0" smtClean="0"/>
              <a:t>Compare only tags from selected set</a:t>
            </a:r>
          </a:p>
          <a:p>
            <a:r>
              <a:rPr lang="en-US" dirty="0" smtClean="0"/>
              <a:t>Generalize to more sets</a:t>
            </a:r>
          </a:p>
          <a:p>
            <a:pPr lvl="1">
              <a:buNone/>
            </a:pPr>
            <a:endParaRPr lang="en-US" dirty="0" smtClean="0"/>
          </a:p>
          <a:p>
            <a:pPr lvl="1"/>
            <a:endParaRPr lang="en-US" dirty="0" smtClean="0"/>
          </a:p>
          <a:p>
            <a:endParaRPr lang="en-US" dirty="0"/>
          </a:p>
          <a:p>
            <a:endParaRPr lang="en-US" dirty="0"/>
          </a:p>
          <a:p>
            <a:r>
              <a:rPr lang="en-US" dirty="0"/>
              <a:t>Temporal!</a:t>
            </a:r>
          </a:p>
        </p:txBody>
      </p:sp>
      <p:sp>
        <p:nvSpPr>
          <p:cNvPr id="1605635" name="Rectangle 3"/>
          <p:cNvSpPr>
            <a:spLocks noGrp="1" noRot="1" noChangeAspect="1" noChangeArrowheads="1" noTextEdit="1"/>
          </p:cNvSpPr>
          <p:nvPr>
            <p:ph type="sldImg"/>
          </p:nvPr>
        </p:nvSpPr>
        <p:spPr>
          <a:xfrm>
            <a:off x="398463" y="692150"/>
            <a:ext cx="6069012" cy="3414713"/>
          </a:xfrm>
          <a:ln cap="flat">
            <a:solidFill>
              <a:schemeClr val="tx1"/>
            </a:solidFill>
          </a:ln>
        </p:spPr>
      </p:sp>
    </p:spTree>
    <p:extLst>
      <p:ext uri="{BB962C8B-B14F-4D97-AF65-F5344CB8AC3E}">
        <p14:creationId xmlns:p14="http://schemas.microsoft.com/office/powerpoint/2010/main" val="614831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Essentially, you have 4 direct-mapped cache working in parallel.</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58</a:t>
            </a:fld>
            <a:endParaRPr lang="en-US"/>
          </a:p>
        </p:txBody>
      </p:sp>
    </p:spTree>
    <p:extLst>
      <p:ext uri="{BB962C8B-B14F-4D97-AF65-F5344CB8AC3E}">
        <p14:creationId xmlns:p14="http://schemas.microsoft.com/office/powerpoint/2010/main" val="807293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Rectangle 2"/>
          <p:cNvSpPr>
            <a:spLocks noGrp="1" noChangeArrowheads="1"/>
          </p:cNvSpPr>
          <p:nvPr>
            <p:ph type="body" idx="1"/>
          </p:nvPr>
        </p:nvSpPr>
        <p:spPr>
          <a:xfrm>
            <a:off x="913805" y="4345214"/>
            <a:ext cx="5030391" cy="4113893"/>
          </a:xfrm>
          <a:noFill/>
          <a:ln>
            <a:noFill/>
          </a:ln>
        </p:spPr>
        <p:txBody>
          <a:bodyPr lIns="92910" tIns="45640" rIns="92910" bIns="45640"/>
          <a:lstStyle/>
          <a:p>
            <a:r>
              <a:rPr lang="en-US" dirty="0"/>
              <a:t>Let’s use a specific example with realistic numbers: assume we have a 1 K word (4Kbyte) direct mapped cache with block size equals to 4 bytes (1 word).</a:t>
            </a:r>
          </a:p>
          <a:p>
            <a:r>
              <a:rPr lang="en-US" dirty="0"/>
              <a:t>In other words, each block associated with the cache tag will have 4 bytes in it (Row 1).</a:t>
            </a:r>
          </a:p>
          <a:p>
            <a:r>
              <a:rPr lang="en-US" dirty="0"/>
              <a:t>With Block Size equals to 4 bytes, the 2 least significant bits of the address will be used as byte select within the cache block.</a:t>
            </a:r>
          </a:p>
          <a:p>
            <a:r>
              <a:rPr lang="en-US" dirty="0"/>
              <a:t>Since the cache size is 1K word, the upper 32 minus 10+2 bits, or 20 bits of the address will be stored as cache tag.</a:t>
            </a:r>
          </a:p>
          <a:p>
            <a:r>
              <a:rPr lang="en-US" dirty="0"/>
              <a:t>The rest of the (10) address bits in the middle, that is bit 2 through 11, will be used as Cache Index to select the proper cache </a:t>
            </a:r>
            <a:r>
              <a:rPr lang="en-US" dirty="0" smtClean="0"/>
              <a:t>entry</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smtClean="0"/>
              <a:t>What kind of locality are we taking advantage of?</a:t>
            </a:r>
          </a:p>
          <a:p>
            <a:endParaRPr lang="en-US" dirty="0"/>
          </a:p>
          <a:p>
            <a:endParaRPr lang="en-US" dirty="0"/>
          </a:p>
          <a:p>
            <a:r>
              <a:rPr lang="en-US" dirty="0"/>
              <a:t>Temporal!</a:t>
            </a:r>
          </a:p>
        </p:txBody>
      </p:sp>
      <p:sp>
        <p:nvSpPr>
          <p:cNvPr id="1605635" name="Rectangle 3"/>
          <p:cNvSpPr>
            <a:spLocks noGrp="1" noRot="1" noChangeAspect="1" noChangeArrowheads="1" noTextEdit="1"/>
          </p:cNvSpPr>
          <p:nvPr>
            <p:ph type="sldImg"/>
          </p:nvPr>
        </p:nvSpPr>
        <p:spPr>
          <a:xfrm>
            <a:off x="398463" y="692150"/>
            <a:ext cx="6069012" cy="3414713"/>
          </a:xfrm>
          <a:ln cap="flat">
            <a:solidFill>
              <a:schemeClr val="tx1"/>
            </a:solidFill>
          </a:ln>
        </p:spPr>
      </p:sp>
    </p:spTree>
    <p:extLst>
      <p:ext uri="{BB962C8B-B14F-4D97-AF65-F5344CB8AC3E}">
        <p14:creationId xmlns:p14="http://schemas.microsoft.com/office/powerpoint/2010/main" val="3197031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2"/>
          <p:cNvSpPr>
            <a:spLocks noGrp="1" noRot="1" noChangeAspect="1" noChangeArrowheads="1" noTextEdit="1"/>
          </p:cNvSpPr>
          <p:nvPr>
            <p:ph type="sldImg"/>
          </p:nvPr>
        </p:nvSpPr>
        <p:spPr/>
      </p:sp>
      <p:sp>
        <p:nvSpPr>
          <p:cNvPr id="1568771" name="Rectangle 3"/>
          <p:cNvSpPr>
            <a:spLocks noGrp="1" noChangeArrowheads="1"/>
          </p:cNvSpPr>
          <p:nvPr>
            <p:ph type="body" idx="1"/>
          </p:nvPr>
        </p:nvSpPr>
        <p:spPr>
          <a:ln/>
        </p:spPr>
        <p:txBody>
          <a:bodyPr/>
          <a:lstStyle/>
          <a:p>
            <a:r>
              <a:rPr lang="en-US" dirty="0"/>
              <a:t>Size comparison:  DRAM/SRAM is 4 to 8 times</a:t>
            </a:r>
          </a:p>
          <a:p>
            <a:r>
              <a:rPr lang="en-US" dirty="0"/>
              <a:t>Cost/cycle time comparison SRAM/DRAM is 8 to 16 </a:t>
            </a:r>
            <a:r>
              <a:rPr lang="en-US" dirty="0" smtClean="0"/>
              <a:t>times</a:t>
            </a:r>
          </a:p>
          <a:p>
            <a:endParaRPr lang="en-US" dirty="0" smtClean="0"/>
          </a:p>
          <a:p>
            <a:r>
              <a:rPr lang="en-US" dirty="0" smtClean="0"/>
              <a:t>http://parts.digikey.com/1/parts/1211303-ic-sram-1mbit-10ns-32soj-cy7c109d-10vxi.html</a:t>
            </a:r>
          </a:p>
          <a:p>
            <a:r>
              <a:rPr lang="en-US" dirty="0" smtClean="0"/>
              <a:t>Quantity discount 10ns 1MBit SRAM $2.24,</a:t>
            </a:r>
            <a:r>
              <a:rPr lang="en-US" baseline="0" dirty="0" smtClean="0"/>
              <a:t> $17/Mbyte, $1700/100 </a:t>
            </a:r>
            <a:r>
              <a:rPr lang="en-US" baseline="0" dirty="0" err="1" smtClean="0"/>
              <a:t>Mbyte</a:t>
            </a:r>
            <a:r>
              <a:rPr lang="en-US" baseline="0" dirty="0" smtClean="0"/>
              <a:t>, $17000/GByte</a:t>
            </a:r>
          </a:p>
          <a:p>
            <a:endParaRPr lang="en-US" baseline="0" dirty="0" smtClean="0"/>
          </a:p>
          <a:p>
            <a:r>
              <a:rPr lang="en-US" dirty="0" smtClean="0"/>
              <a:t>http://</a:t>
            </a:r>
            <a:r>
              <a:rPr lang="en-US" dirty="0" err="1" smtClean="0"/>
              <a:t>www.frys.com/template/harddrives</a:t>
            </a:r>
            <a:endParaRPr lang="en-US" dirty="0" smtClean="0"/>
          </a:p>
          <a:p>
            <a:r>
              <a:rPr lang="en-US" dirty="0" smtClean="0"/>
              <a:t>DRAM: 4GB @ $70</a:t>
            </a:r>
            <a:r>
              <a:rPr lang="en-US" baseline="0" dirty="0" smtClean="0"/>
              <a:t> or $17.50 per GB</a:t>
            </a:r>
          </a:p>
          <a:p>
            <a:r>
              <a:rPr lang="en-US" baseline="0" dirty="0" smtClean="0"/>
              <a:t>24GB@$800 = $33/Gbyte</a:t>
            </a:r>
          </a:p>
          <a:p>
            <a:endParaRPr lang="en-US" baseline="0" dirty="0" smtClean="0"/>
          </a:p>
          <a:p>
            <a:r>
              <a:rPr lang="en-US" baseline="0" dirty="0" err="1" smtClean="0"/>
              <a:t>http://www.frys.com/category/Outpost/Hard+Drives+&amp;+Memory/Memory/Notebook+Memory/Apple+-+Mac++Memory/</a:t>
            </a:r>
            <a:endParaRPr lang="en-US" baseline="0" dirty="0" smtClean="0"/>
          </a:p>
          <a:p>
            <a:r>
              <a:rPr lang="en-US" baseline="0" dirty="0" smtClean="0"/>
              <a:t>DDR2 1GB @ $25 per</a:t>
            </a:r>
          </a:p>
          <a:p>
            <a:r>
              <a:rPr lang="en-US" baseline="0" dirty="0" smtClean="0"/>
              <a:t>DDR3 1 GB @ $37.5 per</a:t>
            </a:r>
          </a:p>
          <a:p>
            <a:endParaRPr lang="en-US" baseline="0" dirty="0" smtClean="0"/>
          </a:p>
          <a:p>
            <a:r>
              <a:rPr lang="en-US" baseline="0" dirty="0" smtClean="0"/>
              <a:t>FLASH Media</a:t>
            </a:r>
          </a:p>
          <a:p>
            <a:r>
              <a:rPr lang="en-US" baseline="0" dirty="0" smtClean="0"/>
              <a:t>Approx. $2 per </a:t>
            </a:r>
            <a:r>
              <a:rPr lang="en-US" baseline="0" dirty="0" err="1" smtClean="0"/>
              <a:t>Gbyte</a:t>
            </a:r>
            <a:endParaRPr lang="en-US" baseline="0" dirty="0" smtClean="0"/>
          </a:p>
          <a:p>
            <a:endParaRPr lang="en-US" dirty="0"/>
          </a:p>
        </p:txBody>
      </p:sp>
    </p:spTree>
    <p:extLst>
      <p:ext uri="{BB962C8B-B14F-4D97-AF65-F5344CB8AC3E}">
        <p14:creationId xmlns:p14="http://schemas.microsoft.com/office/powerpoint/2010/main" val="2546800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ChangeArrowheads="1"/>
          </p:cNvSpPr>
          <p:nvPr>
            <p:ph type="body" idx="1"/>
          </p:nvPr>
        </p:nvSpPr>
        <p:spPr>
          <a:xfrm>
            <a:off x="913805" y="4345214"/>
            <a:ext cx="5030391" cy="4113893"/>
          </a:xfrm>
          <a:noFill/>
          <a:ln>
            <a:noFill/>
          </a:ln>
        </p:spPr>
        <p:txBody>
          <a:bodyPr lIns="92910" tIns="45640" rIns="92910" bIns="45640"/>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take advantage for spatial locality want a cache block that is larger than word </a:t>
            </a:r>
            <a:r>
              <a:rPr lang="en-US" dirty="0" err="1"/>
              <a:t>word</a:t>
            </a:r>
            <a:r>
              <a:rPr lang="en-US" dirty="0"/>
              <a:t> in size</a:t>
            </a:r>
            <a:r>
              <a:rPr lang="en-US" dirty="0" smtClean="0"/>
              <a:t>. </a:t>
            </a:r>
            <a:r>
              <a:rPr lang="en-US" sz="1200" i="1" dirty="0" smtClean="0"/>
              <a:t>What kind of locality are we taking advantage of?</a:t>
            </a:r>
          </a:p>
          <a:p>
            <a:endParaRPr lang="en-US" dirty="0"/>
          </a:p>
        </p:txBody>
      </p:sp>
      <p:sp>
        <p:nvSpPr>
          <p:cNvPr id="1619971" name="Rectangle 3"/>
          <p:cNvSpPr>
            <a:spLocks noGrp="1" noRot="1" noChangeAspect="1" noChangeArrowheads="1" noTextEdit="1"/>
          </p:cNvSpPr>
          <p:nvPr>
            <p:ph type="sldImg"/>
          </p:nvPr>
        </p:nvSpPr>
        <p:spPr>
          <a:xfrm>
            <a:off x="398463" y="692150"/>
            <a:ext cx="6069012" cy="3414713"/>
          </a:xfrm>
          <a:ln cap="flat">
            <a:solidFill>
              <a:schemeClr val="tx1"/>
            </a:solidFill>
          </a:ln>
        </p:spPr>
      </p:sp>
    </p:spTree>
    <p:extLst>
      <p:ext uri="{BB962C8B-B14F-4D97-AF65-F5344CB8AC3E}">
        <p14:creationId xmlns:p14="http://schemas.microsoft.com/office/powerpoint/2010/main" val="321106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This </a:t>
            </a:r>
            <a:r>
              <a:rPr lang="en-US" dirty="0"/>
              <a:t>is simple enough.  What is its disadvantages?</a:t>
            </a:r>
          </a:p>
          <a:p>
            <a:pPr eaLnBrk="1" hangingPunct="1">
              <a:spcBef>
                <a:spcPct val="0"/>
              </a:spcBef>
            </a:pPr>
            <a:endParaRPr lang="en-US" dirty="0" smtClean="0"/>
          </a:p>
          <a:p>
            <a:pPr marL="0" marR="0" lvl="0" indent="0" algn="l" defTabSz="457200" rtl="0" eaLnBrk="1" fontAlgn="auto" latinLnBrk="0" hangingPunct="1">
              <a:lnSpc>
                <a:spcPct val="100000"/>
              </a:lnSpc>
              <a:spcBef>
                <a:spcPct val="0"/>
              </a:spcBef>
              <a:spcAft>
                <a:spcPts val="0"/>
              </a:spcAft>
              <a:buClrTx/>
              <a:buSzTx/>
              <a:buFontTx/>
              <a:buNone/>
              <a:tabLst/>
              <a:defRPr/>
            </a:pPr>
            <a:r>
              <a:rPr lang="en-US" dirty="0" smtClean="0">
                <a:ea typeface="+mn-ea"/>
                <a:cs typeface="+mn-cs"/>
              </a:rPr>
              <a:t>2</a:t>
            </a:r>
            <a:r>
              <a:rPr lang="en-US" baseline="30000" dirty="0" smtClean="0">
                <a:ea typeface="+mn-ea"/>
                <a:cs typeface="+mn-cs"/>
              </a:rPr>
              <a:t>8</a:t>
            </a:r>
            <a:r>
              <a:rPr lang="en-US" dirty="0" smtClean="0">
                <a:ea typeface="+mn-ea"/>
                <a:cs typeface="+mn-cs"/>
              </a:rPr>
              <a:t> = 256 sets each with four ways (each with one block)</a:t>
            </a:r>
          </a:p>
          <a:p>
            <a:pPr eaLnBrk="1" hangingPunct="1">
              <a:spcBef>
                <a:spcPct val="0"/>
              </a:spcBef>
            </a:pPr>
            <a:endParaRPr lang="en-US" dirty="0" smtClean="0"/>
          </a:p>
          <a:p>
            <a:pPr eaLnBrk="1" hangingPunct="1">
              <a:spcBef>
                <a:spcPct val="0"/>
              </a:spcBef>
            </a:pPr>
            <a:endParaRPr lang="en-US" dirty="0"/>
          </a:p>
          <a:p>
            <a:pPr eaLnBrk="1" hangingPunct="1">
              <a:spcBef>
                <a:spcPct val="0"/>
              </a:spcBef>
            </a:pPr>
            <a:r>
              <a:rPr lang="en-US" dirty="0"/>
              <a:t>+1 = 36 min. (Y:16)</a:t>
            </a:r>
          </a:p>
        </p:txBody>
      </p:sp>
    </p:spTree>
    <p:extLst>
      <p:ext uri="{BB962C8B-B14F-4D97-AF65-F5344CB8AC3E}">
        <p14:creationId xmlns:p14="http://schemas.microsoft.com/office/powerpoint/2010/main" val="1194318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2448DD2C-BD87-A741-8097-7BE88C2A5565}" type="slidenum">
              <a:rPr kumimoji="0" lang="en-US" sz="1000" b="0" i="1"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62</a:t>
            </a:fld>
            <a:endParaRPr kumimoji="0" lang="en-US" sz="1000" b="0" i="1"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1437698"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7699"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endParaRPr lang="en-US"/>
          </a:p>
        </p:txBody>
      </p:sp>
    </p:spTree>
    <p:extLst>
      <p:ext uri="{BB962C8B-B14F-4D97-AF65-F5344CB8AC3E}">
        <p14:creationId xmlns:p14="http://schemas.microsoft.com/office/powerpoint/2010/main" val="2262615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C43C81C4-5CB2-AB49-B789-5B3CF0CDF7F1}" type="slidenum">
              <a:rPr kumimoji="0" lang="en-US" sz="1000" b="0" i="1" u="none" strike="noStrike" kern="1200" cap="none" spc="0" normalizeH="0" baseline="0" noProof="0">
                <a:ln>
                  <a:noFill/>
                </a:ln>
                <a:solidFill>
                  <a:prstClr val="black"/>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63</a:t>
            </a:fld>
            <a:endParaRPr kumimoji="0" lang="en-US" sz="1000" b="0" i="1" u="none" strike="noStrike" kern="1200" cap="none" spc="0" normalizeH="0" baseline="0" noProof="0">
              <a:ln>
                <a:noFill/>
              </a:ln>
              <a:solidFill>
                <a:prstClr val="black"/>
              </a:solidFill>
              <a:effectLst/>
              <a:uLnTx/>
              <a:uFillTx/>
              <a:latin typeface="Times New Roman" charset="0"/>
              <a:ea typeface="+mn-ea"/>
              <a:cs typeface="+mn-cs"/>
            </a:endParaRPr>
          </a:p>
        </p:txBody>
      </p:sp>
      <p:sp>
        <p:nvSpPr>
          <p:cNvPr id="1441794"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41795"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a:t>Compare latency to direct mapped case? (jse)</a:t>
            </a:r>
          </a:p>
        </p:txBody>
      </p:sp>
    </p:spTree>
    <p:extLst>
      <p:ext uri="{BB962C8B-B14F-4D97-AF65-F5344CB8AC3E}">
        <p14:creationId xmlns:p14="http://schemas.microsoft.com/office/powerpoint/2010/main" val="3512776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normAutofit fontScale="92500" lnSpcReduction="10000"/>
          </a:bodyPr>
          <a:lstStyle/>
          <a:p>
            <a:pPr eaLnBrk="1" hangingPunct="1">
              <a:spcBef>
                <a:spcPct val="0"/>
              </a:spcBef>
            </a:pPr>
            <a:r>
              <a:rPr lang="en-US" dirty="0"/>
              <a:t>First of all, a N-way set associative cache will need N comparators instead of just one comparator (use the right side of the diagram for direct mapped cache).</a:t>
            </a:r>
          </a:p>
          <a:p>
            <a:pPr eaLnBrk="1" hangingPunct="1">
              <a:spcBef>
                <a:spcPct val="0"/>
              </a:spcBef>
            </a:pPr>
            <a:r>
              <a:rPr lang="en-US" dirty="0"/>
              <a:t>A N-way set associative cache will also be slower than a direct mapped cache because of this extra multiplexer delay.</a:t>
            </a:r>
          </a:p>
          <a:p>
            <a:pPr eaLnBrk="1" hangingPunct="1">
              <a:spcBef>
                <a:spcPct val="0"/>
              </a:spcBef>
            </a:pPr>
            <a:r>
              <a:rPr lang="en-US" dirty="0"/>
              <a:t>Finally, for a N-way set associative cache, the data will be available AFTER the hit/miss signal becomes valid because the hit/</a:t>
            </a:r>
            <a:r>
              <a:rPr lang="en-US" dirty="0" err="1"/>
              <a:t>mis</a:t>
            </a:r>
            <a:r>
              <a:rPr lang="en-US" dirty="0"/>
              <a:t> is needed to control the data MUX.</a:t>
            </a:r>
          </a:p>
          <a:p>
            <a:pPr eaLnBrk="1" hangingPunct="1">
              <a:spcBef>
                <a:spcPct val="0"/>
              </a:spcBef>
            </a:pPr>
            <a:r>
              <a:rPr lang="en-US" dirty="0"/>
              <a:t>For a direct mapped cache, that is everything before the MUX on the right or left side, the cache block will be available BEFORE the hit/miss signal (AND gate output) because the data does not have to go through the comparator.</a:t>
            </a:r>
          </a:p>
          <a:p>
            <a:pPr eaLnBrk="1" hangingPunct="1">
              <a:spcBef>
                <a:spcPct val="0"/>
              </a:spcBef>
            </a:pPr>
            <a:r>
              <a:rPr lang="en-US" dirty="0"/>
              <a:t>This can be an important consideration because the processor can now go ahead and use the data  without  knowing if it is a Hit or Miss.  Just assume it is a hit.</a:t>
            </a:r>
          </a:p>
          <a:p>
            <a:pPr eaLnBrk="1" hangingPunct="1">
              <a:spcBef>
                <a:spcPct val="0"/>
              </a:spcBef>
            </a:pPr>
            <a:r>
              <a:rPr lang="en-US" dirty="0"/>
              <a:t>Since cache hit rate is in the upper 90% range, you will be ahead of the game 90% of the time and for those 10% of the time that you  are wrong,  just make sure you can recover.</a:t>
            </a:r>
          </a:p>
          <a:p>
            <a:pPr eaLnBrk="1" hangingPunct="1">
              <a:spcBef>
                <a:spcPct val="0"/>
              </a:spcBef>
            </a:pPr>
            <a:r>
              <a:rPr lang="en-US" dirty="0"/>
              <a:t>You cannot play this speculation game with a N-way set-associative cache because as I said earlier, the data will not be available to you until the hit/miss signal is valid.</a:t>
            </a:r>
          </a:p>
          <a:p>
            <a:pPr lvl="1" eaLnBrk="1" hangingPunct="1">
              <a:lnSpc>
                <a:spcPct val="90000"/>
              </a:lnSpc>
              <a:spcBef>
                <a:spcPct val="0"/>
              </a:spcBef>
            </a:pPr>
            <a:r>
              <a:rPr lang="en-US" dirty="0" smtClean="0"/>
              <a:t>Data available after set selection (and Hit/Miss decision).   </a:t>
            </a:r>
            <a:br>
              <a:rPr lang="en-US" dirty="0" smtClean="0"/>
            </a:br>
            <a:r>
              <a:rPr lang="en-US" dirty="0" smtClean="0"/>
              <a:t>DM $: block is available before the Hit/Miss decision</a:t>
            </a:r>
          </a:p>
          <a:p>
            <a:pPr lvl="2" eaLnBrk="1" hangingPunct="1">
              <a:lnSpc>
                <a:spcPct val="90000"/>
              </a:lnSpc>
              <a:spcBef>
                <a:spcPct val="0"/>
              </a:spcBef>
            </a:pPr>
            <a:r>
              <a:rPr lang="en-US" dirty="0" smtClean="0"/>
              <a:t>In Set-Associative, not possible to just assume a hit and continue and recover later if it was a miss</a:t>
            </a:r>
          </a:p>
          <a:p>
            <a:pPr eaLnBrk="1" hangingPunct="1">
              <a:spcBef>
                <a:spcPct val="0"/>
              </a:spcBef>
            </a:pPr>
            <a:endParaRPr lang="en-US" dirty="0"/>
          </a:p>
          <a:p>
            <a:pPr eaLnBrk="1" hangingPunct="1">
              <a:spcBef>
                <a:spcPct val="0"/>
              </a:spcBef>
            </a:pPr>
            <a:r>
              <a:rPr lang="en-US" dirty="0"/>
              <a:t>+2 = 38 min. (Y:18</a:t>
            </a:r>
            <a:r>
              <a:rPr lang="en-US" dirty="0" smtClean="0"/>
              <a:t>)</a:t>
            </a:r>
          </a:p>
          <a:p>
            <a:pPr eaLnBrk="1" hangingPunct="1">
              <a:spcBef>
                <a:spcPct val="0"/>
              </a:spcBef>
            </a:pPr>
            <a:endParaRPr lang="en-US" dirty="0" smtClean="0"/>
          </a:p>
          <a:p>
            <a:pPr eaLnBrk="1" hangingPunct="1">
              <a:spcBef>
                <a:spcPct val="0"/>
              </a:spcBef>
            </a:pPr>
            <a:endParaRPr lang="en-US" dirty="0" smtClean="0"/>
          </a:p>
          <a:p>
            <a:pPr lvl="1">
              <a:lnSpc>
                <a:spcPct val="90000"/>
              </a:lnSpc>
              <a:spcBef>
                <a:spcPct val="0"/>
              </a:spcBef>
            </a:pPr>
            <a:r>
              <a:rPr lang="en-US" dirty="0" smtClean="0"/>
              <a:t> (delay and area)</a:t>
            </a:r>
          </a:p>
          <a:p>
            <a:pPr lvl="1">
              <a:lnSpc>
                <a:spcPct val="90000"/>
              </a:lnSpc>
              <a:spcBef>
                <a:spcPct val="0"/>
              </a:spcBef>
            </a:pPr>
            <a:r>
              <a:rPr lang="en-US" dirty="0" smtClean="0"/>
              <a:t>Mux delay (set selection) before data is available</a:t>
            </a:r>
          </a:p>
          <a:p>
            <a:pPr eaLnBrk="1" hangingPunct="1">
              <a:spcBef>
                <a:spcPct val="0"/>
              </a:spcBef>
            </a:pPr>
            <a:endParaRPr lang="en-US" dirty="0"/>
          </a:p>
        </p:txBody>
      </p:sp>
    </p:spTree>
    <p:extLst>
      <p:ext uri="{BB962C8B-B14F-4D97-AF65-F5344CB8AC3E}">
        <p14:creationId xmlns:p14="http://schemas.microsoft.com/office/powerpoint/2010/main" val="623316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TODO: add examples?</a:t>
            </a:r>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69</a:t>
            </a:fld>
            <a:endParaRPr lang="en-US"/>
          </a:p>
        </p:txBody>
      </p:sp>
    </p:spTree>
    <p:extLst>
      <p:ext uri="{BB962C8B-B14F-4D97-AF65-F5344CB8AC3E}">
        <p14:creationId xmlns:p14="http://schemas.microsoft.com/office/powerpoint/2010/main" val="2346156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Direct Mapped to find block in cache using Tag field and Valid bit for Hit </a:t>
            </a:r>
            <a:r>
              <a:rPr lang="en-US" altLang="zh-CN" dirty="0" smtClean="0">
                <a:ea typeface="宋体" charset="-122"/>
              </a:rPr>
              <a:t>Memory block maps into more than 1 cache block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72</a:t>
            </a:fld>
            <a:endParaRPr lang="en-US"/>
          </a:p>
        </p:txBody>
      </p:sp>
    </p:spTree>
    <p:extLst>
      <p:ext uri="{BB962C8B-B14F-4D97-AF65-F5344CB8AC3E}">
        <p14:creationId xmlns:p14="http://schemas.microsoft.com/office/powerpoint/2010/main" val="1959007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r>
              <a:rPr lang="en-US" dirty="0" smtClean="0"/>
              <a:t>).</a:t>
            </a:r>
          </a:p>
          <a:p>
            <a:endParaRPr lang="en-US" dirty="0" smtClean="0"/>
          </a:p>
          <a:p>
            <a:r>
              <a:rPr lang="en-US" dirty="0" smtClean="0"/>
              <a:t>Programmer-invisible hardware mechanism gives illusion of speed of fastest memory with size of largest memory</a:t>
            </a:r>
          </a:p>
          <a:p>
            <a:pPr lvl="1"/>
            <a:r>
              <a:rPr lang="en-US" dirty="0" smtClean="0"/>
              <a:t>Works even if you have no idea what a cache is</a:t>
            </a:r>
          </a:p>
          <a:p>
            <a:pPr lvl="1"/>
            <a:r>
              <a:rPr lang="en-US" dirty="0" smtClean="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2155250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 to physical address mapping assisted by the hardware (Translation LB)</a:t>
            </a:r>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14</a:t>
            </a:fld>
            <a:endParaRPr lang="en-US"/>
          </a:p>
        </p:txBody>
      </p:sp>
    </p:spTree>
    <p:extLst>
      <p:ext uri="{BB962C8B-B14F-4D97-AF65-F5344CB8AC3E}">
        <p14:creationId xmlns:p14="http://schemas.microsoft.com/office/powerpoint/2010/main" val="7999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body" idx="1"/>
          </p:nvPr>
        </p:nvSpPr>
        <p:spPr>
          <a:xfrm>
            <a:off x="516434" y="4345214"/>
            <a:ext cx="5909964" cy="4112381"/>
          </a:xfrm>
          <a:noFill/>
          <a:ln>
            <a:noFill/>
          </a:ln>
        </p:spPr>
        <p:txBody>
          <a:bodyPr lIns="90470" tIns="44441" rIns="90470" bIns="44441"/>
          <a:lstStyle/>
          <a:p>
            <a:r>
              <a:rPr lang="en-US"/>
              <a:t>How does the memory hierarchy work?  Well it is rather simple, at least in principle.</a:t>
            </a:r>
          </a:p>
          <a:p>
            <a:r>
              <a:rPr lang="en-US"/>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a:t>In order to take advantage of the spatial locality, not ONLY do we move the item that has just been accessed to the upper level, but we ALSO move the data items that are adjacent to it.</a:t>
            </a:r>
          </a:p>
          <a:p>
            <a:endParaRPr lang="en-US"/>
          </a:p>
          <a:p>
            <a:r>
              <a:rPr lang="en-US"/>
              <a:t>+1 = 15 min. (X:55)</a:t>
            </a:r>
          </a:p>
        </p:txBody>
      </p:sp>
      <p:sp>
        <p:nvSpPr>
          <p:cNvPr id="1512451" name="Rectangle 3"/>
          <p:cNvSpPr>
            <a:spLocks noGrp="1" noRot="1" noChangeAspect="1" noChangeArrowheads="1" noTextEdit="1"/>
          </p:cNvSpPr>
          <p:nvPr>
            <p:ph type="sldImg"/>
          </p:nvPr>
        </p:nvSpPr>
        <p:spPr>
          <a:xfrm>
            <a:off x="406400" y="588963"/>
            <a:ext cx="6065838" cy="3413125"/>
          </a:xfr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71E0F60C-AAEB-5B46-AB00-645EDF60DA4A}" type="slidenum">
              <a:rPr lang="en-US"/>
              <a:pPr/>
              <a:t>17</a:t>
            </a:fld>
            <a:endParaRPr lang="en-US"/>
          </a:p>
        </p:txBody>
      </p:sp>
      <p:sp>
        <p:nvSpPr>
          <p:cNvPr id="1473538" name="Rectangle 1026"/>
          <p:cNvSpPr>
            <a:spLocks noGrp="1" noRot="1" noChangeAspect="1" noChangeArrowheads="1" noTextEdit="1"/>
          </p:cNvSpPr>
          <p:nvPr>
            <p:ph type="sldImg"/>
          </p:nvPr>
        </p:nvSpPr>
        <p:spPr>
          <a:xfrm>
            <a:off x="381000" y="685800"/>
            <a:ext cx="6096000" cy="3429000"/>
          </a:xfrm>
          <a:ln/>
        </p:spPr>
      </p:sp>
      <p:sp>
        <p:nvSpPr>
          <p:cNvPr id="147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4DE08D0-27BF-5141-89FC-045F5844A55E}" type="slidenum">
              <a:rPr lang="en-US"/>
              <a:pPr/>
              <a:t>18</a:t>
            </a:fld>
            <a:endParaRPr lang="en-US"/>
          </a:p>
        </p:txBody>
      </p:sp>
      <p:sp>
        <p:nvSpPr>
          <p:cNvPr id="1464322" name="Rectangle 1026"/>
          <p:cNvSpPr>
            <a:spLocks noGrp="1" noRot="1" noChangeAspect="1" noChangeArrowheads="1" noTextEdit="1"/>
          </p:cNvSpPr>
          <p:nvPr>
            <p:ph type="sldImg"/>
          </p:nvPr>
        </p:nvSpPr>
        <p:spPr>
          <a:xfrm>
            <a:off x="381000" y="685800"/>
            <a:ext cx="6096000" cy="3429000"/>
          </a:xfrm>
          <a:ln/>
        </p:spPr>
      </p:sp>
      <p:sp>
        <p:nvSpPr>
          <p:cNvPr id="1464323" name="Rectangle 1027"/>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a:p>
        </p:txBody>
      </p:sp>
      <p:sp>
        <p:nvSpPr>
          <p:cNvPr id="3" name="Content Placeholder 2"/>
          <p:cNvSpPr>
            <a:spLocks noGrp="1"/>
          </p:cNvSpPr>
          <p:nvPr>
            <p:ph sz="half" idx="1"/>
          </p:nvPr>
        </p:nvSpPr>
        <p:spPr>
          <a:xfrm>
            <a:off x="931334"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5267"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178586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lgn="ct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10"/>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0035739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a:p>
        </p:txBody>
      </p:sp>
      <p:sp>
        <p:nvSpPr>
          <p:cNvPr id="4"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400431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7461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7089990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27394265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1253644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1117601" y="152400"/>
            <a:ext cx="9723967"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030" name="Rectangle 6"/>
          <p:cNvSpPr>
            <a:spLocks noGrp="1" noChangeArrowheads="1"/>
          </p:cNvSpPr>
          <p:nvPr>
            <p:ph type="body" idx="1"/>
          </p:nvPr>
        </p:nvSpPr>
        <p:spPr bwMode="auto">
          <a:xfrm>
            <a:off x="931333" y="1066800"/>
            <a:ext cx="10244667"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80211013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iming>
    <p:tnLst>
      <p:par>
        <p:cTn id="1" dur="indefinite" restart="never" nodeType="tmRoot"/>
      </p:par>
    </p:tnLst>
  </p:timing>
  <p:hf hdr="0" ftr="0" dt="0"/>
  <p:txStyles>
    <p:titleStyle>
      <a:lvl1pPr algn="ctr" rtl="0" eaLnBrk="0" fontAlgn="base" hangingPunct="0">
        <a:lnSpc>
          <a:spcPct val="90000"/>
        </a:lnSpc>
        <a:spcBef>
          <a:spcPct val="0"/>
        </a:spcBef>
        <a:spcAft>
          <a:spcPct val="0"/>
        </a:spcAft>
        <a:defRPr lang="en-US" sz="4400" b="0" kern="1200">
          <a:solidFill>
            <a:srgbClr val="FF0000"/>
          </a:solidFill>
          <a:latin typeface="Calibri" panose="020F0502020204030204" pitchFamily="34" charset="0"/>
          <a:ea typeface="+mj-ea"/>
          <a:cs typeface="Calibri" panose="020F0502020204030204" pitchFamily="34" charset="0"/>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Layout" Target="../slideLayouts/slideLayout2.xml"/><Relationship Id="rId4" Type="http://schemas.openxmlformats.org/officeDocument/2006/relationships/tags" Target="../tags/tag7.xml"/></Relationships>
</file>

<file path=ppt/slides/_rels/slide1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tags" Target="../tags/tag33.xml"/><Relationship Id="rId3" Type="http://schemas.openxmlformats.org/officeDocument/2006/relationships/tags" Target="../tags/tag10.xml"/><Relationship Id="rId21" Type="http://schemas.openxmlformats.org/officeDocument/2006/relationships/tags" Target="../tags/tag28.xml"/><Relationship Id="rId34" Type="http://schemas.openxmlformats.org/officeDocument/2006/relationships/tags" Target="../tags/tag41.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tags" Target="../tags/tag32.xml"/><Relationship Id="rId33" Type="http://schemas.openxmlformats.org/officeDocument/2006/relationships/tags" Target="../tags/tag40.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29" Type="http://schemas.openxmlformats.org/officeDocument/2006/relationships/tags" Target="../tags/tag36.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tags" Target="../tags/tag31.xml"/><Relationship Id="rId32" Type="http://schemas.openxmlformats.org/officeDocument/2006/relationships/tags" Target="../tags/tag39.xml"/><Relationship Id="rId37" Type="http://schemas.openxmlformats.org/officeDocument/2006/relationships/slideLayout" Target="../slideLayouts/slideLayout2.xml"/><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tags" Target="../tags/tag30.xml"/><Relationship Id="rId28" Type="http://schemas.openxmlformats.org/officeDocument/2006/relationships/tags" Target="../tags/tag35.xml"/><Relationship Id="rId36" Type="http://schemas.openxmlformats.org/officeDocument/2006/relationships/tags" Target="../tags/tag43.xml"/><Relationship Id="rId10" Type="http://schemas.openxmlformats.org/officeDocument/2006/relationships/tags" Target="../tags/tag17.xml"/><Relationship Id="rId19" Type="http://schemas.openxmlformats.org/officeDocument/2006/relationships/tags" Target="../tags/tag26.xml"/><Relationship Id="rId31" Type="http://schemas.openxmlformats.org/officeDocument/2006/relationships/tags" Target="../tags/tag38.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tags" Target="../tags/tag29.xml"/><Relationship Id="rId27" Type="http://schemas.openxmlformats.org/officeDocument/2006/relationships/tags" Target="../tags/tag34.xml"/><Relationship Id="rId30" Type="http://schemas.openxmlformats.org/officeDocument/2006/relationships/tags" Target="../tags/tag37.xml"/><Relationship Id="rId35" Type="http://schemas.openxmlformats.org/officeDocument/2006/relationships/tags" Target="../tags/tag4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smtClean="0"/>
              <a:t>L8  </a:t>
            </a:r>
            <a:r>
              <a:rPr lang="en-US" altLang="zh-CN" sz="4000" dirty="0" smtClean="0"/>
              <a:t>Cache Part I</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Zonghua Gu, </a:t>
            </a:r>
            <a:r>
              <a:rPr lang="en-US" altLang="zh-CN" dirty="0" smtClean="0"/>
              <a:t>2018</a:t>
            </a:r>
            <a:endParaRPr lang="en-US" altLang="zh-CN" dirty="0"/>
          </a:p>
        </p:txBody>
      </p:sp>
      <p:sp>
        <p:nvSpPr>
          <p:cNvPr id="6" name="Slide Number Placeholder 5"/>
          <p:cNvSpPr>
            <a:spLocks noGrp="1"/>
          </p:cNvSpPr>
          <p:nvPr>
            <p:ph type="sldNum" sz="quarter" idx="4"/>
          </p:nvPr>
        </p:nvSpPr>
        <p:spPr>
          <a:xfrm>
            <a:off x="9118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1</a:t>
            </a:fld>
            <a:endParaRPr lang="en-US"/>
          </a:p>
        </p:txBody>
      </p:sp>
      <p:sp>
        <p:nvSpPr>
          <p:cNvPr id="4" name="Date Placeholder 3"/>
          <p:cNvSpPr txBox="1">
            <a:spLocks/>
          </p:cNvSpPr>
          <p:nvPr/>
        </p:nvSpPr>
        <p:spPr>
          <a:xfrm>
            <a:off x="7620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dirty="0"/>
          </a:p>
        </p:txBody>
      </p:sp>
      <p:sp>
        <p:nvSpPr>
          <p:cNvPr id="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 name="Rectangle 6"/>
          <p:cNvSpPr/>
          <p:nvPr/>
        </p:nvSpPr>
        <p:spPr>
          <a:xfrm>
            <a:off x="4419600" y="6538913"/>
            <a:ext cx="3445174" cy="246221"/>
          </a:xfrm>
          <a:prstGeom prst="rect">
            <a:avLst/>
          </a:prstGeom>
        </p:spPr>
        <p:txBody>
          <a:bodyPr wrap="none">
            <a:spAutoFit/>
          </a:bodyPr>
          <a:lstStyle/>
          <a:p>
            <a:r>
              <a:rPr lang="en-US" sz="1000" b="0" dirty="0" smtClean="0">
                <a:solidFill>
                  <a:schemeClr val="bg1">
                    <a:lumMod val="50000"/>
                  </a:schemeClr>
                </a:solidFill>
              </a:rPr>
              <a:t>Acknowledgement: some slides taken from UC Berkeley CS61C</a:t>
            </a:r>
            <a:endParaRPr lang="en-US" sz="1000" b="0" dirty="0">
              <a:solidFill>
                <a:schemeClr val="bg1">
                  <a:lumMod val="50000"/>
                </a:schemeClr>
              </a:solidFill>
            </a:endParaRPr>
          </a:p>
        </p:txBody>
      </p:sp>
    </p:spTree>
    <p:extLst>
      <p:ext uri="{BB962C8B-B14F-4D97-AF65-F5344CB8AC3E}">
        <p14:creationId xmlns:p14="http://schemas.microsoft.com/office/powerpoint/2010/main" val="253041389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fld id="{3CC63E4C-4642-794D-A2FD-70F6B81535F5}" type="slidenum">
              <a:rPr lang="en-US" smtClean="0"/>
              <a:pPr/>
              <a:t>10</a:t>
            </a:fld>
            <a:endParaRPr lang="en-US" dirty="0"/>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smtClean="0"/>
              <a:t>General Cache Concepts:  </a:t>
            </a:r>
            <a:r>
              <a:rPr lang="en-US" smtClean="0">
                <a:solidFill>
                  <a:srgbClr val="C00000"/>
                </a:solidFill>
              </a:rPr>
              <a:t>Hit</a:t>
            </a:r>
            <a:endParaRPr lang="en-US" dirty="0">
              <a:solidFill>
                <a:srgbClr val="C00000"/>
              </a:solidFill>
            </a:endParaRPr>
          </a:p>
        </p:txBody>
      </p:sp>
      <p:sp>
        <p:nvSpPr>
          <p:cNvPr id="6" name="Text Box 29"/>
          <p:cNvSpPr txBox="1">
            <a:spLocks noChangeArrowheads="1"/>
          </p:cNvSpPr>
          <p:nvPr>
            <p:custDataLst>
              <p:tags r:id="rId2"/>
            </p:custDataLst>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7" name="Text Box 29"/>
          <p:cNvSpPr txBox="1">
            <a:spLocks noChangeArrowheads="1"/>
          </p:cNvSpPr>
          <p:nvPr>
            <p:custDataLst>
              <p:tags r:id="rId3"/>
            </p:custDataLst>
          </p:nvPr>
        </p:nvSpPr>
        <p:spPr bwMode="auto">
          <a:xfrm>
            <a:off x="7460094" y="2209800"/>
            <a:ext cx="2154670"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8" name="Text Box 29"/>
          <p:cNvSpPr txBox="1">
            <a:spLocks noChangeArrowheads="1"/>
          </p:cNvSpPr>
          <p:nvPr>
            <p:custDataLst>
              <p:tags r:id="rId4"/>
            </p:custDataLst>
          </p:nvPr>
        </p:nvSpPr>
        <p:spPr bwMode="auto">
          <a:xfrm>
            <a:off x="7467601" y="3200401"/>
            <a:ext cx="502667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a:t>
            </a:r>
            <a:r>
              <a:rPr lang="en-GB" sz="2000" b="1" i="1" dirty="0" smtClean="0">
                <a:latin typeface="Calibri" pitchFamily="34" charset="0"/>
              </a:rPr>
              <a:t>loaded from cache into CPU register </a:t>
            </a:r>
            <a:endParaRPr lang="en-GB" sz="2000" b="1" i="1" dirty="0">
              <a:latin typeface="Calibri" pitchFamily="34" charset="0"/>
            </a:endParaRPr>
          </a:p>
        </p:txBody>
      </p:sp>
      <p:sp>
        <p:nvSpPr>
          <p:cNvPr id="9" name="Up-Down Arrow 8"/>
          <p:cNvSpPr/>
          <p:nvPr/>
        </p:nvSpPr>
        <p:spPr bwMode="auto">
          <a:xfrm>
            <a:off x="4953000"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Up-Down Arrow 9"/>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2" name="Rectangle 11"/>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3" name="Rectangle 12"/>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4" name="Rectangle 13"/>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5" name="Rectangle 14"/>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6" name="Rectangle 15"/>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7" name="Rectangle 16"/>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8" name="Rectangle 17"/>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9" name="Rectangle 18"/>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20" name="Rectangle 19"/>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1" name="Rectangle 20"/>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2" name="Rectangle 21"/>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3" name="Rectangle 22"/>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4" name="Rectangle 23"/>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5" name="Rectangle 24"/>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6" name="Rectangle 25"/>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7" name="Rectangle 26"/>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8" name="Rectangle 27"/>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9" name="Straight Connector 28"/>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30" name="Rectangle 29"/>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31" name="Rectangle 30"/>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2" name="Rectangle 31"/>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3" name="Rectangle 32"/>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4"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5"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6" name="Rectangle 35"/>
          <p:cNvSpPr/>
          <p:nvPr/>
        </p:nvSpPr>
        <p:spPr>
          <a:xfrm>
            <a:off x="5597373" y="2090326"/>
            <a:ext cx="1184427" cy="338554"/>
          </a:xfrm>
          <a:prstGeom prst="rect">
            <a:avLst/>
          </a:prstGeom>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ctr"/>
            <a:r>
              <a:rPr lang="en-US" sz="1600" dirty="0">
                <a:latin typeface="Calibri" pitchFamily="34" charset="0"/>
              </a:rPr>
              <a:t>Request: 14</a:t>
            </a:r>
          </a:p>
        </p:txBody>
      </p:sp>
      <p:sp>
        <p:nvSpPr>
          <p:cNvPr id="37" name="Rectangle 36"/>
          <p:cNvSpPr/>
          <p:nvPr/>
        </p:nvSpPr>
        <p:spPr bwMode="auto">
          <a:xfrm>
            <a:off x="5334000" y="2896331"/>
            <a:ext cx="762000" cy="304800"/>
          </a:xfrm>
          <a:prstGeom prst="rect">
            <a:avLst/>
          </a:prstGeom>
          <a:solidFill>
            <a:srgbClr val="FF9999"/>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8" name="Rectangle 37"/>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74683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07485"/>
            <a:ext cx="10972800" cy="2111395"/>
          </a:xfrm>
        </p:spPr>
        <p:txBody>
          <a:bodyPr/>
          <a:lstStyle/>
          <a:p>
            <a:endParaRPr lang="en-US" dirty="0"/>
          </a:p>
        </p:txBody>
      </p:sp>
      <p:sp>
        <p:nvSpPr>
          <p:cNvPr id="4" name="Slide Number Placeholder 3"/>
          <p:cNvSpPr>
            <a:spLocks noGrp="1"/>
          </p:cNvSpPr>
          <p:nvPr>
            <p:ph type="sldNum" sz="quarter" idx="4"/>
          </p:nvPr>
        </p:nvSpPr>
        <p:spPr/>
        <p:txBody>
          <a:bodyPr/>
          <a:lstStyle/>
          <a:p>
            <a:fld id="{3CC63E4C-4642-794D-A2FD-70F6B81535F5}" type="slidenum">
              <a:rPr lang="en-US" smtClean="0"/>
              <a:pPr/>
              <a:t>11</a:t>
            </a:fld>
            <a:endParaRPr lang="en-US" dirty="0"/>
          </a:p>
        </p:txBody>
      </p:sp>
      <p:sp>
        <p:nvSpPr>
          <p:cNvPr id="7" name="Title 1"/>
          <p:cNvSpPr txBox="1">
            <a:spLocks/>
          </p:cNvSpPr>
          <p:nvPr>
            <p:custDataLst>
              <p:tags r:id="rId1"/>
            </p:custDataLst>
          </p:nvPr>
        </p:nvSpPr>
        <p:spPr>
          <a:xfrm>
            <a:off x="1117600" y="162812"/>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smtClean="0"/>
              <a:t>General Cache Concepts:  </a:t>
            </a:r>
            <a:r>
              <a:rPr lang="en-US" smtClean="0">
                <a:solidFill>
                  <a:srgbClr val="C00000"/>
                </a:solidFill>
              </a:rPr>
              <a:t>Miss</a:t>
            </a:r>
            <a:endParaRPr lang="en-US" dirty="0">
              <a:solidFill>
                <a:srgbClr val="C00000"/>
              </a:solidFill>
            </a:endParaRPr>
          </a:p>
        </p:txBody>
      </p:sp>
      <p:sp>
        <p:nvSpPr>
          <p:cNvPr id="8" name="Rectangle 7"/>
          <p:cNvSpPr/>
          <p:nvPr>
            <p:custDataLst>
              <p:tags r:id="rId2"/>
            </p:custDataLst>
          </p:nvPr>
        </p:nvSpPr>
        <p:spPr bwMode="auto">
          <a:xfrm>
            <a:off x="34290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9" name="Rectangle 8"/>
          <p:cNvSpPr/>
          <p:nvPr>
            <p:custDataLst>
              <p:tags r:id="rId3"/>
            </p:custDataLst>
          </p:nvPr>
        </p:nvSpPr>
        <p:spPr bwMode="auto">
          <a:xfrm>
            <a:off x="34290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10" name="Rectangle 9"/>
          <p:cNvSpPr/>
          <p:nvPr>
            <p:custDataLst>
              <p:tags r:id="rId4"/>
            </p:custDataLst>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0</a:t>
            </a:r>
          </a:p>
        </p:txBody>
      </p:sp>
      <p:sp>
        <p:nvSpPr>
          <p:cNvPr id="11" name="Rectangle 10"/>
          <p:cNvSpPr/>
          <p:nvPr>
            <p:custDataLst>
              <p:tags r:id="rId5"/>
            </p:custDataLst>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a:t>
            </a:r>
          </a:p>
        </p:txBody>
      </p:sp>
      <p:sp>
        <p:nvSpPr>
          <p:cNvPr id="12" name="Rectangle 11"/>
          <p:cNvSpPr/>
          <p:nvPr>
            <p:custDataLst>
              <p:tags r:id="rId6"/>
            </p:custDataLst>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2</a:t>
            </a:r>
          </a:p>
        </p:txBody>
      </p:sp>
      <p:sp>
        <p:nvSpPr>
          <p:cNvPr id="13" name="Rectangle 12"/>
          <p:cNvSpPr/>
          <p:nvPr>
            <p:custDataLst>
              <p:tags r:id="rId7"/>
            </p:custDataLst>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14" name="Rectangle 13"/>
          <p:cNvSpPr/>
          <p:nvPr>
            <p:custDataLst>
              <p:tags r:id="rId8"/>
            </p:custDataLst>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4</a:t>
            </a:r>
          </a:p>
        </p:txBody>
      </p:sp>
      <p:sp>
        <p:nvSpPr>
          <p:cNvPr id="15" name="Rectangle 14"/>
          <p:cNvSpPr/>
          <p:nvPr>
            <p:custDataLst>
              <p:tags r:id="rId9"/>
            </p:custDataLst>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5</a:t>
            </a:r>
          </a:p>
        </p:txBody>
      </p:sp>
      <p:sp>
        <p:nvSpPr>
          <p:cNvPr id="16" name="Rectangle 15"/>
          <p:cNvSpPr/>
          <p:nvPr>
            <p:custDataLst>
              <p:tags r:id="rId10"/>
            </p:custDataLst>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6</a:t>
            </a:r>
          </a:p>
        </p:txBody>
      </p:sp>
      <p:sp>
        <p:nvSpPr>
          <p:cNvPr id="17" name="Rectangle 16"/>
          <p:cNvSpPr/>
          <p:nvPr>
            <p:custDataLst>
              <p:tags r:id="rId11"/>
            </p:custDataLst>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18" name="Rectangle 17"/>
          <p:cNvSpPr/>
          <p:nvPr>
            <p:custDataLst>
              <p:tags r:id="rId12"/>
            </p:custDataLst>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8</a:t>
            </a:r>
          </a:p>
        </p:txBody>
      </p:sp>
      <p:sp>
        <p:nvSpPr>
          <p:cNvPr id="19" name="Rectangle 18"/>
          <p:cNvSpPr/>
          <p:nvPr>
            <p:custDataLst>
              <p:tags r:id="rId13"/>
            </p:custDataLst>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0" name="Rectangle 19"/>
          <p:cNvSpPr/>
          <p:nvPr>
            <p:custDataLst>
              <p:tags r:id="rId14"/>
            </p:custDataLst>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10</a:t>
            </a:r>
          </a:p>
        </p:txBody>
      </p:sp>
      <p:sp>
        <p:nvSpPr>
          <p:cNvPr id="21" name="Rectangle 20"/>
          <p:cNvSpPr/>
          <p:nvPr>
            <p:custDataLst>
              <p:tags r:id="rId15"/>
            </p:custDataLst>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11</a:t>
            </a:r>
          </a:p>
        </p:txBody>
      </p:sp>
      <p:sp>
        <p:nvSpPr>
          <p:cNvPr id="22" name="Rectangle 21"/>
          <p:cNvSpPr/>
          <p:nvPr>
            <p:custDataLst>
              <p:tags r:id="rId16"/>
            </p:custDataLst>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23" name="Rectangle 22"/>
          <p:cNvSpPr/>
          <p:nvPr>
            <p:custDataLst>
              <p:tags r:id="rId17"/>
            </p:custDataLst>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13</a:t>
            </a:r>
          </a:p>
        </p:txBody>
      </p:sp>
      <p:sp>
        <p:nvSpPr>
          <p:cNvPr id="24" name="Rectangle 23"/>
          <p:cNvSpPr/>
          <p:nvPr>
            <p:custDataLst>
              <p:tags r:id="rId18"/>
            </p:custDataLst>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25" name="Rectangle 24"/>
          <p:cNvSpPr/>
          <p:nvPr>
            <p:custDataLst>
              <p:tags r:id="rId19"/>
            </p:custDataLst>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15</a:t>
            </a:r>
          </a:p>
        </p:txBody>
      </p:sp>
      <p:cxnSp>
        <p:nvCxnSpPr>
          <p:cNvPr id="26" name="Straight Connector 25"/>
          <p:cNvCxnSpPr/>
          <p:nvPr>
            <p:custDataLst>
              <p:tags r:id="rId20"/>
            </p:custDataLst>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7" name="Rectangle 26"/>
          <p:cNvSpPr/>
          <p:nvPr>
            <p:custDataLst>
              <p:tags r:id="rId21"/>
            </p:custDataLst>
          </p:nvPr>
        </p:nvSpPr>
        <p:spPr bwMode="auto">
          <a:xfrm>
            <a:off x="35814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28" name="Rectangle 27"/>
          <p:cNvSpPr/>
          <p:nvPr>
            <p:custDataLst>
              <p:tags r:id="rId22"/>
            </p:custDataLst>
          </p:nvPr>
        </p:nvSpPr>
        <p:spPr bwMode="auto">
          <a:xfrm>
            <a:off x="44196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9" name="Rectangle 28"/>
          <p:cNvSpPr/>
          <p:nvPr>
            <p:custDataLst>
              <p:tags r:id="rId23"/>
            </p:custDataLst>
          </p:nvPr>
        </p:nvSpPr>
        <p:spPr bwMode="auto">
          <a:xfrm>
            <a:off x="52578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30" name="Rectangle 29"/>
          <p:cNvSpPr/>
          <p:nvPr>
            <p:custDataLst>
              <p:tags r:id="rId24"/>
            </p:custDataLst>
          </p:nvPr>
        </p:nvSpPr>
        <p:spPr bwMode="auto">
          <a:xfrm>
            <a:off x="60960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31" name="TextBox 30"/>
          <p:cNvSpPr txBox="1"/>
          <p:nvPr>
            <p:custDataLst>
              <p:tags r:id="rId25"/>
            </p:custDataLst>
          </p:nvPr>
        </p:nvSpPr>
        <p:spPr>
          <a:xfrm>
            <a:off x="2312764" y="2819400"/>
            <a:ext cx="753732" cy="369332"/>
          </a:xfrm>
          <a:prstGeom prst="rect">
            <a:avLst/>
          </a:prstGeom>
          <a:noFill/>
        </p:spPr>
        <p:txBody>
          <a:bodyPr wrap="none" rtlCol="0">
            <a:spAutoFit/>
          </a:bodyPr>
          <a:lstStyle/>
          <a:p>
            <a:r>
              <a:rPr lang="en-US" dirty="0">
                <a:latin typeface="Calibri" pitchFamily="34" charset="0"/>
              </a:rPr>
              <a:t>Cache</a:t>
            </a:r>
          </a:p>
        </p:txBody>
      </p:sp>
      <p:sp>
        <p:nvSpPr>
          <p:cNvPr id="32" name="TextBox 31"/>
          <p:cNvSpPr txBox="1"/>
          <p:nvPr>
            <p:custDataLst>
              <p:tags r:id="rId26"/>
            </p:custDataLst>
          </p:nvPr>
        </p:nvSpPr>
        <p:spPr>
          <a:xfrm>
            <a:off x="1981201" y="4343400"/>
            <a:ext cx="988925" cy="369332"/>
          </a:xfrm>
          <a:prstGeom prst="rect">
            <a:avLst/>
          </a:prstGeom>
          <a:noFill/>
        </p:spPr>
        <p:txBody>
          <a:bodyPr wrap="none" rtlCol="0">
            <a:spAutoFit/>
          </a:bodyPr>
          <a:lstStyle/>
          <a:p>
            <a:r>
              <a:rPr lang="en-US" dirty="0">
                <a:latin typeface="Calibri" pitchFamily="34" charset="0"/>
              </a:rPr>
              <a:t>Memory</a:t>
            </a:r>
          </a:p>
        </p:txBody>
      </p:sp>
      <p:sp>
        <p:nvSpPr>
          <p:cNvPr id="33" name="Text Box 29"/>
          <p:cNvSpPr txBox="1">
            <a:spLocks noChangeArrowheads="1"/>
          </p:cNvSpPr>
          <p:nvPr>
            <p:custDataLst>
              <p:tags r:id="rId27"/>
            </p:custDataLst>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34" name="Rectangle 33"/>
          <p:cNvSpPr/>
          <p:nvPr>
            <p:custDataLst>
              <p:tags r:id="rId28"/>
            </p:custDataLst>
          </p:nvPr>
        </p:nvSpPr>
        <p:spPr>
          <a:xfrm>
            <a:off x="5600328" y="2204262"/>
            <a:ext cx="1184428" cy="157938"/>
          </a:xfrm>
          <a:prstGeom prst="rect">
            <a:avLst/>
          </a:prstGeom>
        </p:spPr>
        <p:txBody>
          <a:bodyPr wrap="none">
            <a:spAutoFit/>
          </a:bodyPr>
          <a:lstStyle/>
          <a:p>
            <a:pPr algn="ctr"/>
            <a:r>
              <a:rPr lang="en-US" sz="1600" dirty="0">
                <a:latin typeface="Calibri" pitchFamily="34" charset="0"/>
              </a:rPr>
              <a:t>Request: 12</a:t>
            </a:r>
          </a:p>
        </p:txBody>
      </p:sp>
      <p:sp>
        <p:nvSpPr>
          <p:cNvPr id="35" name="Text Box 29"/>
          <p:cNvSpPr txBox="1">
            <a:spLocks noChangeArrowheads="1"/>
          </p:cNvSpPr>
          <p:nvPr>
            <p:custDataLst>
              <p:tags r:id="rId29"/>
            </p:custDataLst>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6" name="Text Box 29"/>
          <p:cNvSpPr txBox="1">
            <a:spLocks noChangeArrowheads="1"/>
          </p:cNvSpPr>
          <p:nvPr>
            <p:custDataLst>
              <p:tags r:id="rId30"/>
            </p:custDataLst>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7" name="Rectangle 36"/>
          <p:cNvSpPr/>
          <p:nvPr>
            <p:custDataLst>
              <p:tags r:id="rId31"/>
            </p:custDataLst>
          </p:nvPr>
        </p:nvSpPr>
        <p:spPr>
          <a:xfrm>
            <a:off x="5521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8" name="Rectangle 37"/>
          <p:cNvSpPr/>
          <p:nvPr>
            <p:custDataLst>
              <p:tags r:id="rId32"/>
            </p:custDataLst>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39" name="Rectangle 38"/>
          <p:cNvSpPr/>
          <p:nvPr>
            <p:custDataLst>
              <p:tags r:id="rId33"/>
            </p:custDataLst>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0" name="Rectangle 39"/>
          <p:cNvSpPr/>
          <p:nvPr>
            <p:custDataLst>
              <p:tags r:id="rId34"/>
            </p:custDataLst>
          </p:nvPr>
        </p:nvSpPr>
        <p:spPr bwMode="auto">
          <a:xfrm>
            <a:off x="4419600" y="289633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1" name="Text Box 29"/>
          <p:cNvSpPr txBox="1">
            <a:spLocks noChangeArrowheads="1"/>
          </p:cNvSpPr>
          <p:nvPr>
            <p:custDataLst>
              <p:tags r:id="rId35"/>
            </p:custDataLst>
          </p:nvPr>
        </p:nvSpPr>
        <p:spPr bwMode="auto">
          <a:xfrm>
            <a:off x="7467601" y="4191000"/>
            <a:ext cx="2810939"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Placement policy:</a:t>
            </a:r>
            <a:r>
              <a:rPr lang="en-GB" dirty="0">
                <a:latin typeface="Calibri" pitchFamily="34" charset="0"/>
              </a:rPr>
              <a:t/>
            </a:r>
            <a:br>
              <a:rPr lang="en-GB" dirty="0">
                <a:latin typeface="Calibri" pitchFamily="34" charset="0"/>
              </a:rPr>
            </a:br>
            <a:r>
              <a:rPr lang="en-GB" dirty="0">
                <a:latin typeface="Calibri" pitchFamily="34" charset="0"/>
              </a:rPr>
              <a:t>determines where b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Replacement policy:</a:t>
            </a:r>
            <a:br>
              <a:rPr lang="en-GB" dirty="0">
                <a:solidFill>
                  <a:srgbClr val="C00000"/>
                </a:solidFill>
                <a:latin typeface="Calibri" pitchFamily="34" charset="0"/>
              </a:rPr>
            </a:br>
            <a:r>
              <a:rPr lang="en-GB" dirty="0">
                <a:latin typeface="Calibri" pitchFamily="34" charset="0"/>
              </a:rPr>
              <a:t>determines which block</a:t>
            </a:r>
            <a:br>
              <a:rPr lang="en-GB" dirty="0">
                <a:latin typeface="Calibri" pitchFamily="34" charset="0"/>
              </a:rPr>
            </a:br>
            <a:r>
              <a:rPr lang="en-GB" dirty="0">
                <a:latin typeface="Calibri" pitchFamily="34" charset="0"/>
              </a:rPr>
              <a:t>gets evicted (victim)</a:t>
            </a:r>
          </a:p>
        </p:txBody>
      </p:sp>
      <p:sp>
        <p:nvSpPr>
          <p:cNvPr id="42" name="Text Box 29"/>
          <p:cNvSpPr txBox="1">
            <a:spLocks noChangeArrowheads="1"/>
          </p:cNvSpPr>
          <p:nvPr>
            <p:custDataLst>
              <p:tags r:id="rId36"/>
            </p:custDataLst>
          </p:nvPr>
        </p:nvSpPr>
        <p:spPr bwMode="auto">
          <a:xfrm>
            <a:off x="7467601" y="6217921"/>
            <a:ext cx="483431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43" name="Up-Down Arrow 42"/>
          <p:cNvSpPr/>
          <p:nvPr/>
        </p:nvSpPr>
        <p:spPr bwMode="auto">
          <a:xfrm>
            <a:off x="4914528"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4" name="Up-Down Arrow 43"/>
          <p:cNvSpPr/>
          <p:nvPr/>
        </p:nvSpPr>
        <p:spPr bwMode="auto">
          <a:xfrm>
            <a:off x="4935613"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5" name="Rectangle 44"/>
          <p:cNvSpPr/>
          <p:nvPr/>
        </p:nvSpPr>
        <p:spPr bwMode="auto">
          <a:xfrm>
            <a:off x="4590597"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384205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animBg="1"/>
      <p:bldP spid="39" grpId="0" animBg="1"/>
      <p:bldP spid="39" grpId="1" animBg="1"/>
      <p:bldP spid="40" grpId="0" animBg="1"/>
      <p:bldP spid="41" grpId="0" build="allAtOnce"/>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 Photos</a:t>
            </a:r>
            <a:endParaRPr lang="en-US" dirty="0"/>
          </a:p>
        </p:txBody>
      </p:sp>
      <p:pic>
        <p:nvPicPr>
          <p:cNvPr id="4" name="Picture 3"/>
          <p:cNvPicPr>
            <a:picLocks noChangeAspect="1"/>
          </p:cNvPicPr>
          <p:nvPr/>
        </p:nvPicPr>
        <p:blipFill>
          <a:blip r:embed="rId2"/>
          <a:stretch>
            <a:fillRect/>
          </a:stretch>
        </p:blipFill>
        <p:spPr>
          <a:xfrm>
            <a:off x="228600" y="1295400"/>
            <a:ext cx="4533900" cy="3708400"/>
          </a:xfrm>
          <a:prstGeom prst="rect">
            <a:avLst/>
          </a:prstGeom>
        </p:spPr>
      </p:pic>
      <p:sp>
        <p:nvSpPr>
          <p:cNvPr id="5" name="Slide Number Placeholder 5"/>
          <p:cNvSpPr>
            <a:spLocks noGrp="1"/>
          </p:cNvSpPr>
          <p:nvPr>
            <p:ph type="sldNum" sz="quarter" idx="12"/>
          </p:nvPr>
        </p:nvSpPr>
        <p:spPr>
          <a:xfrm>
            <a:off x="8991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55E7A-A3C9-D840-A5C7-866780D602BE}" type="slidenum">
              <a:rPr lang="en-US" smtClean="0"/>
              <a:t>12</a:t>
            </a:fld>
            <a:endParaRPr lang="en-US" dirty="0"/>
          </a:p>
        </p:txBody>
      </p:sp>
      <p:sp>
        <p:nvSpPr>
          <p:cNvPr id="6"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9" name="Picture 8"/>
          <p:cNvPicPr>
            <a:picLocks noChangeAspect="1"/>
          </p:cNvPicPr>
          <p:nvPr/>
        </p:nvPicPr>
        <p:blipFill>
          <a:blip r:embed="rId3"/>
          <a:stretch>
            <a:fillRect/>
          </a:stretch>
        </p:blipFill>
        <p:spPr>
          <a:xfrm>
            <a:off x="2896810" y="1527651"/>
            <a:ext cx="7137400" cy="4584700"/>
          </a:xfrm>
          <a:prstGeom prst="rect">
            <a:avLst/>
          </a:prstGeom>
        </p:spPr>
      </p:pic>
      <p:pic>
        <p:nvPicPr>
          <p:cNvPr id="8" name="Picture 7"/>
          <p:cNvPicPr>
            <a:picLocks noChangeAspect="1"/>
          </p:cNvPicPr>
          <p:nvPr/>
        </p:nvPicPr>
        <p:blipFill>
          <a:blip r:embed="rId4"/>
          <a:stretch>
            <a:fillRect/>
          </a:stretch>
        </p:blipFill>
        <p:spPr>
          <a:xfrm>
            <a:off x="6465510" y="1295400"/>
            <a:ext cx="5699276" cy="5049203"/>
          </a:xfrm>
          <a:prstGeom prst="rect">
            <a:avLst/>
          </a:prstGeom>
        </p:spPr>
      </p:pic>
    </p:spTree>
    <p:extLst>
      <p:ext uri="{BB962C8B-B14F-4D97-AF65-F5344CB8AC3E}">
        <p14:creationId xmlns:p14="http://schemas.microsoft.com/office/powerpoint/2010/main" val="286456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a:solidFill>
                  <a:srgbClr val="000000"/>
                </a:solidFill>
              </a:rPr>
              <a:t>Second</a:t>
            </a:r>
          </a:p>
          <a:p>
            <a:r>
              <a:rPr lang="en-US" sz="1600">
                <a:solidFill>
                  <a:srgbClr val="000000"/>
                </a:solidFill>
              </a:rPr>
              <a:t>Level</a:t>
            </a:r>
          </a:p>
          <a:p>
            <a:r>
              <a:rPr lang="en-US" sz="1600">
                <a:solidFill>
                  <a:srgbClr val="000000"/>
                </a:solidFill>
              </a:rPr>
              <a:t>Cache</a:t>
            </a:r>
          </a:p>
          <a:p>
            <a:r>
              <a:rPr lang="en-US" sz="1600">
                <a:solidFill>
                  <a:srgbClr val="000000"/>
                </a:solidFill>
              </a:rPr>
              <a:t>(SRAM)</a:t>
            </a:r>
          </a:p>
        </p:txBody>
      </p:sp>
      <p:sp>
        <p:nvSpPr>
          <p:cNvPr id="1487877" name="Rectangle 5"/>
          <p:cNvSpPr>
            <a:spLocks noGrp="1" noChangeArrowheads="1"/>
          </p:cNvSpPr>
          <p:nvPr>
            <p:ph type="title"/>
          </p:nvPr>
        </p:nvSpPr>
        <p:spPr/>
        <p:txBody>
          <a:bodyPr>
            <a:normAutofit/>
          </a:bodyPr>
          <a:lstStyle/>
          <a:p>
            <a:r>
              <a:rPr lang="en-US" dirty="0" smtClean="0"/>
              <a:t>Memory Hierarchy Speed vs. Size</a:t>
            </a:r>
            <a:endParaRPr lang="en-US" dirty="0"/>
          </a:p>
        </p:txBody>
      </p:sp>
      <p:sp>
        <p:nvSpPr>
          <p:cNvPr id="1487878" name="Rectangle 6"/>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smtClean="0">
                <a:solidFill>
                  <a:prstClr val="black"/>
                </a:solidFill>
                <a:latin typeface="Calibri"/>
              </a:rPr>
              <a:t>CPU Control</a:t>
            </a:r>
            <a:endParaRPr lang="en-US" sz="1600" dirty="0">
              <a:solidFill>
                <a:prstClr val="black"/>
              </a:solidFill>
              <a:latin typeface="Calibri"/>
            </a:endParaRPr>
          </a:p>
        </p:txBody>
      </p:sp>
      <p:sp>
        <p:nvSpPr>
          <p:cNvPr id="1487880" name="Rectangle 8"/>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smtClean="0">
                <a:solidFill>
                  <a:prstClr val="black"/>
                </a:solidFill>
                <a:latin typeface="Calibri"/>
              </a:rPr>
              <a:t>CPU</a:t>
            </a:r>
          </a:p>
          <a:p>
            <a:r>
              <a:rPr lang="en-US" sz="1600" dirty="0" err="1" smtClean="0">
                <a:solidFill>
                  <a:prstClr val="black"/>
                </a:solidFill>
                <a:latin typeface="Calibri"/>
              </a:rPr>
              <a:t>Datapath</a:t>
            </a:r>
            <a:endParaRPr lang="en-US" sz="1600" dirty="0">
              <a:solidFill>
                <a:prstClr val="black"/>
              </a:solidFill>
              <a:latin typeface="Calibri"/>
            </a:endParaRPr>
          </a:p>
        </p:txBody>
      </p:sp>
      <p:sp>
        <p:nvSpPr>
          <p:cNvPr id="1487882" name="Rectangle 10"/>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a:t>
            </a:r>
            <a:r>
              <a:rPr lang="en-US" dirty="0" smtClean="0">
                <a:solidFill>
                  <a:prstClr val="black"/>
                </a:solidFill>
                <a:latin typeface="Calibri"/>
              </a:rPr>
              <a:t>100B’s   </a:t>
            </a:r>
            <a:r>
              <a:rPr lang="en-US" b="1" dirty="0" smtClean="0">
                <a:solidFill>
                  <a:prstClr val="black"/>
                </a:solidFill>
                <a:latin typeface="Calibri"/>
              </a:rPr>
              <a:t>      </a:t>
            </a:r>
            <a:r>
              <a:rPr lang="en-US" dirty="0" smtClean="0">
                <a:solidFill>
                  <a:prstClr val="black"/>
                </a:solidFill>
                <a:latin typeface="Calibri"/>
              </a:rPr>
              <a:t>         10KB’s               MB’s                      GB’s                      TB’s</a:t>
            </a:r>
            <a:endParaRPr lang="en-US" dirty="0">
              <a:solidFill>
                <a:prstClr val="black"/>
              </a:solidFill>
              <a:latin typeface="Calibri"/>
            </a:endParaRPr>
          </a:p>
        </p:txBody>
      </p:sp>
      <p:sp>
        <p:nvSpPr>
          <p:cNvPr id="33" name="Slide Number Placeholder 32"/>
          <p:cNvSpPr>
            <a:spLocks noGrp="1"/>
          </p:cNvSpPr>
          <p:nvPr>
            <p:ph type="sldNum" sz="quarter" idx="4"/>
          </p:nvPr>
        </p:nvSpPr>
        <p:spPr>
          <a:xfrm>
            <a:off x="8077200" y="6356351"/>
            <a:ext cx="2133600" cy="365125"/>
          </a:xfrm>
        </p:spPr>
        <p:txBody>
          <a:bodyPr/>
          <a:lstStyle/>
          <a:p>
            <a:fld id="{3CC63E4C-4642-794D-A2FD-70F6B81535F5}" type="slidenum">
              <a:rPr lang="en-US" smtClean="0">
                <a:solidFill>
                  <a:prstClr val="black">
                    <a:tint val="75000"/>
                  </a:prstClr>
                </a:solidFill>
              </a:rPr>
              <a:pPr/>
              <a:t>13</a:t>
            </a:fld>
            <a:endParaRPr lang="en-US">
              <a:solidFill>
                <a:prstClr val="black">
                  <a:tint val="75000"/>
                </a:prstClr>
              </a:solidFill>
            </a:endParaRPr>
          </a:p>
        </p:txBody>
      </p:sp>
      <p:sp>
        <p:nvSpPr>
          <p:cNvPr id="36" name="Content Placeholder 30"/>
          <p:cNvSpPr>
            <a:spLocks noGrp="1"/>
          </p:cNvSpPr>
          <p:nvPr>
            <p:ph idx="1"/>
          </p:nvPr>
        </p:nvSpPr>
        <p:spPr>
          <a:xfrm>
            <a:off x="1219200" y="5179429"/>
            <a:ext cx="9144000" cy="1193800"/>
          </a:xfrm>
        </p:spPr>
        <p:txBody>
          <a:bodyPr>
            <a:normAutofit/>
          </a:bodyPr>
          <a:lstStyle/>
          <a:p>
            <a:endParaRPr lang="en-US" dirty="0"/>
          </a:p>
        </p:txBody>
      </p:sp>
      <p:grpSp>
        <p:nvGrpSpPr>
          <p:cNvPr id="2" name="Group 29"/>
          <p:cNvGrpSpPr/>
          <p:nvPr/>
        </p:nvGrpSpPr>
        <p:grpSpPr>
          <a:xfrm>
            <a:off x="2005357" y="4658696"/>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7675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normAutofit/>
          </a:bodyPr>
          <a:lstStyle/>
          <a:p>
            <a:r>
              <a:rPr lang="en-US" smtClean="0"/>
              <a:t>How is the Hierarchy Managed?</a:t>
            </a:r>
            <a:endParaRPr lang="en-US"/>
          </a:p>
        </p:txBody>
      </p:sp>
      <p:sp>
        <p:nvSpPr>
          <p:cNvPr id="1515523" name="Rectangle 3"/>
          <p:cNvSpPr>
            <a:spLocks noGrp="1" noChangeArrowheads="1"/>
          </p:cNvSpPr>
          <p:nvPr>
            <p:ph type="body" idx="1"/>
          </p:nvPr>
        </p:nvSpPr>
        <p:spPr/>
        <p:txBody>
          <a:bodyPr>
            <a:normAutofit/>
          </a:bodyPr>
          <a:lstStyle/>
          <a:p>
            <a:r>
              <a:rPr lang="en-US" dirty="0" smtClean="0"/>
              <a:t>Registers </a:t>
            </a:r>
            <a:r>
              <a:rPr lang="en-US" dirty="0" smtClean="0">
                <a:sym typeface="Symbol" pitchFamily="18" charset="2"/>
              </a:rPr>
              <a:t></a:t>
            </a:r>
            <a:r>
              <a:rPr lang="en-US" dirty="0" smtClean="0"/>
              <a:t> memory hierarchy</a:t>
            </a:r>
          </a:p>
          <a:p>
            <a:pPr lvl="1"/>
            <a:r>
              <a:rPr lang="en-US" dirty="0" smtClean="0"/>
              <a:t>By compiler (or assembler programmer)</a:t>
            </a:r>
          </a:p>
          <a:p>
            <a:r>
              <a:rPr lang="en-US" dirty="0" smtClean="0"/>
              <a:t>Cache </a:t>
            </a:r>
            <a:r>
              <a:rPr lang="en-US" dirty="0" smtClean="0">
                <a:sym typeface="Symbol" pitchFamily="18" charset="2"/>
              </a:rPr>
              <a:t></a:t>
            </a:r>
            <a:r>
              <a:rPr lang="en-US" dirty="0" smtClean="0"/>
              <a:t> main memory</a:t>
            </a:r>
          </a:p>
          <a:p>
            <a:pPr lvl="1"/>
            <a:r>
              <a:rPr lang="en-US" dirty="0" smtClean="0"/>
              <a:t>By the cache controller hardware</a:t>
            </a:r>
          </a:p>
          <a:p>
            <a:pPr lvl="1"/>
            <a:r>
              <a:rPr lang="en-US" dirty="0" smtClean="0"/>
              <a:t>Focus of this lecture</a:t>
            </a:r>
          </a:p>
          <a:p>
            <a:r>
              <a:rPr lang="en-US" dirty="0" smtClean="0"/>
              <a:t>Main memory </a:t>
            </a:r>
            <a:r>
              <a:rPr lang="en-US" dirty="0" smtClean="0">
                <a:sym typeface="Symbol" pitchFamily="18" charset="2"/>
              </a:rPr>
              <a:t></a:t>
            </a:r>
            <a:r>
              <a:rPr lang="en-US" dirty="0" smtClean="0"/>
              <a:t> disks (secondary storage)</a:t>
            </a:r>
          </a:p>
          <a:p>
            <a:pPr lvl="1"/>
            <a:r>
              <a:rPr lang="en-US" dirty="0" smtClean="0"/>
              <a:t>By the operating system (virtual memory)</a:t>
            </a:r>
          </a:p>
          <a:p>
            <a:pPr lvl="1"/>
            <a:r>
              <a:rPr lang="en-US" dirty="0" smtClean="0"/>
              <a:t>By the programmer (files)</a:t>
            </a:r>
          </a:p>
        </p:txBody>
      </p:sp>
      <p:sp>
        <p:nvSpPr>
          <p:cNvPr id="6" name="Slide Number Placeholder 5"/>
          <p:cNvSpPr>
            <a:spLocks noGrp="1"/>
          </p:cNvSpPr>
          <p:nvPr>
            <p:ph type="sldNum" sz="quarter" idx="4"/>
          </p:nvPr>
        </p:nvSpPr>
        <p:spPr>
          <a:xfrm>
            <a:off x="8077200" y="6356351"/>
            <a:ext cx="2133600" cy="365125"/>
          </a:xfrm>
        </p:spPr>
        <p:txBody>
          <a:bodyPr/>
          <a:lstStyle/>
          <a:p>
            <a:fld id="{3CC63E4C-4642-794D-A2FD-70F6B81535F5}"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2202994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1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1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55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55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55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5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2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normAutofit/>
          </a:bodyPr>
          <a:lstStyle/>
          <a:p>
            <a:r>
              <a:rPr lang="en-US" dirty="0"/>
              <a:t>Principle of Locality</a:t>
            </a:r>
          </a:p>
        </p:txBody>
      </p:sp>
      <p:sp>
        <p:nvSpPr>
          <p:cNvPr id="1511427" name="Rectangle 3"/>
          <p:cNvSpPr>
            <a:spLocks noGrp="1" noChangeArrowheads="1"/>
          </p:cNvSpPr>
          <p:nvPr>
            <p:ph type="body" idx="1"/>
          </p:nvPr>
        </p:nvSpPr>
        <p:spPr>
          <a:xfrm>
            <a:off x="609600" y="1600201"/>
            <a:ext cx="10972800" cy="4952999"/>
          </a:xfrm>
        </p:spPr>
        <p:txBody>
          <a:bodyPr>
            <a:normAutofit fontScale="85000" lnSpcReduction="20000"/>
          </a:bodyPr>
          <a:lstStyle/>
          <a:p>
            <a:pPr>
              <a:buClr>
                <a:schemeClr val="tx1"/>
              </a:buClr>
            </a:pPr>
            <a:r>
              <a:rPr lang="en-US" i="1" dirty="0">
                <a:solidFill>
                  <a:srgbClr val="0000FF"/>
                </a:solidFill>
              </a:rPr>
              <a:t>Principle of Locality</a:t>
            </a:r>
            <a:r>
              <a:rPr lang="en-US" dirty="0"/>
              <a:t>: Programs access small portion of address space at any instant of time (spatial locality) and repeatedly access that portion (temporal locality)</a:t>
            </a:r>
          </a:p>
          <a:p>
            <a:pPr>
              <a:buClr>
                <a:schemeClr val="tx1"/>
              </a:buClr>
            </a:pPr>
            <a:r>
              <a:rPr lang="en-US" i="1" dirty="0" smtClean="0">
                <a:solidFill>
                  <a:srgbClr val="0000FF"/>
                </a:solidFill>
              </a:rPr>
              <a:t>Temporal Locality </a:t>
            </a:r>
            <a:r>
              <a:rPr lang="en-US" dirty="0" smtClean="0"/>
              <a:t>(locality in time)</a:t>
            </a:r>
          </a:p>
          <a:p>
            <a:pPr lvl="1"/>
            <a:r>
              <a:rPr lang="en-US" dirty="0" smtClean="0"/>
              <a:t>Go back to same book on desk multiple times</a:t>
            </a:r>
          </a:p>
          <a:p>
            <a:pPr lvl="1"/>
            <a:r>
              <a:rPr lang="en-US" dirty="0" smtClean="0"/>
              <a:t>If a memory location is referenced, then it will tend to be referenced again soon</a:t>
            </a:r>
          </a:p>
          <a:p>
            <a:pPr lvl="2"/>
            <a:r>
              <a:rPr lang="en-US" altLang="zh-CN" dirty="0" smtClean="0"/>
              <a:t>Keep</a:t>
            </a:r>
            <a:r>
              <a:rPr lang="en-US" dirty="0" smtClean="0"/>
              <a:t> recently-accessed blocks in the cache</a:t>
            </a:r>
            <a:endParaRPr lang="en-US" dirty="0"/>
          </a:p>
          <a:p>
            <a:pPr>
              <a:buClr>
                <a:schemeClr val="tx1"/>
              </a:buClr>
            </a:pPr>
            <a:r>
              <a:rPr lang="en-US" i="1" dirty="0" smtClean="0">
                <a:solidFill>
                  <a:srgbClr val="0000FF"/>
                </a:solidFill>
              </a:rPr>
              <a:t>Spatial Locality</a:t>
            </a:r>
            <a:r>
              <a:rPr lang="en-US" dirty="0" smtClean="0">
                <a:solidFill>
                  <a:srgbClr val="0000FF"/>
                </a:solidFill>
              </a:rPr>
              <a:t> </a:t>
            </a:r>
            <a:r>
              <a:rPr lang="en-US" dirty="0" smtClean="0"/>
              <a:t>(locality in space)</a:t>
            </a:r>
          </a:p>
          <a:p>
            <a:pPr lvl="1"/>
            <a:r>
              <a:rPr lang="en-US" dirty="0" smtClean="0"/>
              <a:t>When go to book shelf, pick up multiple books around the book you want, since library stores related books together</a:t>
            </a:r>
          </a:p>
          <a:p>
            <a:pPr lvl="1"/>
            <a:r>
              <a:rPr lang="en-US" dirty="0" smtClean="0"/>
              <a:t>If a memory location is referenced, the locations with nearby addresses will tend to be referenced soon</a:t>
            </a:r>
          </a:p>
          <a:p>
            <a:pPr lvl="2"/>
            <a:r>
              <a:rPr lang="en-US" dirty="0" smtClean="0"/>
              <a:t>When fetching a block into cache, also fetch </a:t>
            </a:r>
            <a:r>
              <a:rPr lang="en-US" dirty="0"/>
              <a:t>blocks </a:t>
            </a:r>
            <a:r>
              <a:rPr lang="en-US" dirty="0" smtClean="0"/>
              <a:t>around it</a:t>
            </a:r>
            <a:endParaRPr lang="en-US" dirty="0"/>
          </a:p>
        </p:txBody>
      </p:sp>
      <p:sp>
        <p:nvSpPr>
          <p:cNvPr id="5"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4"/>
          </p:nvPr>
        </p:nvSpPr>
        <p:spPr>
          <a:xfrm>
            <a:off x="94488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15</a:t>
            </a:fld>
            <a:endParaRPr lang="en-US"/>
          </a:p>
        </p:txBody>
      </p:sp>
    </p:spTree>
    <p:extLst>
      <p:ext uri="{BB962C8B-B14F-4D97-AF65-F5344CB8AC3E}">
        <p14:creationId xmlns:p14="http://schemas.microsoft.com/office/powerpoint/2010/main" val="3177093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1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1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11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14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142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14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142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142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14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142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Quiz: What locality does this program have?</a:t>
            </a:r>
            <a:endParaRPr lang="en-US" dirty="0"/>
          </a:p>
        </p:txBody>
      </p:sp>
      <p:sp>
        <p:nvSpPr>
          <p:cNvPr id="3" name="Content Placeholder 2"/>
          <p:cNvSpPr>
            <a:spLocks noGrp="1"/>
          </p:cNvSpPr>
          <p:nvPr>
            <p:ph idx="1"/>
          </p:nvPr>
        </p:nvSpPr>
        <p:spPr>
          <a:xfrm>
            <a:off x="609600" y="2819400"/>
            <a:ext cx="10972800" cy="3306764"/>
          </a:xfrm>
        </p:spPr>
        <p:txBody>
          <a:bodyPr>
            <a:normAutofit fontScale="85000" lnSpcReduction="10000"/>
          </a:bodyPr>
          <a:lstStyle/>
          <a:p>
            <a:r>
              <a:rPr lang="en-US" dirty="0"/>
              <a:t>Data:</a:t>
            </a:r>
          </a:p>
          <a:p>
            <a:pPr lvl="1"/>
            <a:r>
              <a:rPr lang="en-US" dirty="0" smtClean="0"/>
              <a:t>Temporal </a:t>
            </a:r>
            <a:r>
              <a:rPr lang="en-US" altLang="zh-CN" dirty="0" smtClean="0"/>
              <a:t>locality</a:t>
            </a:r>
            <a:r>
              <a:rPr lang="en-US" dirty="0" smtClean="0"/>
              <a:t>: variable </a:t>
            </a:r>
            <a:r>
              <a:rPr lang="en-US" dirty="0" smtClean="0">
                <a:solidFill>
                  <a:srgbClr val="FF0000"/>
                </a:solidFill>
              </a:rPr>
              <a:t>sum</a:t>
            </a:r>
            <a:r>
              <a:rPr lang="en-US" dirty="0" smtClean="0"/>
              <a:t> is referenced </a:t>
            </a:r>
            <a:r>
              <a:rPr lang="en-US" dirty="0"/>
              <a:t>in each iteration</a:t>
            </a:r>
          </a:p>
          <a:p>
            <a:pPr lvl="1"/>
            <a:r>
              <a:rPr lang="en-US" dirty="0" smtClean="0"/>
              <a:t>Spatial </a:t>
            </a:r>
            <a:r>
              <a:rPr lang="en-US" altLang="zh-CN" dirty="0" smtClean="0"/>
              <a:t>locality</a:t>
            </a:r>
            <a:r>
              <a:rPr lang="en-US" dirty="0" smtClean="0"/>
              <a:t>: array </a:t>
            </a:r>
            <a:r>
              <a:rPr lang="en-US" dirty="0">
                <a:solidFill>
                  <a:srgbClr val="FF0000"/>
                </a:solidFill>
              </a:rPr>
              <a:t>a[] </a:t>
            </a:r>
            <a:r>
              <a:rPr lang="en-US" dirty="0" smtClean="0"/>
              <a:t>is accessed with stride-1 </a:t>
            </a:r>
            <a:r>
              <a:rPr lang="en-US" dirty="0"/>
              <a:t>in each iteration</a:t>
            </a:r>
            <a:r>
              <a:rPr lang="en-US" dirty="0" smtClean="0"/>
              <a:t> (assuming a[] is stored in contiguous addresses in memory)</a:t>
            </a:r>
            <a:endParaRPr lang="en-US" dirty="0"/>
          </a:p>
          <a:p>
            <a:r>
              <a:rPr lang="en-US" dirty="0"/>
              <a:t>Instructions:</a:t>
            </a:r>
          </a:p>
          <a:p>
            <a:pPr lvl="1"/>
            <a:r>
              <a:rPr lang="en-US" dirty="0" smtClean="0"/>
              <a:t>Temporal </a:t>
            </a:r>
            <a:r>
              <a:rPr lang="en-US" altLang="zh-CN" dirty="0" smtClean="0"/>
              <a:t>locality</a:t>
            </a:r>
            <a:r>
              <a:rPr lang="en-US" dirty="0" smtClean="0"/>
              <a:t>: the loop body is executed repeatedly for n times</a:t>
            </a:r>
            <a:endParaRPr lang="en-US" dirty="0"/>
          </a:p>
          <a:p>
            <a:pPr lvl="1"/>
            <a:r>
              <a:rPr lang="en-US" dirty="0" smtClean="0"/>
              <a:t>Spatial </a:t>
            </a:r>
            <a:r>
              <a:rPr lang="en-US" altLang="zh-CN" dirty="0" smtClean="0"/>
              <a:t>locality</a:t>
            </a:r>
            <a:r>
              <a:rPr lang="en-US" dirty="0" smtClean="0"/>
              <a:t>: instructions are accessed sequentially (with 1 branch in each iteration) (assuming instructions are </a:t>
            </a:r>
            <a:r>
              <a:rPr lang="en-US" dirty="0"/>
              <a:t>stored in contiguous addresses in memory</a:t>
            </a:r>
            <a:r>
              <a:rPr lang="en-US" dirty="0" smtClean="0"/>
              <a:t>)</a:t>
            </a:r>
            <a:endParaRPr lang="en-US" dirty="0"/>
          </a:p>
        </p:txBody>
      </p:sp>
      <p:sp>
        <p:nvSpPr>
          <p:cNvPr id="4" name="Slide Number Placeholder 3"/>
          <p:cNvSpPr>
            <a:spLocks noGrp="1"/>
          </p:cNvSpPr>
          <p:nvPr>
            <p:ph type="sldNum" sz="quarter" idx="4"/>
          </p:nvPr>
        </p:nvSpPr>
        <p:spPr/>
        <p:txBody>
          <a:bodyPr/>
          <a:lstStyle/>
          <a:p>
            <a:fld id="{3CC63E4C-4642-794D-A2FD-70F6B81535F5}" type="slidenum">
              <a:rPr lang="en-US" smtClean="0"/>
              <a:pPr/>
              <a:t>16</a:t>
            </a:fld>
            <a:endParaRPr lang="en-US" dirty="0"/>
          </a:p>
        </p:txBody>
      </p:sp>
      <p:sp>
        <p:nvSpPr>
          <p:cNvPr id="8" name="Rectangle 4"/>
          <p:cNvSpPr>
            <a:spLocks noChangeArrowheads="1"/>
          </p:cNvSpPr>
          <p:nvPr>
            <p:custDataLst>
              <p:tags r:id="rId1"/>
            </p:custDataLst>
          </p:nvPr>
        </p:nvSpPr>
        <p:spPr bwMode="auto">
          <a:xfrm>
            <a:off x="1219200" y="1254117"/>
            <a:ext cx="4953000" cy="1651776"/>
          </a:xfrm>
          <a:prstGeom prst="rect">
            <a:avLst/>
          </a:prstGeom>
          <a:solidFill>
            <a:srgbClr val="FFFFFF">
              <a:lumMod val="95000"/>
            </a:srgbClr>
          </a:solidFill>
          <a:ln w="12700">
            <a:solidFill>
              <a:srgbClr val="000000"/>
            </a:solidFill>
            <a:miter lim="800000"/>
            <a:headEnd/>
            <a:tailEnd/>
          </a:ln>
        </p:spPr>
        <p:txBody>
          <a:bodyPr wrap="square" lIns="90360" tIns="44280" rIns="90360" bIns="44280">
            <a:spAutoFit/>
          </a:bodyPr>
          <a:lstStyle/>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err="1" smtClean="0">
                <a:ln>
                  <a:noFill/>
                </a:ln>
                <a:solidFill>
                  <a:srgbClr val="000000"/>
                </a:solidFill>
                <a:effectLst/>
                <a:uLnTx/>
                <a:uFillTx/>
                <a:latin typeface="Courier New" panose="02070309020205020404" pitchFamily="49" charset="0"/>
                <a:cs typeface="Courier New" panose="02070309020205020404" pitchFamily="49" charset="0"/>
              </a:rPr>
              <a:t>int</a:t>
            </a:r>
            <a:r>
              <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 sum = 0, a[n];</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kern="0" dirty="0" smtClean="0">
                <a:solidFill>
                  <a:srgbClr val="000000"/>
                </a:solidFill>
                <a:latin typeface="Courier New" panose="02070309020205020404" pitchFamily="49" charset="0"/>
                <a:cs typeface="Courier New" panose="02070309020205020404" pitchFamily="49" charset="0"/>
              </a:rPr>
              <a:t>…</a:t>
            </a:r>
            <a:endPar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for</a:t>
            </a:r>
            <a:r>
              <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 (</a:t>
            </a:r>
            <a:r>
              <a:rPr kumimoji="0" lang="en-GB" sz="1800" b="0" i="0" u="none" strike="noStrike" kern="0" cap="none" spc="0" normalizeH="0" baseline="0" noProof="0" dirty="0" err="1" smtClean="0">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 = 0; </a:t>
            </a:r>
            <a:r>
              <a:rPr kumimoji="0" lang="en-GB" sz="1800" b="0" i="0" u="none" strike="noStrike" kern="0" cap="none" spc="0" normalizeH="0" baseline="0" noProof="0" dirty="0" err="1" smtClean="0">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 &lt; n; </a:t>
            </a:r>
            <a:r>
              <a:rPr kumimoji="0" lang="en-GB" sz="1800" b="0" i="0" u="none" strike="noStrike" kern="0" cap="none" spc="0" normalizeH="0" baseline="0" noProof="0" dirty="0" err="1" smtClean="0">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 {</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	  sum += a[</a:t>
            </a:r>
            <a:r>
              <a:rPr kumimoji="0" lang="en-GB" sz="1800" b="0" i="0" u="none" strike="noStrike" kern="0" cap="none" spc="0" normalizeH="0" baseline="0" noProof="0" dirty="0" err="1" smtClean="0">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return</a:t>
            </a:r>
            <a:r>
              <a:rPr kumimoji="0" lang="en-GB" sz="1800" b="0" i="0" u="none" strike="noStrike" kern="0" cap="none" spc="0" normalizeH="0" baseline="0" noProof="0" dirty="0" smtClean="0">
                <a:ln>
                  <a:noFill/>
                </a:ln>
                <a:solidFill>
                  <a:srgbClr val="000000"/>
                </a:solidFill>
                <a:effectLst/>
                <a:uLnTx/>
                <a:uFillTx/>
                <a:latin typeface="Courier New" panose="02070309020205020404" pitchFamily="49" charset="0"/>
                <a:cs typeface="Courier New" panose="02070309020205020404" pitchFamily="49" charset="0"/>
              </a:rPr>
              <a:t> sum;</a:t>
            </a:r>
          </a:p>
        </p:txBody>
      </p:sp>
    </p:spTree>
    <p:extLst>
      <p:ext uri="{BB962C8B-B14F-4D97-AF65-F5344CB8AC3E}">
        <p14:creationId xmlns:p14="http://schemas.microsoft.com/office/powerpoint/2010/main" val="772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2"/>
          <p:cNvPicPr>
            <a:picLocks noChangeAspect="1" noChangeArrowheads="1"/>
          </p:cNvPicPr>
          <p:nvPr/>
        </p:nvPicPr>
        <p:blipFill>
          <a:blip r:embed="rId3">
            <a:alphaModFix amt="82000"/>
          </a:blip>
          <a:srcRect/>
          <a:stretch>
            <a:fillRect/>
          </a:stretch>
        </p:blipFill>
        <p:spPr bwMode="auto">
          <a:xfrm>
            <a:off x="1968501" y="850901"/>
            <a:ext cx="8442325" cy="5180013"/>
          </a:xfrm>
          <a:prstGeom prst="rect">
            <a:avLst/>
          </a:prstGeom>
          <a:noFill/>
          <a:ln w="25400">
            <a:noFill/>
            <a:miter lim="800000"/>
            <a:headEnd/>
            <a:tailEnd/>
          </a:ln>
          <a:effectLst/>
        </p:spPr>
      </p:pic>
      <p:sp>
        <p:nvSpPr>
          <p:cNvPr id="1472515" name="Rectangle 3"/>
          <p:cNvSpPr>
            <a:spLocks noGrp="1" noChangeArrowheads="1"/>
          </p:cNvSpPr>
          <p:nvPr>
            <p:ph type="title"/>
          </p:nvPr>
        </p:nvSpPr>
        <p:spPr>
          <a:xfrm>
            <a:off x="2070100" y="38100"/>
            <a:ext cx="8064500" cy="812800"/>
          </a:xfrm>
          <a:noFill/>
        </p:spPr>
        <p:txBody>
          <a:bodyPr/>
          <a:lstStyle/>
          <a:p>
            <a:pPr marL="25400">
              <a:tabLst>
                <a:tab pos="317500" algn="l"/>
                <a:tab pos="1231900" algn="l"/>
                <a:tab pos="2146300" algn="l"/>
                <a:tab pos="3060700" algn="l"/>
                <a:tab pos="3975100" algn="l"/>
                <a:tab pos="4889500" algn="l"/>
                <a:tab pos="5803900" algn="l"/>
              </a:tabLst>
            </a:pPr>
            <a:r>
              <a:rPr lang="en-US" dirty="0"/>
              <a:t>Memory Reference Patterns</a:t>
            </a:r>
          </a:p>
        </p:txBody>
      </p:sp>
      <p:sp>
        <p:nvSpPr>
          <p:cNvPr id="1472516" name="Text Box 4"/>
          <p:cNvSpPr txBox="1">
            <a:spLocks noChangeArrowheads="1"/>
          </p:cNvSpPr>
          <p:nvPr/>
        </p:nvSpPr>
        <p:spPr bwMode="auto">
          <a:xfrm>
            <a:off x="2209800" y="6019801"/>
            <a:ext cx="8369300" cy="477823"/>
          </a:xfrm>
          <a:prstGeom prst="rect">
            <a:avLst/>
          </a:prstGeom>
          <a:noFill/>
          <a:ln w="9525">
            <a:noFill/>
            <a:miter lim="800000"/>
            <a:headEnd/>
            <a:tailEnd/>
          </a:ln>
          <a:effectLst/>
        </p:spPr>
        <p:txBody>
          <a:bodyPr wrap="square" lIns="0" tIns="0" rIns="0" bIns="0">
            <a:prstTxWarp prst="textNoShape">
              <a:avLst/>
            </a:prstTxWarp>
            <a:spAutoFit/>
          </a:bodyPr>
          <a:lstStyle/>
          <a:p>
            <a:pPr>
              <a:lnSpc>
                <a:spcPct val="85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a:latin typeface="Times" charset="0"/>
              </a:rPr>
              <a:t>Donald J. Hatfield, Jeanette Gerald: Program Restructuring for Virtual Memory. </a:t>
            </a:r>
            <a:br>
              <a:rPr lang="en-US" dirty="0">
                <a:latin typeface="Times" charset="0"/>
              </a:rPr>
            </a:br>
            <a:r>
              <a:rPr lang="en-US" dirty="0">
                <a:latin typeface="Times" charset="0"/>
              </a:rPr>
              <a:t>IBM Systems Journal 10(3): 168-192 (1971)</a:t>
            </a:r>
          </a:p>
        </p:txBody>
      </p:sp>
      <p:sp>
        <p:nvSpPr>
          <p:cNvPr id="1472517" name="Text Box 5"/>
          <p:cNvSpPr txBox="1">
            <a:spLocks noChangeArrowheads="1"/>
          </p:cNvSpPr>
          <p:nvPr/>
        </p:nvSpPr>
        <p:spPr bwMode="auto">
          <a:xfrm>
            <a:off x="10949214" y="6096000"/>
            <a:ext cx="633186" cy="166712"/>
          </a:xfrm>
          <a:prstGeom prst="rect">
            <a:avLst/>
          </a:prstGeom>
          <a:noFill/>
          <a:ln w="9525">
            <a:noFill/>
            <a:miter lim="800000"/>
            <a:headEnd/>
            <a:tailEnd/>
          </a:ln>
          <a:effectLst/>
        </p:spPr>
        <p:txBody>
          <a:bodyPr wrap="non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Time</a:t>
            </a:r>
          </a:p>
        </p:txBody>
      </p:sp>
      <p:sp>
        <p:nvSpPr>
          <p:cNvPr id="1472518" name="Text Box 6"/>
          <p:cNvSpPr txBox="1">
            <a:spLocks noChangeArrowheads="1"/>
          </p:cNvSpPr>
          <p:nvPr/>
        </p:nvSpPr>
        <p:spPr bwMode="auto">
          <a:xfrm rot="16200000">
            <a:off x="-568097" y="3251983"/>
            <a:ext cx="4841877" cy="166712"/>
          </a:xfrm>
          <a:prstGeom prst="rect">
            <a:avLst/>
          </a:prstGeom>
          <a:noFill/>
          <a:ln w="9525">
            <a:noFill/>
            <a:miter lim="800000"/>
            <a:headEnd/>
            <a:tailEnd/>
          </a:ln>
          <a:effectLst/>
        </p:spPr>
        <p:txBody>
          <a:bodyPr wrap="squar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Memory Address (one dot per access)</a:t>
            </a:r>
          </a:p>
        </p:txBody>
      </p:sp>
      <p:grpSp>
        <p:nvGrpSpPr>
          <p:cNvPr id="2" name="Group 8"/>
          <p:cNvGrpSpPr>
            <a:grpSpLocks/>
          </p:cNvGrpSpPr>
          <p:nvPr/>
        </p:nvGrpSpPr>
        <p:grpSpPr bwMode="auto">
          <a:xfrm>
            <a:off x="5486401" y="4711700"/>
            <a:ext cx="5014913" cy="1282700"/>
            <a:chOff x="2198" y="2555"/>
            <a:chExt cx="3159" cy="808"/>
          </a:xfrm>
        </p:grpSpPr>
        <p:sp>
          <p:nvSpPr>
            <p:cNvPr id="1472521" name="Freeform 9"/>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2" name="Line 10"/>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3" name="Line 11"/>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4" name="Freeform 12"/>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5" name="Text Box 13"/>
            <p:cNvSpPr txBox="1">
              <a:spLocks noChangeArrowheads="1"/>
            </p:cNvSpPr>
            <p:nvPr/>
          </p:nvSpPr>
          <p:spPr bwMode="auto">
            <a:xfrm>
              <a:off x="3302" y="2707"/>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Spatial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Locality</a:t>
              </a:r>
            </a:p>
          </p:txBody>
        </p:sp>
      </p:grpSp>
      <p:grpSp>
        <p:nvGrpSpPr>
          <p:cNvPr id="3" name="Group 15"/>
          <p:cNvGrpSpPr>
            <a:grpSpLocks/>
          </p:cNvGrpSpPr>
          <p:nvPr/>
        </p:nvGrpSpPr>
        <p:grpSpPr bwMode="auto">
          <a:xfrm>
            <a:off x="5727700" y="2362200"/>
            <a:ext cx="4819650" cy="793750"/>
            <a:chOff x="2317" y="1288"/>
            <a:chExt cx="3036" cy="500"/>
          </a:xfrm>
        </p:grpSpPr>
        <p:sp>
          <p:nvSpPr>
            <p:cNvPr id="1472528" name="Freeform 16"/>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9" name="Line 17"/>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30" name="Text Box 18"/>
            <p:cNvSpPr txBox="1">
              <a:spLocks noChangeArrowheads="1"/>
            </p:cNvSpPr>
            <p:nvPr/>
          </p:nvSpPr>
          <p:spPr bwMode="auto">
            <a:xfrm>
              <a:off x="4181" y="1288"/>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Temporal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 Locality</a:t>
              </a:r>
            </a:p>
          </p:txBody>
        </p:sp>
      </p:grpSp>
      <p:sp>
        <p:nvSpPr>
          <p:cNvPr id="17"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9" name="Slide Number Placeholder 5"/>
          <p:cNvSpPr>
            <a:spLocks noGrp="1"/>
          </p:cNvSpPr>
          <p:nvPr>
            <p:ph type="sldNum" sz="quarter" idx="4"/>
          </p:nvPr>
        </p:nvSpPr>
        <p:spPr>
          <a:xfrm>
            <a:off x="9272764"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17</a:t>
            </a:fld>
            <a:endParaRPr lang="en-US" dirty="0"/>
          </a:p>
        </p:txBody>
      </p:sp>
      <p:cxnSp>
        <p:nvCxnSpPr>
          <p:cNvPr id="5" name="Straight Arrow Connector 4"/>
          <p:cNvCxnSpPr/>
          <p:nvPr/>
        </p:nvCxnSpPr>
        <p:spPr>
          <a:xfrm>
            <a:off x="2286000" y="5943600"/>
            <a:ext cx="8153400" cy="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24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normAutofit/>
          </a:bodyPr>
          <a:lstStyle/>
          <a:p>
            <a:r>
              <a:rPr lang="en-US" dirty="0" smtClean="0"/>
              <a:t>Memory Reference Patterns</a:t>
            </a:r>
            <a:endParaRPr lang="en-US" dirty="0"/>
          </a:p>
        </p:txBody>
      </p:sp>
      <p:sp>
        <p:nvSpPr>
          <p:cNvPr id="1423363" name="Line 3"/>
          <p:cNvSpPr>
            <a:spLocks noChangeShapeType="1"/>
          </p:cNvSpPr>
          <p:nvPr/>
        </p:nvSpPr>
        <p:spPr bwMode="auto">
          <a:xfrm flipV="1">
            <a:off x="4114800" y="1823693"/>
            <a:ext cx="0" cy="457200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4" name="Line 4"/>
          <p:cNvSpPr>
            <a:spLocks noChangeShapeType="1"/>
          </p:cNvSpPr>
          <p:nvPr/>
        </p:nvSpPr>
        <p:spPr bwMode="auto">
          <a:xfrm>
            <a:off x="3886200" y="6395693"/>
            <a:ext cx="57150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5" name="Rectangle 5"/>
          <p:cNvSpPr>
            <a:spLocks noChangeArrowheads="1"/>
          </p:cNvSpPr>
          <p:nvPr/>
        </p:nvSpPr>
        <p:spPr bwMode="auto">
          <a:xfrm>
            <a:off x="3489325" y="1442694"/>
            <a:ext cx="1212672"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Address</a:t>
            </a:r>
          </a:p>
        </p:txBody>
      </p:sp>
      <p:sp>
        <p:nvSpPr>
          <p:cNvPr id="1423366" name="Rectangle 6"/>
          <p:cNvSpPr>
            <a:spLocks noChangeArrowheads="1"/>
          </p:cNvSpPr>
          <p:nvPr/>
        </p:nvSpPr>
        <p:spPr bwMode="auto">
          <a:xfrm>
            <a:off x="8610601" y="5938494"/>
            <a:ext cx="819235"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Time</a:t>
            </a:r>
          </a:p>
        </p:txBody>
      </p:sp>
      <p:sp>
        <p:nvSpPr>
          <p:cNvPr id="1423367" name="Rectangle 7"/>
          <p:cNvSpPr>
            <a:spLocks noChangeArrowheads="1"/>
          </p:cNvSpPr>
          <p:nvPr/>
        </p:nvSpPr>
        <p:spPr bwMode="auto">
          <a:xfrm>
            <a:off x="2574925" y="2036419"/>
            <a:ext cx="1576804"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Instruction</a:t>
            </a:r>
          </a:p>
          <a:p>
            <a:pPr>
              <a:spcBef>
                <a:spcPct val="0"/>
              </a:spcBef>
            </a:pPr>
            <a:r>
              <a:rPr lang="en-US" sz="2400" b="1">
                <a:latin typeface="Calibri"/>
                <a:cs typeface="Calibri"/>
              </a:rPr>
              <a:t>   fetches</a:t>
            </a:r>
          </a:p>
        </p:txBody>
      </p:sp>
      <p:sp>
        <p:nvSpPr>
          <p:cNvPr id="1423368" name="Rectangle 8"/>
          <p:cNvSpPr>
            <a:spLocks noChangeArrowheads="1"/>
          </p:cNvSpPr>
          <p:nvPr/>
        </p:nvSpPr>
        <p:spPr bwMode="auto">
          <a:xfrm>
            <a:off x="2757488" y="35000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Stack</a:t>
            </a:r>
          </a:p>
          <a:p>
            <a:pPr>
              <a:spcBef>
                <a:spcPct val="0"/>
              </a:spcBef>
            </a:pPr>
            <a:r>
              <a:rPr lang="en-US" sz="2400" b="1">
                <a:latin typeface="Calibri"/>
                <a:cs typeface="Calibri"/>
              </a:rPr>
              <a:t>accesses</a:t>
            </a:r>
          </a:p>
        </p:txBody>
      </p:sp>
      <p:sp>
        <p:nvSpPr>
          <p:cNvPr id="1423369" name="Rectangle 9"/>
          <p:cNvSpPr>
            <a:spLocks noChangeArrowheads="1"/>
          </p:cNvSpPr>
          <p:nvPr/>
        </p:nvSpPr>
        <p:spPr bwMode="auto">
          <a:xfrm>
            <a:off x="2743200" y="52526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Data</a:t>
            </a:r>
          </a:p>
          <a:p>
            <a:pPr>
              <a:spcBef>
                <a:spcPct val="0"/>
              </a:spcBef>
            </a:pPr>
            <a:r>
              <a:rPr lang="en-US" sz="2400" b="1">
                <a:latin typeface="Calibri"/>
                <a:cs typeface="Calibri"/>
              </a:rPr>
              <a:t>accesses</a:t>
            </a:r>
          </a:p>
        </p:txBody>
      </p:sp>
      <p:grpSp>
        <p:nvGrpSpPr>
          <p:cNvPr id="1423370" name="Group 10"/>
          <p:cNvGrpSpPr>
            <a:grpSpLocks/>
          </p:cNvGrpSpPr>
          <p:nvPr/>
        </p:nvGrpSpPr>
        <p:grpSpPr bwMode="auto">
          <a:xfrm>
            <a:off x="4894264" y="1442693"/>
            <a:ext cx="1963737" cy="533400"/>
            <a:chOff x="2123" y="1008"/>
            <a:chExt cx="1237" cy="336"/>
          </a:xfrm>
        </p:grpSpPr>
        <p:sp>
          <p:nvSpPr>
            <p:cNvPr id="1423371" name="Rectangle 11"/>
            <p:cNvSpPr>
              <a:spLocks noChangeArrowheads="1"/>
            </p:cNvSpPr>
            <p:nvPr/>
          </p:nvSpPr>
          <p:spPr bwMode="auto">
            <a:xfrm>
              <a:off x="2208" y="1008"/>
              <a:ext cx="1113" cy="233"/>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b="1">
                  <a:latin typeface="Calibri"/>
                  <a:cs typeface="Calibri"/>
                </a:rPr>
                <a:t>n loop iterations</a:t>
              </a:r>
            </a:p>
          </p:txBody>
        </p:sp>
        <p:grpSp>
          <p:nvGrpSpPr>
            <p:cNvPr id="1423372" name="Group 12"/>
            <p:cNvGrpSpPr>
              <a:grpSpLocks/>
            </p:cNvGrpSpPr>
            <p:nvPr/>
          </p:nvGrpSpPr>
          <p:grpSpPr bwMode="auto">
            <a:xfrm>
              <a:off x="2123" y="1200"/>
              <a:ext cx="1237" cy="144"/>
              <a:chOff x="2459" y="1200"/>
              <a:chExt cx="864" cy="96"/>
            </a:xfrm>
          </p:grpSpPr>
          <p:sp>
            <p:nvSpPr>
              <p:cNvPr id="1423373" name="Arc 13"/>
              <p:cNvSpPr>
                <a:spLocks/>
              </p:cNvSpPr>
              <p:nvPr/>
            </p:nvSpPr>
            <p:spPr bwMode="auto">
              <a:xfrm>
                <a:off x="2890" y="1200"/>
                <a:ext cx="433" cy="96"/>
              </a:xfrm>
              <a:custGeom>
                <a:avLst/>
                <a:gdLst>
                  <a:gd name="G0" fmla="+- 50 0 0"/>
                  <a:gd name="G1" fmla="+- 21600 0 0"/>
                  <a:gd name="G2" fmla="+- 21600 0 0"/>
                  <a:gd name="T0" fmla="*/ 0 w 21650"/>
                  <a:gd name="T1" fmla="*/ 0 h 21600"/>
                  <a:gd name="T2" fmla="*/ 21650 w 21650"/>
                  <a:gd name="T3" fmla="*/ 21600 h 21600"/>
                  <a:gd name="T4" fmla="*/ 50 w 21650"/>
                  <a:gd name="T5" fmla="*/ 21600 h 21600"/>
                </a:gdLst>
                <a:ahLst/>
                <a:cxnLst>
                  <a:cxn ang="0">
                    <a:pos x="T0" y="T1"/>
                  </a:cxn>
                  <a:cxn ang="0">
                    <a:pos x="T2" y="T3"/>
                  </a:cxn>
                  <a:cxn ang="0">
                    <a:pos x="T4" y="T5"/>
                  </a:cxn>
                </a:cxnLst>
                <a:rect l="0" t="0" r="r" b="b"/>
                <a:pathLst>
                  <a:path w="21650" h="21600" fill="none" extrusionOk="0">
                    <a:moveTo>
                      <a:pt x="0" y="0"/>
                    </a:moveTo>
                    <a:cubicBezTo>
                      <a:pt x="16" y="0"/>
                      <a:pt x="33" y="-1"/>
                      <a:pt x="50" y="-1"/>
                    </a:cubicBezTo>
                    <a:cubicBezTo>
                      <a:pt x="11979" y="-1"/>
                      <a:pt x="21650" y="9670"/>
                      <a:pt x="21650" y="21600"/>
                    </a:cubicBezTo>
                  </a:path>
                  <a:path w="21650" h="21600" stroke="0" extrusionOk="0">
                    <a:moveTo>
                      <a:pt x="0" y="0"/>
                    </a:moveTo>
                    <a:cubicBezTo>
                      <a:pt x="16" y="0"/>
                      <a:pt x="33" y="-1"/>
                      <a:pt x="50" y="-1"/>
                    </a:cubicBezTo>
                    <a:cubicBezTo>
                      <a:pt x="11979" y="-1"/>
                      <a:pt x="21650" y="9670"/>
                      <a:pt x="21650" y="21600"/>
                    </a:cubicBezTo>
                    <a:lnTo>
                      <a:pt x="5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74" name="Arc 14"/>
              <p:cNvSpPr>
                <a:spLocks/>
              </p:cNvSpPr>
              <p:nvPr/>
            </p:nvSpPr>
            <p:spPr bwMode="auto">
              <a:xfrm>
                <a:off x="2459" y="1200"/>
                <a:ext cx="432" cy="96"/>
              </a:xfrm>
              <a:custGeom>
                <a:avLst/>
                <a:gdLst>
                  <a:gd name="G0" fmla="+- 21600 0 0"/>
                  <a:gd name="G1" fmla="+- 21600 0 0"/>
                  <a:gd name="G2" fmla="+- 21600 0 0"/>
                  <a:gd name="T0" fmla="*/ 0 w 21600"/>
                  <a:gd name="T1" fmla="*/ 21600 h 21600"/>
                  <a:gd name="T2" fmla="*/ 2155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0"/>
                      <a:pt x="9640" y="27"/>
                      <a:pt x="21550" y="0"/>
                    </a:cubicBezTo>
                  </a:path>
                  <a:path w="21600" h="21600" stroke="0" extrusionOk="0">
                    <a:moveTo>
                      <a:pt x="-1" y="21599"/>
                    </a:moveTo>
                    <a:cubicBezTo>
                      <a:pt x="-1" y="9690"/>
                      <a:pt x="9640" y="27"/>
                      <a:pt x="21550" y="0"/>
                    </a:cubicBezTo>
                    <a:lnTo>
                      <a:pt x="2160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grpSp>
      </p:grpSp>
      <p:grpSp>
        <p:nvGrpSpPr>
          <p:cNvPr id="1423375" name="Group 15"/>
          <p:cNvGrpSpPr>
            <a:grpSpLocks/>
          </p:cNvGrpSpPr>
          <p:nvPr/>
        </p:nvGrpSpPr>
        <p:grpSpPr bwMode="auto">
          <a:xfrm>
            <a:off x="4191000" y="1749081"/>
            <a:ext cx="4483100" cy="1054100"/>
            <a:chOff x="1680" y="1201"/>
            <a:chExt cx="2824" cy="664"/>
          </a:xfrm>
        </p:grpSpPr>
        <p:sp>
          <p:nvSpPr>
            <p:cNvPr id="1423376" name="Oval 16"/>
            <p:cNvSpPr>
              <a:spLocks noChangeArrowheads="1"/>
            </p:cNvSpPr>
            <p:nvPr/>
          </p:nvSpPr>
          <p:spPr bwMode="auto">
            <a:xfrm flipV="1">
              <a:off x="1680" y="177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7" name="Oval 17"/>
            <p:cNvSpPr>
              <a:spLocks noChangeArrowheads="1"/>
            </p:cNvSpPr>
            <p:nvPr/>
          </p:nvSpPr>
          <p:spPr bwMode="auto">
            <a:xfrm flipV="1">
              <a:off x="1776" y="168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8" name="Oval 18"/>
            <p:cNvSpPr>
              <a:spLocks noChangeArrowheads="1"/>
            </p:cNvSpPr>
            <p:nvPr/>
          </p:nvSpPr>
          <p:spPr bwMode="auto">
            <a:xfrm flipV="1">
              <a:off x="1872"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9" name="Oval 19"/>
            <p:cNvSpPr>
              <a:spLocks noChangeArrowheads="1"/>
            </p:cNvSpPr>
            <p:nvPr/>
          </p:nvSpPr>
          <p:spPr bwMode="auto">
            <a:xfrm flipV="1">
              <a:off x="1968"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0" name="Oval 20"/>
            <p:cNvSpPr>
              <a:spLocks noChangeArrowheads="1"/>
            </p:cNvSpPr>
            <p:nvPr/>
          </p:nvSpPr>
          <p:spPr bwMode="auto">
            <a:xfrm flipV="1">
              <a:off x="2064"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1" name="Oval 21"/>
            <p:cNvSpPr>
              <a:spLocks noChangeArrowheads="1"/>
            </p:cNvSpPr>
            <p:nvPr/>
          </p:nvSpPr>
          <p:spPr bwMode="auto">
            <a:xfrm flipV="1">
              <a:off x="2160"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2" name="Oval 22"/>
            <p:cNvSpPr>
              <a:spLocks noChangeArrowheads="1"/>
            </p:cNvSpPr>
            <p:nvPr/>
          </p:nvSpPr>
          <p:spPr bwMode="auto">
            <a:xfrm flipV="1">
              <a:off x="2256"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3" name="Oval 23"/>
            <p:cNvSpPr>
              <a:spLocks noChangeArrowheads="1"/>
            </p:cNvSpPr>
            <p:nvPr/>
          </p:nvSpPr>
          <p:spPr bwMode="auto">
            <a:xfrm flipV="1">
              <a:off x="2352"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4" name="Oval 24"/>
            <p:cNvSpPr>
              <a:spLocks noChangeArrowheads="1"/>
            </p:cNvSpPr>
            <p:nvPr/>
          </p:nvSpPr>
          <p:spPr bwMode="auto">
            <a:xfrm flipV="1">
              <a:off x="2448"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5" name="Oval 25"/>
            <p:cNvSpPr>
              <a:spLocks noChangeArrowheads="1"/>
            </p:cNvSpPr>
            <p:nvPr/>
          </p:nvSpPr>
          <p:spPr bwMode="auto">
            <a:xfrm flipV="1">
              <a:off x="254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6" name="Oval 26"/>
            <p:cNvSpPr>
              <a:spLocks noChangeArrowheads="1"/>
            </p:cNvSpPr>
            <p:nvPr/>
          </p:nvSpPr>
          <p:spPr bwMode="auto">
            <a:xfrm flipV="1">
              <a:off x="264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7" name="Oval 27"/>
            <p:cNvSpPr>
              <a:spLocks noChangeArrowheads="1"/>
            </p:cNvSpPr>
            <p:nvPr/>
          </p:nvSpPr>
          <p:spPr bwMode="auto">
            <a:xfrm flipV="1">
              <a:off x="3168"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8" name="Oval 28"/>
            <p:cNvSpPr>
              <a:spLocks noChangeArrowheads="1"/>
            </p:cNvSpPr>
            <p:nvPr/>
          </p:nvSpPr>
          <p:spPr bwMode="auto">
            <a:xfrm flipV="1">
              <a:off x="3072"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9" name="Oval 29"/>
            <p:cNvSpPr>
              <a:spLocks noChangeArrowheads="1"/>
            </p:cNvSpPr>
            <p:nvPr/>
          </p:nvSpPr>
          <p:spPr bwMode="auto">
            <a:xfrm flipV="1">
              <a:off x="2976"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0" name="Line 30"/>
            <p:cNvSpPr>
              <a:spLocks noChangeShapeType="1"/>
            </p:cNvSpPr>
            <p:nvPr/>
          </p:nvSpPr>
          <p:spPr bwMode="auto">
            <a:xfrm flipV="1">
              <a:off x="273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1" name="Oval 31"/>
            <p:cNvSpPr>
              <a:spLocks noChangeArrowheads="1"/>
            </p:cNvSpPr>
            <p:nvPr/>
          </p:nvSpPr>
          <p:spPr bwMode="auto">
            <a:xfrm flipV="1">
              <a:off x="326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2" name="Oval 32"/>
            <p:cNvSpPr>
              <a:spLocks noChangeArrowheads="1"/>
            </p:cNvSpPr>
            <p:nvPr/>
          </p:nvSpPr>
          <p:spPr bwMode="auto">
            <a:xfrm flipV="1">
              <a:off x="336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3" name="Oval 33"/>
            <p:cNvSpPr>
              <a:spLocks noChangeArrowheads="1"/>
            </p:cNvSpPr>
            <p:nvPr/>
          </p:nvSpPr>
          <p:spPr bwMode="auto">
            <a:xfrm flipV="1">
              <a:off x="3456" y="129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4" name="Oval 34"/>
            <p:cNvSpPr>
              <a:spLocks noChangeArrowheads="1"/>
            </p:cNvSpPr>
            <p:nvPr/>
          </p:nvSpPr>
          <p:spPr bwMode="auto">
            <a:xfrm flipV="1">
              <a:off x="3552" y="120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5" name="Line 35"/>
            <p:cNvSpPr>
              <a:spLocks noChangeShapeType="1"/>
            </p:cNvSpPr>
            <p:nvPr/>
          </p:nvSpPr>
          <p:spPr bwMode="auto">
            <a:xfrm flipV="1">
              <a:off x="369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6" name="Oval 36"/>
            <p:cNvSpPr>
              <a:spLocks noChangeArrowheads="1"/>
            </p:cNvSpPr>
            <p:nvPr/>
          </p:nvSpPr>
          <p:spPr bwMode="auto">
            <a:xfrm flipV="1">
              <a:off x="3984" y="182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7" name="Oval 37"/>
            <p:cNvSpPr>
              <a:spLocks noChangeArrowheads="1"/>
            </p:cNvSpPr>
            <p:nvPr/>
          </p:nvSpPr>
          <p:spPr bwMode="auto">
            <a:xfrm flipV="1">
              <a:off x="4080" y="172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8" name="Oval 38"/>
            <p:cNvSpPr>
              <a:spLocks noChangeArrowheads="1"/>
            </p:cNvSpPr>
            <p:nvPr/>
          </p:nvSpPr>
          <p:spPr bwMode="auto">
            <a:xfrm flipV="1">
              <a:off x="4176" y="163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9" name="Oval 39"/>
            <p:cNvSpPr>
              <a:spLocks noChangeArrowheads="1"/>
            </p:cNvSpPr>
            <p:nvPr/>
          </p:nvSpPr>
          <p:spPr bwMode="auto">
            <a:xfrm flipV="1">
              <a:off x="4272" y="153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0" name="Oval 40"/>
            <p:cNvSpPr>
              <a:spLocks noChangeArrowheads="1"/>
            </p:cNvSpPr>
            <p:nvPr/>
          </p:nvSpPr>
          <p:spPr bwMode="auto">
            <a:xfrm flipV="1">
              <a:off x="4368" y="144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1" name="Oval 41"/>
            <p:cNvSpPr>
              <a:spLocks noChangeArrowheads="1"/>
            </p:cNvSpPr>
            <p:nvPr/>
          </p:nvSpPr>
          <p:spPr bwMode="auto">
            <a:xfrm flipV="1">
              <a:off x="4464" y="134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02" name="Group 42"/>
          <p:cNvGrpSpPr>
            <a:grpSpLocks/>
          </p:cNvGrpSpPr>
          <p:nvPr/>
        </p:nvGrpSpPr>
        <p:grpSpPr bwMode="auto">
          <a:xfrm>
            <a:off x="4267200" y="3728693"/>
            <a:ext cx="4800600" cy="838200"/>
            <a:chOff x="1728" y="2304"/>
            <a:chExt cx="3024" cy="528"/>
          </a:xfrm>
        </p:grpSpPr>
        <p:sp>
          <p:nvSpPr>
            <p:cNvPr id="1423403" name="Oval 43"/>
            <p:cNvSpPr>
              <a:spLocks noChangeArrowheads="1"/>
            </p:cNvSpPr>
            <p:nvPr/>
          </p:nvSpPr>
          <p:spPr bwMode="auto">
            <a:xfrm flipV="1">
              <a:off x="1824"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4" name="Oval 44"/>
            <p:cNvSpPr>
              <a:spLocks noChangeArrowheads="1"/>
            </p:cNvSpPr>
            <p:nvPr/>
          </p:nvSpPr>
          <p:spPr bwMode="auto">
            <a:xfrm flipV="1">
              <a:off x="1728"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5" name="Oval 45"/>
            <p:cNvSpPr>
              <a:spLocks noChangeArrowheads="1"/>
            </p:cNvSpPr>
            <p:nvPr/>
          </p:nvSpPr>
          <p:spPr bwMode="auto">
            <a:xfrm flipV="1">
              <a:off x="1920" y="25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6" name="Oval 46"/>
            <p:cNvSpPr>
              <a:spLocks noChangeArrowheads="1"/>
            </p:cNvSpPr>
            <p:nvPr/>
          </p:nvSpPr>
          <p:spPr bwMode="auto">
            <a:xfrm flipV="1">
              <a:off x="201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7" name="Oval 47"/>
            <p:cNvSpPr>
              <a:spLocks noChangeArrowheads="1"/>
            </p:cNvSpPr>
            <p:nvPr/>
          </p:nvSpPr>
          <p:spPr bwMode="auto">
            <a:xfrm flipV="1">
              <a:off x="2112" y="2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8" name="Oval 48"/>
            <p:cNvSpPr>
              <a:spLocks noChangeArrowheads="1"/>
            </p:cNvSpPr>
            <p:nvPr/>
          </p:nvSpPr>
          <p:spPr bwMode="auto">
            <a:xfrm flipV="1">
              <a:off x="2208"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9" name="Oval 49"/>
            <p:cNvSpPr>
              <a:spLocks noChangeArrowheads="1"/>
            </p:cNvSpPr>
            <p:nvPr/>
          </p:nvSpPr>
          <p:spPr bwMode="auto">
            <a:xfrm flipV="1">
              <a:off x="24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0" name="Oval 50"/>
            <p:cNvSpPr>
              <a:spLocks noChangeArrowheads="1"/>
            </p:cNvSpPr>
            <p:nvPr/>
          </p:nvSpPr>
          <p:spPr bwMode="auto">
            <a:xfrm flipV="1">
              <a:off x="3892" y="26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1" name="Oval 51"/>
            <p:cNvSpPr>
              <a:spLocks noChangeArrowheads="1"/>
            </p:cNvSpPr>
            <p:nvPr/>
          </p:nvSpPr>
          <p:spPr bwMode="auto">
            <a:xfrm flipV="1">
              <a:off x="4136"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2" name="Oval 52"/>
            <p:cNvSpPr>
              <a:spLocks noChangeArrowheads="1"/>
            </p:cNvSpPr>
            <p:nvPr/>
          </p:nvSpPr>
          <p:spPr bwMode="auto">
            <a:xfrm flipV="1">
              <a:off x="4232"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3" name="Oval 53"/>
            <p:cNvSpPr>
              <a:spLocks noChangeArrowheads="1"/>
            </p:cNvSpPr>
            <p:nvPr/>
          </p:nvSpPr>
          <p:spPr bwMode="auto">
            <a:xfrm flipV="1">
              <a:off x="4328"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4" name="Oval 54"/>
            <p:cNvSpPr>
              <a:spLocks noChangeArrowheads="1"/>
            </p:cNvSpPr>
            <p:nvPr/>
          </p:nvSpPr>
          <p:spPr bwMode="auto">
            <a:xfrm flipV="1">
              <a:off x="4424"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5" name="Oval 55"/>
            <p:cNvSpPr>
              <a:spLocks noChangeArrowheads="1"/>
            </p:cNvSpPr>
            <p:nvPr/>
          </p:nvSpPr>
          <p:spPr bwMode="auto">
            <a:xfrm flipV="1">
              <a:off x="4520"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6" name="Oval 56"/>
            <p:cNvSpPr>
              <a:spLocks noChangeArrowheads="1"/>
            </p:cNvSpPr>
            <p:nvPr/>
          </p:nvSpPr>
          <p:spPr bwMode="auto">
            <a:xfrm flipV="1">
              <a:off x="4712"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7" name="Oval 57"/>
            <p:cNvSpPr>
              <a:spLocks noChangeArrowheads="1"/>
            </p:cNvSpPr>
            <p:nvPr/>
          </p:nvSpPr>
          <p:spPr bwMode="auto">
            <a:xfrm flipV="1">
              <a:off x="4616"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8" name="Oval 58"/>
            <p:cNvSpPr>
              <a:spLocks noChangeArrowheads="1"/>
            </p:cNvSpPr>
            <p:nvPr/>
          </p:nvSpPr>
          <p:spPr bwMode="auto">
            <a:xfrm flipV="1">
              <a:off x="4520"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9" name="Oval 59"/>
            <p:cNvSpPr>
              <a:spLocks noChangeArrowheads="1"/>
            </p:cNvSpPr>
            <p:nvPr/>
          </p:nvSpPr>
          <p:spPr bwMode="auto">
            <a:xfrm flipV="1">
              <a:off x="26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0" name="Oval 60"/>
            <p:cNvSpPr>
              <a:spLocks noChangeArrowheads="1"/>
            </p:cNvSpPr>
            <p:nvPr/>
          </p:nvSpPr>
          <p:spPr bwMode="auto">
            <a:xfrm flipV="1">
              <a:off x="27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1" name="Oval 61"/>
            <p:cNvSpPr>
              <a:spLocks noChangeArrowheads="1"/>
            </p:cNvSpPr>
            <p:nvPr/>
          </p:nvSpPr>
          <p:spPr bwMode="auto">
            <a:xfrm flipV="1">
              <a:off x="29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2" name="Oval 62"/>
            <p:cNvSpPr>
              <a:spLocks noChangeArrowheads="1"/>
            </p:cNvSpPr>
            <p:nvPr/>
          </p:nvSpPr>
          <p:spPr bwMode="auto">
            <a:xfrm flipV="1">
              <a:off x="31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3" name="Oval 63"/>
            <p:cNvSpPr>
              <a:spLocks noChangeArrowheads="1"/>
            </p:cNvSpPr>
            <p:nvPr/>
          </p:nvSpPr>
          <p:spPr bwMode="auto">
            <a:xfrm flipV="1">
              <a:off x="33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4" name="Oval 64"/>
            <p:cNvSpPr>
              <a:spLocks noChangeArrowheads="1"/>
            </p:cNvSpPr>
            <p:nvPr/>
          </p:nvSpPr>
          <p:spPr bwMode="auto">
            <a:xfrm flipV="1">
              <a:off x="357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nvGrpSpPr>
            <p:cNvPr id="1423425" name="Group 65"/>
            <p:cNvGrpSpPr>
              <a:grpSpLocks/>
            </p:cNvGrpSpPr>
            <p:nvPr/>
          </p:nvGrpSpPr>
          <p:grpSpPr bwMode="auto">
            <a:xfrm flipV="1">
              <a:off x="3704" y="2304"/>
              <a:ext cx="520" cy="424"/>
              <a:chOff x="3704" y="2304"/>
              <a:chExt cx="520" cy="424"/>
            </a:xfrm>
          </p:grpSpPr>
          <p:sp>
            <p:nvSpPr>
              <p:cNvPr id="1423426" name="Oval 66"/>
              <p:cNvSpPr>
                <a:spLocks noChangeArrowheads="1"/>
              </p:cNvSpPr>
              <p:nvPr/>
            </p:nvSpPr>
            <p:spPr bwMode="auto">
              <a:xfrm flipV="1">
                <a:off x="3800" y="25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7" name="Oval 67"/>
              <p:cNvSpPr>
                <a:spLocks noChangeArrowheads="1"/>
              </p:cNvSpPr>
              <p:nvPr/>
            </p:nvSpPr>
            <p:spPr bwMode="auto">
              <a:xfrm flipV="1">
                <a:off x="3704" y="268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8" name="Oval 68"/>
              <p:cNvSpPr>
                <a:spLocks noChangeArrowheads="1"/>
              </p:cNvSpPr>
              <p:nvPr/>
            </p:nvSpPr>
            <p:spPr bwMode="auto">
              <a:xfrm flipV="1">
                <a:off x="3896" y="24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9" name="Oval 69"/>
              <p:cNvSpPr>
                <a:spLocks noChangeArrowheads="1"/>
              </p:cNvSpPr>
              <p:nvPr/>
            </p:nvSpPr>
            <p:spPr bwMode="auto">
              <a:xfrm flipV="1">
                <a:off x="3992"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0" name="Oval 70"/>
              <p:cNvSpPr>
                <a:spLocks noChangeArrowheads="1"/>
              </p:cNvSpPr>
              <p:nvPr/>
            </p:nvSpPr>
            <p:spPr bwMode="auto">
              <a:xfrm flipV="1">
                <a:off x="4088" y="23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1" name="Oval 71"/>
              <p:cNvSpPr>
                <a:spLocks noChangeArrowheads="1"/>
              </p:cNvSpPr>
              <p:nvPr/>
            </p:nvSpPr>
            <p:spPr bwMode="auto">
              <a:xfrm flipV="1">
                <a:off x="4184"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grpSp>
        <p:nvGrpSpPr>
          <p:cNvPr id="1423432" name="Group 72"/>
          <p:cNvGrpSpPr>
            <a:grpSpLocks/>
          </p:cNvGrpSpPr>
          <p:nvPr/>
        </p:nvGrpSpPr>
        <p:grpSpPr bwMode="auto">
          <a:xfrm>
            <a:off x="4141788" y="3271493"/>
            <a:ext cx="1420812" cy="1028700"/>
            <a:chOff x="1649" y="2016"/>
            <a:chExt cx="895" cy="648"/>
          </a:xfrm>
        </p:grpSpPr>
        <p:sp>
          <p:nvSpPr>
            <p:cNvPr id="1423433" name="Text Box 73"/>
            <p:cNvSpPr txBox="1">
              <a:spLocks noChangeArrowheads="1"/>
            </p:cNvSpPr>
            <p:nvPr/>
          </p:nvSpPr>
          <p:spPr bwMode="auto">
            <a:xfrm>
              <a:off x="1649" y="2016"/>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call</a:t>
              </a:r>
            </a:p>
          </p:txBody>
        </p:sp>
        <p:sp>
          <p:nvSpPr>
            <p:cNvPr id="1423434" name="Freeform 74"/>
            <p:cNvSpPr>
              <a:spLocks/>
            </p:cNvSpPr>
            <p:nvPr/>
          </p:nvSpPr>
          <p:spPr bwMode="auto">
            <a:xfrm>
              <a:off x="1704" y="2259"/>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5" name="Group 75"/>
          <p:cNvGrpSpPr>
            <a:grpSpLocks/>
          </p:cNvGrpSpPr>
          <p:nvPr/>
        </p:nvGrpSpPr>
        <p:grpSpPr bwMode="auto">
          <a:xfrm>
            <a:off x="7315201" y="3347693"/>
            <a:ext cx="1725613" cy="947738"/>
            <a:chOff x="3648" y="2064"/>
            <a:chExt cx="1087" cy="597"/>
          </a:xfrm>
        </p:grpSpPr>
        <p:sp>
          <p:nvSpPr>
            <p:cNvPr id="1423436" name="Text Box 76"/>
            <p:cNvSpPr txBox="1">
              <a:spLocks noChangeArrowheads="1"/>
            </p:cNvSpPr>
            <p:nvPr/>
          </p:nvSpPr>
          <p:spPr bwMode="auto">
            <a:xfrm>
              <a:off x="3840" y="2064"/>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return</a:t>
              </a:r>
            </a:p>
          </p:txBody>
        </p:sp>
        <p:sp>
          <p:nvSpPr>
            <p:cNvPr id="1423437" name="Freeform 77"/>
            <p:cNvSpPr>
              <a:spLocks/>
            </p:cNvSpPr>
            <p:nvPr/>
          </p:nvSpPr>
          <p:spPr bwMode="auto">
            <a:xfrm flipH="1">
              <a:off x="3648" y="2256"/>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8" name="Group 78"/>
          <p:cNvGrpSpPr>
            <a:grpSpLocks/>
          </p:cNvGrpSpPr>
          <p:nvPr/>
        </p:nvGrpSpPr>
        <p:grpSpPr bwMode="auto">
          <a:xfrm>
            <a:off x="4953000" y="4033494"/>
            <a:ext cx="2362200" cy="504825"/>
            <a:chOff x="2160" y="2496"/>
            <a:chExt cx="1488" cy="318"/>
          </a:xfrm>
        </p:grpSpPr>
        <p:sp>
          <p:nvSpPr>
            <p:cNvPr id="1423439" name="Text Box 79"/>
            <p:cNvSpPr txBox="1">
              <a:spLocks noChangeArrowheads="1"/>
            </p:cNvSpPr>
            <p:nvPr/>
          </p:nvSpPr>
          <p:spPr bwMode="auto">
            <a:xfrm>
              <a:off x="2372" y="2581"/>
              <a:ext cx="1122"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argument access</a:t>
              </a:r>
            </a:p>
          </p:txBody>
        </p:sp>
        <p:sp>
          <p:nvSpPr>
            <p:cNvPr id="1423440" name="AutoShape 80"/>
            <p:cNvSpPr>
              <a:spLocks/>
            </p:cNvSpPr>
            <p:nvPr/>
          </p:nvSpPr>
          <p:spPr bwMode="auto">
            <a:xfrm rot="5400000">
              <a:off x="2856" y="1800"/>
              <a:ext cx="96" cy="1488"/>
            </a:xfrm>
            <a:prstGeom prst="rightBracket">
              <a:avLst>
                <a:gd name="adj" fmla="val 129167"/>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41" name="Group 81"/>
          <p:cNvGrpSpPr>
            <a:grpSpLocks/>
          </p:cNvGrpSpPr>
          <p:nvPr/>
        </p:nvGrpSpPr>
        <p:grpSpPr bwMode="auto">
          <a:xfrm>
            <a:off x="5029200" y="4871693"/>
            <a:ext cx="2349500" cy="1282700"/>
            <a:chOff x="2208" y="2832"/>
            <a:chExt cx="1480" cy="808"/>
          </a:xfrm>
        </p:grpSpPr>
        <p:sp>
          <p:nvSpPr>
            <p:cNvPr id="1423442" name="Oval 82"/>
            <p:cNvSpPr>
              <a:spLocks noChangeArrowheads="1"/>
            </p:cNvSpPr>
            <p:nvPr/>
          </p:nvSpPr>
          <p:spPr bwMode="auto">
            <a:xfrm>
              <a:off x="2212" y="35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3" name="Oval 83"/>
            <p:cNvSpPr>
              <a:spLocks noChangeArrowheads="1"/>
            </p:cNvSpPr>
            <p:nvPr/>
          </p:nvSpPr>
          <p:spPr bwMode="auto">
            <a:xfrm>
              <a:off x="2408" y="34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4" name="Oval 84"/>
            <p:cNvSpPr>
              <a:spLocks noChangeArrowheads="1"/>
            </p:cNvSpPr>
            <p:nvPr/>
          </p:nvSpPr>
          <p:spPr bwMode="auto">
            <a:xfrm>
              <a:off x="2592" y="3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5" name="Oval 85"/>
            <p:cNvSpPr>
              <a:spLocks noChangeArrowheads="1"/>
            </p:cNvSpPr>
            <p:nvPr/>
          </p:nvSpPr>
          <p:spPr bwMode="auto">
            <a:xfrm>
              <a:off x="2784" y="321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6" name="Oval 86"/>
            <p:cNvSpPr>
              <a:spLocks noChangeArrowheads="1"/>
            </p:cNvSpPr>
            <p:nvPr/>
          </p:nvSpPr>
          <p:spPr bwMode="auto">
            <a:xfrm>
              <a:off x="2984" y="31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7" name="Oval 87"/>
            <p:cNvSpPr>
              <a:spLocks noChangeArrowheads="1"/>
            </p:cNvSpPr>
            <p:nvPr/>
          </p:nvSpPr>
          <p:spPr bwMode="auto">
            <a:xfrm>
              <a:off x="3168" y="30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8" name="Oval 88"/>
            <p:cNvSpPr>
              <a:spLocks noChangeArrowheads="1"/>
            </p:cNvSpPr>
            <p:nvPr/>
          </p:nvSpPr>
          <p:spPr bwMode="auto">
            <a:xfrm>
              <a:off x="220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9" name="Oval 89"/>
            <p:cNvSpPr>
              <a:spLocks noChangeArrowheads="1"/>
            </p:cNvSpPr>
            <p:nvPr/>
          </p:nvSpPr>
          <p:spPr bwMode="auto">
            <a:xfrm>
              <a:off x="3368" y="292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0" name="Oval 90"/>
            <p:cNvSpPr>
              <a:spLocks noChangeArrowheads="1"/>
            </p:cNvSpPr>
            <p:nvPr/>
          </p:nvSpPr>
          <p:spPr bwMode="auto">
            <a:xfrm>
              <a:off x="3568" y="283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1" name="Oval 91"/>
            <p:cNvSpPr>
              <a:spLocks noChangeArrowheads="1"/>
            </p:cNvSpPr>
            <p:nvPr/>
          </p:nvSpPr>
          <p:spPr bwMode="auto">
            <a:xfrm>
              <a:off x="2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2" name="Oval 92"/>
            <p:cNvSpPr>
              <a:spLocks noChangeArrowheads="1"/>
            </p:cNvSpPr>
            <p:nvPr/>
          </p:nvSpPr>
          <p:spPr bwMode="auto">
            <a:xfrm>
              <a:off x="2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3" name="Oval 93"/>
            <p:cNvSpPr>
              <a:spLocks noChangeArrowheads="1"/>
            </p:cNvSpPr>
            <p:nvPr/>
          </p:nvSpPr>
          <p:spPr bwMode="auto">
            <a:xfrm>
              <a:off x="28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4" name="Oval 94"/>
            <p:cNvSpPr>
              <a:spLocks noChangeArrowheads="1"/>
            </p:cNvSpPr>
            <p:nvPr/>
          </p:nvSpPr>
          <p:spPr bwMode="auto">
            <a:xfrm>
              <a:off x="30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5" name="Oval 95"/>
            <p:cNvSpPr>
              <a:spLocks noChangeArrowheads="1"/>
            </p:cNvSpPr>
            <p:nvPr/>
          </p:nvSpPr>
          <p:spPr bwMode="auto">
            <a:xfrm>
              <a:off x="32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6" name="Oval 96"/>
            <p:cNvSpPr>
              <a:spLocks noChangeArrowheads="1"/>
            </p:cNvSpPr>
            <p:nvPr/>
          </p:nvSpPr>
          <p:spPr bwMode="auto">
            <a:xfrm>
              <a:off x="3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7" name="Oval 97"/>
            <p:cNvSpPr>
              <a:spLocks noChangeArrowheads="1"/>
            </p:cNvSpPr>
            <p:nvPr/>
          </p:nvSpPr>
          <p:spPr bwMode="auto">
            <a:xfrm>
              <a:off x="3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58" name="Group 98"/>
          <p:cNvGrpSpPr>
            <a:grpSpLocks/>
          </p:cNvGrpSpPr>
          <p:nvPr/>
        </p:nvGrpSpPr>
        <p:grpSpPr bwMode="auto">
          <a:xfrm>
            <a:off x="4648200" y="5082837"/>
            <a:ext cx="2590800" cy="369888"/>
            <a:chOff x="1968" y="3013"/>
            <a:chExt cx="1632" cy="233"/>
          </a:xfrm>
        </p:grpSpPr>
        <p:sp>
          <p:nvSpPr>
            <p:cNvPr id="1423459" name="AutoShape 99"/>
            <p:cNvSpPr>
              <a:spLocks/>
            </p:cNvSpPr>
            <p:nvPr/>
          </p:nvSpPr>
          <p:spPr bwMode="auto">
            <a:xfrm rot="3682897">
              <a:off x="2760" y="2376"/>
              <a:ext cx="47" cy="1632"/>
            </a:xfrm>
            <a:prstGeom prst="leftBracket">
              <a:avLst>
                <a:gd name="adj" fmla="val 289362"/>
              </a:avLst>
            </a:prstGeom>
            <a:noFill/>
            <a:ln w="9525">
              <a:solidFill>
                <a:schemeClr val="tx1"/>
              </a:solidFill>
              <a:round/>
              <a:headEnd/>
              <a:tailEnd/>
            </a:ln>
            <a:effectLst/>
          </p:spPr>
          <p:txBody>
            <a:bodyPr rot="10800000" vert="eaVert" wrap="none" anchor="ctr">
              <a:prstTxWarp prst="textNoShape">
                <a:avLst/>
              </a:prstTxWarp>
            </a:bodyPr>
            <a:lstStyle/>
            <a:p>
              <a:pPr algn="ctr">
                <a:spcBef>
                  <a:spcPct val="0"/>
                </a:spcBef>
              </a:pPr>
              <a:endParaRPr lang="en-US" sz="2000">
                <a:latin typeface="Calibri"/>
                <a:cs typeface="Calibri"/>
              </a:endParaRPr>
            </a:p>
          </p:txBody>
        </p:sp>
        <p:sp>
          <p:nvSpPr>
            <p:cNvPr id="1423460" name="Text Box 100"/>
            <p:cNvSpPr txBox="1">
              <a:spLocks noChangeArrowheads="1"/>
            </p:cNvSpPr>
            <p:nvPr/>
          </p:nvSpPr>
          <p:spPr bwMode="auto">
            <a:xfrm rot="19828516">
              <a:off x="2231" y="3013"/>
              <a:ext cx="916"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vector access</a:t>
              </a:r>
            </a:p>
          </p:txBody>
        </p:sp>
      </p:grpSp>
      <p:grpSp>
        <p:nvGrpSpPr>
          <p:cNvPr id="1423461" name="Group 101"/>
          <p:cNvGrpSpPr>
            <a:grpSpLocks/>
          </p:cNvGrpSpPr>
          <p:nvPr/>
        </p:nvGrpSpPr>
        <p:grpSpPr bwMode="auto">
          <a:xfrm>
            <a:off x="5257799" y="5616238"/>
            <a:ext cx="2432050" cy="398463"/>
            <a:chOff x="2352" y="3349"/>
            <a:chExt cx="1532" cy="251"/>
          </a:xfrm>
        </p:grpSpPr>
        <p:sp>
          <p:nvSpPr>
            <p:cNvPr id="1423462" name="Text Box 102"/>
            <p:cNvSpPr txBox="1">
              <a:spLocks noChangeArrowheads="1"/>
            </p:cNvSpPr>
            <p:nvPr/>
          </p:nvSpPr>
          <p:spPr bwMode="auto">
            <a:xfrm>
              <a:off x="2871" y="3349"/>
              <a:ext cx="1013"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scalar accesses</a:t>
              </a:r>
            </a:p>
          </p:txBody>
        </p:sp>
        <p:sp>
          <p:nvSpPr>
            <p:cNvPr id="1423463" name="AutoShape 103"/>
            <p:cNvSpPr>
              <a:spLocks/>
            </p:cNvSpPr>
            <p:nvPr/>
          </p:nvSpPr>
          <p:spPr bwMode="auto">
            <a:xfrm rot="5400000">
              <a:off x="3000" y="2904"/>
              <a:ext cx="48" cy="1344"/>
            </a:xfrm>
            <a:prstGeom prst="leftBracket">
              <a:avLst>
                <a:gd name="adj" fmla="val 507241"/>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sp>
        <p:nvSpPr>
          <p:cNvPr id="10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10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6" name="Slide Number Placeholder 5"/>
          <p:cNvSpPr>
            <a:spLocks noGrp="1"/>
          </p:cNvSpPr>
          <p:nvPr>
            <p:ph type="sldNum" sz="quarter" idx="4294967295"/>
          </p:nvPr>
        </p:nvSpPr>
        <p:spPr>
          <a:xfrm>
            <a:off x="95250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18</a:t>
            </a:fld>
            <a:endParaRPr lang="en-US" dirty="0"/>
          </a:p>
        </p:txBody>
      </p:sp>
    </p:spTree>
    <p:extLst>
      <p:ext uri="{BB962C8B-B14F-4D97-AF65-F5344CB8AC3E}">
        <p14:creationId xmlns:p14="http://schemas.microsoft.com/office/powerpoint/2010/main" val="31766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23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233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33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234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234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234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4234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23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423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4234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42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7" grpId="0" autoUpdateAnimBg="0"/>
      <p:bldP spid="1423368" grpId="0" autoUpdateAnimBg="0"/>
      <p:bldP spid="142336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rgbClr val="D9D9D9"/>
                </a:solidFill>
              </a:rPr>
              <a:t>Memory Hierarchy and Latency</a:t>
            </a:r>
          </a:p>
          <a:p>
            <a:r>
              <a:rPr lang="en-US" dirty="0" smtClean="0">
                <a:solidFill>
                  <a:srgbClr val="D9D9D9"/>
                </a:solidFill>
              </a:rPr>
              <a:t>Cache Principles</a:t>
            </a:r>
          </a:p>
          <a:p>
            <a:r>
              <a:rPr lang="en-US" dirty="0" smtClean="0"/>
              <a:t>Basic Cache Organization</a:t>
            </a:r>
          </a:p>
          <a:p>
            <a:r>
              <a:rPr lang="en-US" dirty="0" smtClean="0">
                <a:solidFill>
                  <a:srgbClr val="D9D9D9"/>
                </a:solidFill>
              </a:rPr>
              <a:t>Different Kinds of Caches</a:t>
            </a:r>
          </a:p>
          <a:p>
            <a:r>
              <a:rPr lang="en-US" dirty="0" smtClean="0">
                <a:solidFill>
                  <a:srgbClr val="D9D9D9"/>
                </a:solidFill>
              </a:rPr>
              <a:t>Write Back vs. Write Through</a:t>
            </a:r>
          </a:p>
          <a:p>
            <a:r>
              <a:rPr lang="en-US" dirty="0" smtClean="0">
                <a:solidFill>
                  <a:srgbClr val="D9D9D9"/>
                </a:solidFill>
              </a:rPr>
              <a:t>Summary</a:t>
            </a:r>
          </a:p>
          <a:p>
            <a:endParaRPr lang="en-US" dirty="0"/>
          </a:p>
        </p:txBody>
      </p:sp>
      <p:sp>
        <p:nvSpPr>
          <p:cNvPr id="8"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Fall </a:t>
            </a:r>
            <a:r>
              <a:rPr lang="is-IS" dirty="0" smtClean="0"/>
              <a:t>2017</a:t>
            </a:r>
            <a:r>
              <a:rPr lang="en-US" dirty="0" smtClean="0"/>
              <a:t> </a:t>
            </a:r>
            <a:r>
              <a:rPr lang="en-US" dirty="0"/>
              <a:t>– Lecture #14</a:t>
            </a:r>
          </a:p>
        </p:txBody>
      </p:sp>
      <p:sp>
        <p:nvSpPr>
          <p:cNvPr id="10" name="Slide Number Placeholder 5"/>
          <p:cNvSpPr>
            <a:spLocks noGrp="1"/>
          </p:cNvSpPr>
          <p:nvPr>
            <p:ph type="sldNum" sz="quarter" idx="4"/>
          </p:nvPr>
        </p:nvSpPr>
        <p:spPr>
          <a:xfrm>
            <a:off x="95250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19</a:t>
            </a:fld>
            <a:endParaRPr lang="en-US"/>
          </a:p>
        </p:txBody>
      </p:sp>
    </p:spTree>
    <p:extLst>
      <p:ext uri="{BB962C8B-B14F-4D97-AF65-F5344CB8AC3E}">
        <p14:creationId xmlns:p14="http://schemas.microsoft.com/office/powerpoint/2010/main" val="4231997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Memory Hierarchy and Latency</a:t>
            </a:r>
          </a:p>
          <a:p>
            <a:r>
              <a:rPr lang="en-US" dirty="0" smtClean="0">
                <a:solidFill>
                  <a:schemeClr val="bg1">
                    <a:lumMod val="85000"/>
                  </a:schemeClr>
                </a:solidFill>
              </a:rPr>
              <a:t>Cache Principles</a:t>
            </a:r>
          </a:p>
          <a:p>
            <a:r>
              <a:rPr lang="en-US" dirty="0" smtClean="0">
                <a:solidFill>
                  <a:schemeClr val="bg1">
                    <a:lumMod val="85000"/>
                  </a:schemeClr>
                </a:solidFill>
              </a:rPr>
              <a:t>Basic Cache Organization</a:t>
            </a:r>
          </a:p>
          <a:p>
            <a:r>
              <a:rPr lang="en-US" dirty="0" smtClean="0">
                <a:solidFill>
                  <a:schemeClr val="bg1">
                    <a:lumMod val="85000"/>
                  </a:schemeClr>
                </a:solidFill>
              </a:rPr>
              <a:t>Different Kinds of Caches</a:t>
            </a:r>
          </a:p>
          <a:p>
            <a:r>
              <a:rPr lang="en-US" dirty="0" smtClean="0">
                <a:solidFill>
                  <a:schemeClr val="bg1">
                    <a:lumMod val="85000"/>
                  </a:schemeClr>
                </a:solidFill>
              </a:rPr>
              <a:t>Write Back vs. Write Through</a:t>
            </a:r>
          </a:p>
          <a:p>
            <a:r>
              <a:rPr lang="en-US" dirty="0" smtClean="0">
                <a:solidFill>
                  <a:schemeClr val="bg1">
                    <a:lumMod val="85000"/>
                  </a:schemeClr>
                </a:solidFill>
              </a:rPr>
              <a:t>Summary</a:t>
            </a:r>
          </a:p>
          <a:p>
            <a:endParaRPr lang="en-US" dirty="0"/>
          </a:p>
        </p:txBody>
      </p:sp>
      <p:sp>
        <p:nvSpPr>
          <p:cNvPr id="10" name="Slide Number Placeholder 5"/>
          <p:cNvSpPr>
            <a:spLocks noGrp="1"/>
          </p:cNvSpPr>
          <p:nvPr>
            <p:ph type="sldNum" sz="quarter" idx="4"/>
          </p:nvPr>
        </p:nvSpPr>
        <p:spPr>
          <a:xfrm>
            <a:off x="92710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2</a:t>
            </a:fld>
            <a:endParaRPr lang="en-US"/>
          </a:p>
        </p:txBody>
      </p:sp>
      <p:sp>
        <p:nvSpPr>
          <p:cNvPr id="8" name="Date Placeholder 3"/>
          <p:cNvSpPr txBox="1">
            <a:spLocks/>
          </p:cNvSpPr>
          <p:nvPr/>
        </p:nvSpPr>
        <p:spPr>
          <a:xfrm>
            <a:off x="5334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Fall </a:t>
            </a:r>
            <a:r>
              <a:rPr lang="is-IS" dirty="0" smtClean="0"/>
              <a:t>2017</a:t>
            </a:r>
            <a:r>
              <a:rPr lang="en-US" dirty="0" smtClean="0"/>
              <a:t> </a:t>
            </a:r>
            <a:r>
              <a:rPr lang="en-US" dirty="0"/>
              <a:t>– Lecture #14</a:t>
            </a:r>
          </a:p>
        </p:txBody>
      </p:sp>
    </p:spTree>
    <p:extLst>
      <p:ext uri="{BB962C8B-B14F-4D97-AF65-F5344CB8AC3E}">
        <p14:creationId xmlns:p14="http://schemas.microsoft.com/office/powerpoint/2010/main" val="23033999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 name="Group 268"/>
          <p:cNvGrpSpPr/>
          <p:nvPr/>
        </p:nvGrpSpPr>
        <p:grpSpPr>
          <a:xfrm>
            <a:off x="1828800" y="1600200"/>
            <a:ext cx="3048000" cy="3962400"/>
            <a:chOff x="609600" y="1676400"/>
            <a:chExt cx="3048000" cy="3962400"/>
          </a:xfrm>
        </p:grpSpPr>
        <p:sp>
          <p:nvSpPr>
            <p:cNvPr id="11" name="Rectangle 10"/>
            <p:cNvSpPr/>
            <p:nvPr/>
          </p:nvSpPr>
          <p:spPr>
            <a:xfrm>
              <a:off x="609600" y="1676400"/>
              <a:ext cx="3048000" cy="39624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Processor</a:t>
              </a:r>
            </a:p>
          </p:txBody>
        </p:sp>
        <p:sp>
          <p:nvSpPr>
            <p:cNvPr id="9" name="Rectangle 8"/>
            <p:cNvSpPr/>
            <p:nvPr/>
          </p:nvSpPr>
          <p:spPr>
            <a:xfrm>
              <a:off x="838200" y="2286000"/>
              <a:ext cx="2590800" cy="5334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Control</a:t>
              </a:r>
            </a:p>
          </p:txBody>
        </p:sp>
        <p:sp>
          <p:nvSpPr>
            <p:cNvPr id="10" name="Rectangle 9"/>
            <p:cNvSpPr/>
            <p:nvPr/>
          </p:nvSpPr>
          <p:spPr>
            <a:xfrm>
              <a:off x="838200" y="3048000"/>
              <a:ext cx="2590800" cy="2362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err="1">
                  <a:solidFill>
                    <a:schemeClr val="tx1"/>
                  </a:solidFill>
                </a:rPr>
                <a:t>Datapath</a:t>
              </a:r>
              <a:endParaRPr lang="en-US" b="1" dirty="0">
                <a:solidFill>
                  <a:schemeClr val="tx1"/>
                </a:solidFill>
              </a:endParaRPr>
            </a:p>
          </p:txBody>
        </p:sp>
        <p:cxnSp>
          <p:nvCxnSpPr>
            <p:cNvPr id="28" name="Straight Arrow Connector 27"/>
            <p:cNvCxnSpPr/>
            <p:nvPr/>
          </p:nvCxnSpPr>
          <p:spPr>
            <a:xfrm rot="5400000">
              <a:off x="1409700" y="2933700"/>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2553494" y="2932906"/>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
        <p:nvSpPr>
          <p:cNvPr id="8" name="Title 7"/>
          <p:cNvSpPr>
            <a:spLocks noGrp="1"/>
          </p:cNvSpPr>
          <p:nvPr>
            <p:ph type="title"/>
          </p:nvPr>
        </p:nvSpPr>
        <p:spPr>
          <a:xfrm>
            <a:off x="1828800" y="152400"/>
            <a:ext cx="8229600" cy="1143000"/>
          </a:xfrm>
        </p:spPr>
        <p:txBody>
          <a:bodyPr>
            <a:normAutofit/>
          </a:bodyPr>
          <a:lstStyle/>
          <a:p>
            <a:r>
              <a:rPr lang="en-US" dirty="0" smtClean="0"/>
              <a:t>Processor with Cache</a:t>
            </a:r>
            <a:endParaRPr lang="en-US" dirty="0"/>
          </a:p>
        </p:txBody>
      </p:sp>
      <p:grpSp>
        <p:nvGrpSpPr>
          <p:cNvPr id="270" name="Group 269"/>
          <p:cNvGrpSpPr/>
          <p:nvPr/>
        </p:nvGrpSpPr>
        <p:grpSpPr>
          <a:xfrm>
            <a:off x="2133600" y="3505200"/>
            <a:ext cx="2367431" cy="1828800"/>
            <a:chOff x="914399" y="3505200"/>
            <a:chExt cx="2367431" cy="1828800"/>
          </a:xfrm>
        </p:grpSpPr>
        <p:sp>
          <p:nvSpPr>
            <p:cNvPr id="12" name="Rectangle 11"/>
            <p:cNvSpPr/>
            <p:nvPr/>
          </p:nvSpPr>
          <p:spPr>
            <a:xfrm>
              <a:off x="914400" y="3505200"/>
              <a:ext cx="2362200" cy="2286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PC</a:t>
              </a:r>
            </a:p>
          </p:txBody>
        </p:sp>
        <p:grpSp>
          <p:nvGrpSpPr>
            <p:cNvPr id="26" name="Group 25"/>
            <p:cNvGrpSpPr/>
            <p:nvPr/>
          </p:nvGrpSpPr>
          <p:grpSpPr>
            <a:xfrm>
              <a:off x="914399" y="3886200"/>
              <a:ext cx="2362202" cy="685800"/>
              <a:chOff x="1600199" y="3962400"/>
              <a:chExt cx="1600201" cy="685800"/>
            </a:xfrm>
            <a:solidFill>
              <a:srgbClr val="9BBB59"/>
            </a:solidFill>
          </p:grpSpPr>
          <p:sp>
            <p:nvSpPr>
              <p:cNvPr id="13" name="Rectangle 12"/>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1600200" y="4038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glow rad="101600">
                      <a:schemeClr val="bg1">
                        <a:alpha val="75000"/>
                      </a:schemeClr>
                    </a:glow>
                  </a:effectLst>
                </a:endParaRPr>
              </a:p>
              <a:p>
                <a:pPr algn="ctr"/>
                <a:endParaRPr lang="en-US" dirty="0">
                  <a:solidFill>
                    <a:schemeClr val="tx1"/>
                  </a:solidFill>
                </a:endParaRPr>
              </a:p>
            </p:txBody>
          </p:sp>
          <p:sp>
            <p:nvSpPr>
              <p:cNvPr id="17" name="Rectangle 16"/>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p:cNvSpPr txBox="1"/>
              <p:nvPr/>
            </p:nvSpPr>
            <p:spPr>
              <a:xfrm>
                <a:off x="1905000" y="4114800"/>
                <a:ext cx="1031051" cy="461665"/>
              </a:xfrm>
              <a:prstGeom prst="rect">
                <a:avLst/>
              </a:prstGeom>
              <a:noFill/>
            </p:spPr>
            <p:txBody>
              <a:bodyPr wrap="square" rtlCol="0">
                <a:spAutoFit/>
              </a:bodyPr>
              <a:lstStyle/>
              <a:p>
                <a:pPr algn="ctr"/>
                <a:r>
                  <a:rPr lang="en-US" sz="2400" dirty="0">
                    <a:effectLst>
                      <a:glow rad="254000">
                        <a:schemeClr val="bg1">
                          <a:alpha val="75000"/>
                        </a:schemeClr>
                      </a:glow>
                    </a:effectLst>
                  </a:rPr>
                  <a:t>Registers</a:t>
                </a:r>
              </a:p>
            </p:txBody>
          </p:sp>
        </p:grpSp>
        <p:grpSp>
          <p:nvGrpSpPr>
            <p:cNvPr id="25" name="Group 24"/>
            <p:cNvGrpSpPr/>
            <p:nvPr/>
          </p:nvGrpSpPr>
          <p:grpSpPr>
            <a:xfrm>
              <a:off x="914400" y="4648200"/>
              <a:ext cx="2367430" cy="685800"/>
              <a:chOff x="4572000" y="3352800"/>
              <a:chExt cx="2367430" cy="685800"/>
            </a:xfrm>
          </p:grpSpPr>
          <p:sp>
            <p:nvSpPr>
              <p:cNvPr id="23" name="Trapezoid 22"/>
              <p:cNvSpPr/>
              <p:nvPr/>
            </p:nvSpPr>
            <p:spPr>
              <a:xfrm flipV="1">
                <a:off x="4572000" y="3429000"/>
                <a:ext cx="2362200" cy="609600"/>
              </a:xfrm>
              <a:prstGeom prst="trapezoid">
                <a:avLst>
                  <a:gd name="adj" fmla="val 25000"/>
                </a:avLst>
              </a:prstGeom>
              <a:solidFill>
                <a:srgbClr val="C0504D"/>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solidFill>
                    <a:schemeClr val="tx1"/>
                  </a:solidFill>
                </a:endParaRPr>
              </a:p>
            </p:txBody>
          </p:sp>
          <p:sp>
            <p:nvSpPr>
              <p:cNvPr id="24" name="TextBox 23"/>
              <p:cNvSpPr txBox="1"/>
              <p:nvPr/>
            </p:nvSpPr>
            <p:spPr>
              <a:xfrm>
                <a:off x="4572000" y="3352800"/>
                <a:ext cx="2367430" cy="646331"/>
              </a:xfrm>
              <a:prstGeom prst="rect">
                <a:avLst/>
              </a:prstGeom>
              <a:noFill/>
            </p:spPr>
            <p:txBody>
              <a:bodyPr wrap="none" rtlCol="0" anchor="ctr">
                <a:spAutoFit/>
              </a:bodyPr>
              <a:lstStyle/>
              <a:p>
                <a:pPr algn="ctr"/>
                <a:r>
                  <a:rPr lang="en-US" dirty="0">
                    <a:effectLst>
                      <a:glow rad="152400">
                        <a:schemeClr val="bg1">
                          <a:alpha val="75000"/>
                        </a:schemeClr>
                      </a:glow>
                    </a:effectLst>
                  </a:rPr>
                  <a:t>Arithmetic &amp; Logic Unit</a:t>
                </a:r>
              </a:p>
              <a:p>
                <a:pPr algn="ctr"/>
                <a:r>
                  <a:rPr lang="en-US" dirty="0">
                    <a:effectLst>
                      <a:glow rad="152400">
                        <a:schemeClr val="bg1">
                          <a:alpha val="75000"/>
                        </a:schemeClr>
                      </a:glow>
                    </a:effectLst>
                  </a:rPr>
                  <a:t>(ALU)</a:t>
                </a:r>
              </a:p>
            </p:txBody>
          </p:sp>
        </p:grpSp>
      </p:grpSp>
      <p:sp>
        <p:nvSpPr>
          <p:cNvPr id="30" name="Rectangle 29"/>
          <p:cNvSpPr/>
          <p:nvPr/>
        </p:nvSpPr>
        <p:spPr>
          <a:xfrm>
            <a:off x="6781800" y="1524000"/>
            <a:ext cx="1905000" cy="41148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Memory</a:t>
            </a:r>
          </a:p>
        </p:txBody>
      </p:sp>
      <p:grpSp>
        <p:nvGrpSpPr>
          <p:cNvPr id="273" name="Group 272"/>
          <p:cNvGrpSpPr/>
          <p:nvPr/>
        </p:nvGrpSpPr>
        <p:grpSpPr>
          <a:xfrm>
            <a:off x="8686801" y="1676400"/>
            <a:ext cx="1572897" cy="762000"/>
            <a:chOff x="6656703" y="1676400"/>
            <a:chExt cx="1572897" cy="762000"/>
          </a:xfrm>
        </p:grpSpPr>
        <p:sp>
          <p:nvSpPr>
            <p:cNvPr id="51" name="Rectangle 50"/>
            <p:cNvSpPr/>
            <p:nvPr/>
          </p:nvSpPr>
          <p:spPr>
            <a:xfrm>
              <a:off x="7315200" y="16764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Input</a:t>
              </a:r>
            </a:p>
          </p:txBody>
        </p:sp>
        <p:cxnSp>
          <p:nvCxnSpPr>
            <p:cNvPr id="52" name="Straight Arrow Connector 51"/>
            <p:cNvCxnSpPr/>
            <p:nvPr/>
          </p:nvCxnSpPr>
          <p:spPr>
            <a:xfrm flipH="1" flipV="1">
              <a:off x="6656703" y="1981200"/>
              <a:ext cx="658497" cy="1588"/>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8686801" y="4800600"/>
            <a:ext cx="1572897" cy="762000"/>
            <a:chOff x="6656703" y="4800600"/>
            <a:chExt cx="1572897" cy="762000"/>
          </a:xfrm>
        </p:grpSpPr>
        <p:sp>
          <p:nvSpPr>
            <p:cNvPr id="55" name="Rectangle 54"/>
            <p:cNvSpPr/>
            <p:nvPr/>
          </p:nvSpPr>
          <p:spPr>
            <a:xfrm>
              <a:off x="7315200" y="48006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Output</a:t>
              </a:r>
            </a:p>
          </p:txBody>
        </p:sp>
        <p:cxnSp>
          <p:nvCxnSpPr>
            <p:cNvPr id="59" name="Straight Arrow Connector 58"/>
            <p:cNvCxnSpPr/>
            <p:nvPr/>
          </p:nvCxnSpPr>
          <p:spPr>
            <a:xfrm>
              <a:off x="6656703" y="5181600"/>
              <a:ext cx="658497"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1" name="Group 270"/>
          <p:cNvGrpSpPr/>
          <p:nvPr/>
        </p:nvGrpSpPr>
        <p:grpSpPr>
          <a:xfrm>
            <a:off x="6934200" y="1981200"/>
            <a:ext cx="1524000" cy="3429000"/>
            <a:chOff x="4953000" y="1981200"/>
            <a:chExt cx="1524000" cy="3429000"/>
          </a:xfrm>
        </p:grpSpPr>
        <p:grpSp>
          <p:nvGrpSpPr>
            <p:cNvPr id="75" name="Group 74"/>
            <p:cNvGrpSpPr/>
            <p:nvPr/>
          </p:nvGrpSpPr>
          <p:grpSpPr>
            <a:xfrm>
              <a:off x="4953000" y="4038600"/>
              <a:ext cx="381000" cy="685800"/>
              <a:chOff x="7543800" y="3581400"/>
              <a:chExt cx="2362200" cy="685800"/>
            </a:xfrm>
            <a:solidFill>
              <a:schemeClr val="accent3"/>
            </a:solidFill>
          </p:grpSpPr>
          <p:sp>
            <p:nvSpPr>
              <p:cNvPr id="65" name="Rectangle 6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6" name="Rectangle 6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76" name="Group 75"/>
            <p:cNvGrpSpPr/>
            <p:nvPr/>
          </p:nvGrpSpPr>
          <p:grpSpPr>
            <a:xfrm>
              <a:off x="5334000" y="4038600"/>
              <a:ext cx="381000" cy="685800"/>
              <a:chOff x="7543800" y="3581400"/>
              <a:chExt cx="2362200" cy="685800"/>
            </a:xfrm>
            <a:solidFill>
              <a:schemeClr val="accent3"/>
            </a:solidFill>
          </p:grpSpPr>
          <p:sp>
            <p:nvSpPr>
              <p:cNvPr id="77" name="Rectangle 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9" name="Rectangle 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Rectangle 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86" name="Group 85"/>
            <p:cNvGrpSpPr/>
            <p:nvPr/>
          </p:nvGrpSpPr>
          <p:grpSpPr>
            <a:xfrm>
              <a:off x="5715000" y="4038600"/>
              <a:ext cx="381000" cy="685800"/>
              <a:chOff x="7543800" y="3581400"/>
              <a:chExt cx="2362200" cy="685800"/>
            </a:xfrm>
            <a:solidFill>
              <a:schemeClr val="accent3"/>
            </a:solidFill>
          </p:grpSpPr>
          <p:sp>
            <p:nvSpPr>
              <p:cNvPr id="87" name="Rectangle 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8" name="Rectangle 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9" name="Rectangle 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0" name="Rectangle 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 name="Rectangle 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2" name="Rectangle 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3" name="Rectangle 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4" name="Rectangle 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96" name="Group 95"/>
            <p:cNvGrpSpPr/>
            <p:nvPr/>
          </p:nvGrpSpPr>
          <p:grpSpPr>
            <a:xfrm>
              <a:off x="6096000" y="4038600"/>
              <a:ext cx="381000" cy="685800"/>
              <a:chOff x="7543800" y="3581400"/>
              <a:chExt cx="2362200" cy="685800"/>
            </a:xfrm>
            <a:solidFill>
              <a:schemeClr val="accent3"/>
            </a:solidFill>
          </p:grpSpPr>
          <p:sp>
            <p:nvSpPr>
              <p:cNvPr id="97" name="Rectangle 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8" name="Rectangle 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 name="Rectangle 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1" name="Rectangle 1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3" name="Rectangle 1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06" name="Group 105"/>
            <p:cNvGrpSpPr/>
            <p:nvPr/>
          </p:nvGrpSpPr>
          <p:grpSpPr>
            <a:xfrm>
              <a:off x="4953000" y="4724400"/>
              <a:ext cx="381000" cy="685800"/>
              <a:chOff x="7543800" y="3581400"/>
              <a:chExt cx="2362200" cy="685800"/>
            </a:xfrm>
            <a:solidFill>
              <a:schemeClr val="accent3"/>
            </a:solidFill>
          </p:grpSpPr>
          <p:sp>
            <p:nvSpPr>
              <p:cNvPr id="107" name="Rectangle 1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8" name="Rectangle 1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9" name="Rectangle 1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1" name="Rectangle 1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2" name="Rectangle 1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16" name="Group 115"/>
            <p:cNvGrpSpPr/>
            <p:nvPr/>
          </p:nvGrpSpPr>
          <p:grpSpPr>
            <a:xfrm>
              <a:off x="5334000" y="4724400"/>
              <a:ext cx="381000" cy="685800"/>
              <a:chOff x="7543800" y="3581400"/>
              <a:chExt cx="2362200" cy="685800"/>
            </a:xfrm>
            <a:solidFill>
              <a:schemeClr val="accent3"/>
            </a:solidFill>
          </p:grpSpPr>
          <p:sp>
            <p:nvSpPr>
              <p:cNvPr id="117" name="Rectangle 1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26" name="Group 125"/>
            <p:cNvGrpSpPr/>
            <p:nvPr/>
          </p:nvGrpSpPr>
          <p:grpSpPr>
            <a:xfrm>
              <a:off x="5715000" y="4724400"/>
              <a:ext cx="381000" cy="685800"/>
              <a:chOff x="7543800" y="3581400"/>
              <a:chExt cx="2362200" cy="685800"/>
            </a:xfrm>
            <a:solidFill>
              <a:schemeClr val="accent3"/>
            </a:solidFill>
          </p:grpSpPr>
          <p:sp>
            <p:nvSpPr>
              <p:cNvPr id="127" name="Rectangle 1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5" name="Rectangle 1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36" name="Group 135"/>
            <p:cNvGrpSpPr/>
            <p:nvPr/>
          </p:nvGrpSpPr>
          <p:grpSpPr>
            <a:xfrm>
              <a:off x="6096000" y="4724400"/>
              <a:ext cx="381000" cy="685800"/>
              <a:chOff x="7543800" y="3581400"/>
              <a:chExt cx="2362200" cy="685800"/>
            </a:xfrm>
            <a:solidFill>
              <a:schemeClr val="accent3"/>
            </a:solidFill>
          </p:grpSpPr>
          <p:sp>
            <p:nvSpPr>
              <p:cNvPr id="137" name="Rectangle 1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8" name="Rectangle 1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9" name="Rectangle 1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0" name="Rectangle 1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1" name="Rectangle 1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2" name="Rectangle 1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3" name="Rectangle 1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4" name="Rectangle 1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5" name="Rectangle 1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46" name="Group 145"/>
            <p:cNvGrpSpPr/>
            <p:nvPr/>
          </p:nvGrpSpPr>
          <p:grpSpPr>
            <a:xfrm>
              <a:off x="4953000" y="3352800"/>
              <a:ext cx="381000" cy="685800"/>
              <a:chOff x="7543800" y="3581400"/>
              <a:chExt cx="2362200" cy="685800"/>
            </a:xfrm>
            <a:solidFill>
              <a:srgbClr val="9BBB59"/>
            </a:solidFill>
          </p:grpSpPr>
          <p:sp>
            <p:nvSpPr>
              <p:cNvPr id="147" name="Rectangle 1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8" name="Rectangle 1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9" name="Rectangle 1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0" name="Rectangle 1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1" name="Rectangle 1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2" name="Rectangle 1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3" name="Rectangle 1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4" name="Rectangle 1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5" name="Rectangle 1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56" name="Group 155"/>
            <p:cNvGrpSpPr/>
            <p:nvPr/>
          </p:nvGrpSpPr>
          <p:grpSpPr>
            <a:xfrm>
              <a:off x="5334000" y="3352800"/>
              <a:ext cx="381000" cy="685800"/>
              <a:chOff x="7543800" y="3581400"/>
              <a:chExt cx="2362200" cy="685800"/>
            </a:xfrm>
            <a:solidFill>
              <a:schemeClr val="accent3"/>
            </a:solidFill>
          </p:grpSpPr>
          <p:sp>
            <p:nvSpPr>
              <p:cNvPr id="157" name="Rectangle 1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8" name="Rectangle 1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9" name="Rectangle 1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0" name="Rectangle 1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1" name="Rectangle 1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2" name="Rectangle 1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3" name="Rectangle 1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4" name="Rectangle 1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1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66" name="Group 165"/>
            <p:cNvGrpSpPr/>
            <p:nvPr/>
          </p:nvGrpSpPr>
          <p:grpSpPr>
            <a:xfrm>
              <a:off x="5715000" y="3352800"/>
              <a:ext cx="381000" cy="685800"/>
              <a:chOff x="7543800" y="3581400"/>
              <a:chExt cx="2362200" cy="685800"/>
            </a:xfrm>
            <a:solidFill>
              <a:schemeClr val="accent3"/>
            </a:solidFill>
          </p:grpSpPr>
          <p:sp>
            <p:nvSpPr>
              <p:cNvPr id="167" name="Rectangle 16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8" name="Rectangle 16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9" name="Rectangle 16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0" name="Rectangle 16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1" name="Rectangle 17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2" name="Rectangle 17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3" name="Rectangle 17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76" name="Group 175"/>
            <p:cNvGrpSpPr/>
            <p:nvPr/>
          </p:nvGrpSpPr>
          <p:grpSpPr>
            <a:xfrm>
              <a:off x="6096000" y="3352800"/>
              <a:ext cx="381000" cy="685800"/>
              <a:chOff x="7543800" y="3581400"/>
              <a:chExt cx="2362200" cy="685800"/>
            </a:xfrm>
            <a:solidFill>
              <a:schemeClr val="accent3"/>
            </a:solidFill>
          </p:grpSpPr>
          <p:sp>
            <p:nvSpPr>
              <p:cNvPr id="177" name="Rectangle 1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8" name="Rectangle 1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9" name="Rectangle 1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0" name="Rectangle 1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1" name="Rectangle 1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2" name="Rectangle 1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3" name="Rectangle 1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4" name="Rectangle 1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5" name="Rectangle 1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86" name="Group 185"/>
            <p:cNvGrpSpPr/>
            <p:nvPr/>
          </p:nvGrpSpPr>
          <p:grpSpPr>
            <a:xfrm>
              <a:off x="4953000" y="2667000"/>
              <a:ext cx="381000" cy="685800"/>
              <a:chOff x="7543800" y="3581400"/>
              <a:chExt cx="2362200" cy="685800"/>
            </a:xfrm>
            <a:solidFill>
              <a:schemeClr val="accent3"/>
            </a:solidFill>
          </p:grpSpPr>
          <p:sp>
            <p:nvSpPr>
              <p:cNvPr id="187" name="Rectangle 1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8" name="Rectangle 1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9" name="Rectangle 1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0" name="Rectangle 1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1" name="Rectangle 1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2" name="Rectangle 1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3" name="Rectangle 1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4" name="Rectangle 1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1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96" name="Group 195"/>
            <p:cNvGrpSpPr/>
            <p:nvPr/>
          </p:nvGrpSpPr>
          <p:grpSpPr>
            <a:xfrm>
              <a:off x="5334000" y="2667000"/>
              <a:ext cx="381000" cy="685800"/>
              <a:chOff x="7543800" y="3581400"/>
              <a:chExt cx="2362200" cy="685800"/>
            </a:xfrm>
            <a:solidFill>
              <a:schemeClr val="accent3"/>
            </a:solidFill>
          </p:grpSpPr>
          <p:sp>
            <p:nvSpPr>
              <p:cNvPr id="197" name="Rectangle 1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8" name="Rectangle 1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9" name="Rectangle 1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0" name="Rectangle 1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1" name="Rectangle 2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2" name="Rectangle 2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2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5" name="Rectangle 2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06" name="Group 205"/>
            <p:cNvGrpSpPr/>
            <p:nvPr/>
          </p:nvGrpSpPr>
          <p:grpSpPr>
            <a:xfrm>
              <a:off x="5715000" y="2667000"/>
              <a:ext cx="381000" cy="685800"/>
              <a:chOff x="7543800" y="3581400"/>
              <a:chExt cx="2362200" cy="685800"/>
            </a:xfrm>
            <a:solidFill>
              <a:schemeClr val="accent3"/>
            </a:solidFill>
          </p:grpSpPr>
          <p:sp>
            <p:nvSpPr>
              <p:cNvPr id="207" name="Rectangle 2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8" name="Rectangle 2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9" name="Rectangle 2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0" name="Rectangle 2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1" name="Rectangle 2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2" name="Rectangle 2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3" name="Rectangle 2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4" name="Rectangle 2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5" name="Rectangle 2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16" name="Group 215"/>
            <p:cNvGrpSpPr/>
            <p:nvPr/>
          </p:nvGrpSpPr>
          <p:grpSpPr>
            <a:xfrm>
              <a:off x="6096000" y="2667000"/>
              <a:ext cx="381000" cy="685800"/>
              <a:chOff x="7543800" y="3581400"/>
              <a:chExt cx="2362200" cy="685800"/>
            </a:xfrm>
            <a:solidFill>
              <a:schemeClr val="accent3"/>
            </a:solidFill>
          </p:grpSpPr>
          <p:sp>
            <p:nvSpPr>
              <p:cNvPr id="217" name="Rectangle 2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8" name="Rectangle 2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9" name="Rectangle 2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0" name="Rectangle 2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1" name="Rectangle 2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2" name="Rectangle 2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3" name="Rectangle 2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4" name="Rectangle 2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5" name="Rectangle 2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26" name="Group 225"/>
            <p:cNvGrpSpPr/>
            <p:nvPr/>
          </p:nvGrpSpPr>
          <p:grpSpPr>
            <a:xfrm>
              <a:off x="4953000" y="1981200"/>
              <a:ext cx="381000" cy="685800"/>
              <a:chOff x="7543800" y="3581400"/>
              <a:chExt cx="2362200" cy="685800"/>
            </a:xfrm>
            <a:solidFill>
              <a:schemeClr val="accent3"/>
            </a:solidFill>
          </p:grpSpPr>
          <p:sp>
            <p:nvSpPr>
              <p:cNvPr id="227" name="Rectangle 2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8" name="Rectangle 2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9" name="Rectangle 2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0" name="Rectangle 2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1" name="Rectangle 2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2" name="Rectangle 2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3" name="Rectangle 2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4" name="Rectangle 2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5" name="Rectangle 2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36" name="Group 235"/>
            <p:cNvGrpSpPr/>
            <p:nvPr/>
          </p:nvGrpSpPr>
          <p:grpSpPr>
            <a:xfrm>
              <a:off x="5334000" y="1981200"/>
              <a:ext cx="381000" cy="685800"/>
              <a:chOff x="7543800" y="3581400"/>
              <a:chExt cx="2362200" cy="685800"/>
            </a:xfrm>
            <a:solidFill>
              <a:schemeClr val="accent3"/>
            </a:solidFill>
          </p:grpSpPr>
          <p:sp>
            <p:nvSpPr>
              <p:cNvPr id="237" name="Rectangle 2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8" name="Rectangle 2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9" name="Rectangle 2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0" name="Rectangle 2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1" name="Rectangle 2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2" name="Rectangle 2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3" name="Rectangle 2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4" name="Rectangle 2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5" name="Rectangle 2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46" name="Group 245"/>
            <p:cNvGrpSpPr/>
            <p:nvPr/>
          </p:nvGrpSpPr>
          <p:grpSpPr>
            <a:xfrm>
              <a:off x="5715000" y="1981200"/>
              <a:ext cx="381000" cy="685800"/>
              <a:chOff x="7543800" y="3581400"/>
              <a:chExt cx="2362200" cy="685800"/>
            </a:xfrm>
            <a:solidFill>
              <a:schemeClr val="accent3"/>
            </a:solidFill>
          </p:grpSpPr>
          <p:sp>
            <p:nvSpPr>
              <p:cNvPr id="247" name="Rectangle 2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8" name="Rectangle 2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9" name="Rectangle 2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0" name="Rectangle 2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1" name="Rectangle 2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2" name="Rectangle 2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3" name="Rectangle 2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4" name="Rectangle 2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5" name="Rectangle 2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56" name="Group 255"/>
            <p:cNvGrpSpPr/>
            <p:nvPr/>
          </p:nvGrpSpPr>
          <p:grpSpPr>
            <a:xfrm>
              <a:off x="6096000" y="1981200"/>
              <a:ext cx="381000" cy="685800"/>
              <a:chOff x="7543800" y="3581400"/>
              <a:chExt cx="2362200" cy="685800"/>
            </a:xfrm>
            <a:solidFill>
              <a:schemeClr val="accent3"/>
            </a:solidFill>
          </p:grpSpPr>
          <p:sp>
            <p:nvSpPr>
              <p:cNvPr id="257" name="Rectangle 2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8" name="Rectangle 2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9" name="Rectangle 2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0" name="Rectangle 2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1" name="Rectangle 2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2" name="Rectangle 2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3" name="Rectangle 2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4" name="Rectangle 2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5" name="Rectangle 2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74" name="TextBox 73"/>
            <p:cNvSpPr txBox="1"/>
            <p:nvPr/>
          </p:nvSpPr>
          <p:spPr>
            <a:xfrm>
              <a:off x="5181600" y="3352800"/>
              <a:ext cx="1066800" cy="461665"/>
            </a:xfrm>
            <a:prstGeom prst="rect">
              <a:avLst/>
            </a:prstGeom>
            <a:noFill/>
          </p:spPr>
          <p:txBody>
            <a:bodyPr wrap="square" rtlCol="0">
              <a:spAutoFit/>
            </a:bodyPr>
            <a:lstStyle/>
            <a:p>
              <a:pPr algn="ctr"/>
              <a:r>
                <a:rPr lang="en-US" sz="2400" dirty="0">
                  <a:effectLst>
                    <a:glow rad="228600">
                      <a:schemeClr val="bg1">
                        <a:alpha val="75000"/>
                      </a:schemeClr>
                    </a:glow>
                  </a:effectLst>
                </a:rPr>
                <a:t>Bytes</a:t>
              </a:r>
            </a:p>
          </p:txBody>
        </p:sp>
      </p:grpSp>
      <p:grpSp>
        <p:nvGrpSpPr>
          <p:cNvPr id="280" name="Group 279"/>
          <p:cNvGrpSpPr/>
          <p:nvPr/>
        </p:nvGrpSpPr>
        <p:grpSpPr>
          <a:xfrm>
            <a:off x="4267200" y="1752600"/>
            <a:ext cx="2854568" cy="4636532"/>
            <a:chOff x="2743200" y="1752600"/>
            <a:chExt cx="2854568" cy="4636532"/>
          </a:xfrm>
        </p:grpSpPr>
        <p:grpSp>
          <p:nvGrpSpPr>
            <p:cNvPr id="272" name="Group 271"/>
            <p:cNvGrpSpPr/>
            <p:nvPr/>
          </p:nvGrpSpPr>
          <p:grpSpPr>
            <a:xfrm>
              <a:off x="3333568" y="1752600"/>
              <a:ext cx="1924232" cy="3694331"/>
              <a:chOff x="3333568" y="1752600"/>
              <a:chExt cx="1924232" cy="3694331"/>
            </a:xfrm>
          </p:grpSpPr>
          <p:cxnSp>
            <p:nvCxnSpPr>
              <p:cNvPr id="31" name="Straight Arrow Connector 30"/>
              <p:cNvCxnSpPr/>
              <p:nvPr/>
            </p:nvCxnSpPr>
            <p:spPr>
              <a:xfrm>
                <a:off x="3352800" y="25146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3"/>
                <a:endCxn id="30" idx="1"/>
              </p:cNvCxnSpPr>
              <p:nvPr/>
            </p:nvCxnSpPr>
            <p:spPr>
              <a:xfrm>
                <a:off x="3352800" y="3581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352800" y="4495800"/>
                <a:ext cx="1905000" cy="1"/>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352800" y="4724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352800" y="1752600"/>
                <a:ext cx="1263537" cy="646331"/>
              </a:xfrm>
              <a:prstGeom prst="rect">
                <a:avLst/>
              </a:prstGeom>
              <a:noFill/>
            </p:spPr>
            <p:txBody>
              <a:bodyPr wrap="none" rtlCol="0">
                <a:spAutoFit/>
              </a:bodyPr>
              <a:lstStyle/>
              <a:p>
                <a:r>
                  <a:rPr lang="en-US" dirty="0"/>
                  <a:t>Enable?</a:t>
                </a:r>
              </a:p>
              <a:p>
                <a:r>
                  <a:rPr lang="en-US" dirty="0"/>
                  <a:t>Read/Write</a:t>
                </a:r>
              </a:p>
            </p:txBody>
          </p:sp>
          <p:sp>
            <p:nvSpPr>
              <p:cNvPr id="44" name="TextBox 43"/>
              <p:cNvSpPr txBox="1"/>
              <p:nvPr/>
            </p:nvSpPr>
            <p:spPr>
              <a:xfrm>
                <a:off x="3333568" y="3200400"/>
                <a:ext cx="933632" cy="369332"/>
              </a:xfrm>
              <a:prstGeom prst="rect">
                <a:avLst/>
              </a:prstGeom>
              <a:noFill/>
            </p:spPr>
            <p:txBody>
              <a:bodyPr wrap="none" rtlCol="0">
                <a:spAutoFit/>
              </a:bodyPr>
              <a:lstStyle/>
              <a:p>
                <a:r>
                  <a:rPr lang="en-US" dirty="0"/>
                  <a:t>Address</a:t>
                </a:r>
              </a:p>
            </p:txBody>
          </p:sp>
          <p:sp>
            <p:nvSpPr>
              <p:cNvPr id="45" name="TextBox 44"/>
              <p:cNvSpPr txBox="1"/>
              <p:nvPr/>
            </p:nvSpPr>
            <p:spPr>
              <a:xfrm>
                <a:off x="3352800" y="3886200"/>
                <a:ext cx="762000" cy="646331"/>
              </a:xfrm>
              <a:prstGeom prst="rect">
                <a:avLst/>
              </a:prstGeom>
              <a:noFill/>
            </p:spPr>
            <p:txBody>
              <a:bodyPr wrap="square" rtlCol="0">
                <a:spAutoFit/>
              </a:bodyPr>
              <a:lstStyle/>
              <a:p>
                <a:r>
                  <a:rPr lang="en-US" dirty="0"/>
                  <a:t>Write Data</a:t>
                </a:r>
              </a:p>
            </p:txBody>
          </p:sp>
          <p:sp>
            <p:nvSpPr>
              <p:cNvPr id="46" name="TextBox 45"/>
              <p:cNvSpPr txBox="1"/>
              <p:nvPr/>
            </p:nvSpPr>
            <p:spPr>
              <a:xfrm>
                <a:off x="3352800" y="4800600"/>
                <a:ext cx="685799" cy="646331"/>
              </a:xfrm>
              <a:prstGeom prst="rect">
                <a:avLst/>
              </a:prstGeom>
              <a:noFill/>
            </p:spPr>
            <p:txBody>
              <a:bodyPr wrap="square" rtlCol="0">
                <a:spAutoFit/>
              </a:bodyPr>
              <a:lstStyle/>
              <a:p>
                <a:r>
                  <a:rPr lang="en-US" dirty="0" err="1"/>
                  <a:t>ReadData</a:t>
                </a:r>
                <a:endParaRPr lang="en-US" dirty="0"/>
              </a:p>
            </p:txBody>
          </p:sp>
        </p:grpSp>
        <p:grpSp>
          <p:nvGrpSpPr>
            <p:cNvPr id="279" name="Group 278"/>
            <p:cNvGrpSpPr/>
            <p:nvPr/>
          </p:nvGrpSpPr>
          <p:grpSpPr>
            <a:xfrm>
              <a:off x="2743200" y="5715000"/>
              <a:ext cx="2854568" cy="674132"/>
              <a:chOff x="2819400" y="5791200"/>
              <a:chExt cx="2854568" cy="674132"/>
            </a:xfrm>
          </p:grpSpPr>
          <p:sp>
            <p:nvSpPr>
              <p:cNvPr id="276" name="Left Brace 275"/>
              <p:cNvSpPr/>
              <p:nvPr/>
            </p:nvSpPr>
            <p:spPr>
              <a:xfrm rot="16200000">
                <a:off x="4191000" y="5029200"/>
                <a:ext cx="381000" cy="1905000"/>
              </a:xfrm>
              <a:prstGeom prst="leftBrace">
                <a:avLst>
                  <a:gd name="adj1" fmla="val 67668"/>
                  <a:gd name="adj2" fmla="val 47995"/>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TextBox 276"/>
              <p:cNvSpPr txBox="1"/>
              <p:nvPr/>
            </p:nvSpPr>
            <p:spPr>
              <a:xfrm>
                <a:off x="2819400" y="6096000"/>
                <a:ext cx="2854568" cy="369332"/>
              </a:xfrm>
              <a:prstGeom prst="rect">
                <a:avLst/>
              </a:prstGeom>
              <a:noFill/>
            </p:spPr>
            <p:txBody>
              <a:bodyPr wrap="none" rtlCol="0">
                <a:spAutoFit/>
              </a:bodyPr>
              <a:lstStyle/>
              <a:p>
                <a:r>
                  <a:rPr lang="en-US" dirty="0"/>
                  <a:t>Processor-Memory Interface</a:t>
                </a:r>
              </a:p>
            </p:txBody>
          </p:sp>
        </p:grpSp>
      </p:grpSp>
      <p:grpSp>
        <p:nvGrpSpPr>
          <p:cNvPr id="285" name="Group 284"/>
          <p:cNvGrpSpPr/>
          <p:nvPr/>
        </p:nvGrpSpPr>
        <p:grpSpPr>
          <a:xfrm>
            <a:off x="8354697" y="5791200"/>
            <a:ext cx="2339102" cy="674132"/>
            <a:chOff x="6324600" y="5791200"/>
            <a:chExt cx="2339102" cy="674132"/>
          </a:xfrm>
        </p:grpSpPr>
        <p:sp>
          <p:nvSpPr>
            <p:cNvPr id="283" name="Left Brace 282"/>
            <p:cNvSpPr/>
            <p:nvPr/>
          </p:nvSpPr>
          <p:spPr>
            <a:xfrm rot="16200000">
              <a:off x="6934200" y="5410200"/>
              <a:ext cx="381000" cy="1143000"/>
            </a:xfrm>
            <a:prstGeom prst="leftBrace">
              <a:avLst>
                <a:gd name="adj1" fmla="val 28383"/>
                <a:gd name="adj2" fmla="val 5000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4" name="TextBox 283"/>
            <p:cNvSpPr txBox="1"/>
            <p:nvPr/>
          </p:nvSpPr>
          <p:spPr>
            <a:xfrm>
              <a:off x="6324600" y="6096000"/>
              <a:ext cx="2339102" cy="369332"/>
            </a:xfrm>
            <a:prstGeom prst="rect">
              <a:avLst/>
            </a:prstGeom>
            <a:noFill/>
          </p:spPr>
          <p:txBody>
            <a:bodyPr wrap="none" rtlCol="0">
              <a:spAutoFit/>
            </a:bodyPr>
            <a:lstStyle/>
            <a:p>
              <a:r>
                <a:rPr lang="en-US" dirty="0"/>
                <a:t>I/O-Memory Interfaces</a:t>
              </a:r>
            </a:p>
          </p:txBody>
        </p:sp>
      </p:grpSp>
      <p:sp>
        <p:nvSpPr>
          <p:cNvPr id="4" name="Rectangle 3"/>
          <p:cNvSpPr/>
          <p:nvPr/>
        </p:nvSpPr>
        <p:spPr>
          <a:xfrm>
            <a:off x="6946788" y="2601652"/>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Program</a:t>
            </a:r>
          </a:p>
        </p:txBody>
      </p:sp>
      <p:sp>
        <p:nvSpPr>
          <p:cNvPr id="288" name="Rectangle 287"/>
          <p:cNvSpPr/>
          <p:nvPr/>
        </p:nvSpPr>
        <p:spPr>
          <a:xfrm>
            <a:off x="6922790" y="4420874"/>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p:txBody>
      </p:sp>
      <p:grpSp>
        <p:nvGrpSpPr>
          <p:cNvPr id="35" name="Group 34"/>
          <p:cNvGrpSpPr/>
          <p:nvPr/>
        </p:nvGrpSpPr>
        <p:grpSpPr>
          <a:xfrm>
            <a:off x="5334000" y="2362200"/>
            <a:ext cx="1522028" cy="2514600"/>
            <a:chOff x="3810000" y="2362200"/>
            <a:chExt cx="1522028" cy="2514600"/>
          </a:xfrm>
        </p:grpSpPr>
        <p:grpSp>
          <p:nvGrpSpPr>
            <p:cNvPr id="33" name="Group 32"/>
            <p:cNvGrpSpPr/>
            <p:nvPr/>
          </p:nvGrpSpPr>
          <p:grpSpPr>
            <a:xfrm>
              <a:off x="4191000" y="2362200"/>
              <a:ext cx="838200" cy="2514600"/>
              <a:chOff x="3962400" y="685800"/>
              <a:chExt cx="762000" cy="1066800"/>
            </a:xfrm>
          </p:grpSpPr>
          <p:sp>
            <p:nvSpPr>
              <p:cNvPr id="289" name="Rectangle 288"/>
              <p:cNvSpPr/>
              <p:nvPr/>
            </p:nvSpPr>
            <p:spPr>
              <a:xfrm>
                <a:off x="3962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0" name="Rectangle 289"/>
              <p:cNvSpPr/>
              <p:nvPr/>
            </p:nvSpPr>
            <p:spPr>
              <a:xfrm>
                <a:off x="4343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1" name="Rectangle 290"/>
              <p:cNvSpPr/>
              <p:nvPr/>
            </p:nvSpPr>
            <p:spPr>
              <a:xfrm>
                <a:off x="3962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2" name="Rectangle 291"/>
              <p:cNvSpPr/>
              <p:nvPr/>
            </p:nvSpPr>
            <p:spPr>
              <a:xfrm>
                <a:off x="4343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3" name="Rectangle 292"/>
              <p:cNvSpPr/>
              <p:nvPr/>
            </p:nvSpPr>
            <p:spPr>
              <a:xfrm>
                <a:off x="3962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4" name="Rectangle 293"/>
              <p:cNvSpPr/>
              <p:nvPr/>
            </p:nvSpPr>
            <p:spPr>
              <a:xfrm>
                <a:off x="4343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5" name="Rectangle 294"/>
              <p:cNvSpPr/>
              <p:nvPr/>
            </p:nvSpPr>
            <p:spPr>
              <a:xfrm>
                <a:off x="3962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6" name="Rectangle 295"/>
              <p:cNvSpPr/>
              <p:nvPr/>
            </p:nvSpPr>
            <p:spPr>
              <a:xfrm>
                <a:off x="4343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7" name="Rectangle 296"/>
              <p:cNvSpPr/>
              <p:nvPr/>
            </p:nvSpPr>
            <p:spPr>
              <a:xfrm>
                <a:off x="3962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8" name="Rectangle 297"/>
              <p:cNvSpPr/>
              <p:nvPr/>
            </p:nvSpPr>
            <p:spPr>
              <a:xfrm>
                <a:off x="4343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9" name="Rectangle 298"/>
              <p:cNvSpPr/>
              <p:nvPr/>
            </p:nvSpPr>
            <p:spPr>
              <a:xfrm>
                <a:off x="3962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0" name="Rectangle 299"/>
              <p:cNvSpPr/>
              <p:nvPr/>
            </p:nvSpPr>
            <p:spPr>
              <a:xfrm>
                <a:off x="4343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1" name="Rectangle 300"/>
              <p:cNvSpPr/>
              <p:nvPr/>
            </p:nvSpPr>
            <p:spPr>
              <a:xfrm>
                <a:off x="3962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2" name="Rectangle 301"/>
              <p:cNvSpPr/>
              <p:nvPr/>
            </p:nvSpPr>
            <p:spPr>
              <a:xfrm>
                <a:off x="4343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3" name="Rectangle 302"/>
              <p:cNvSpPr/>
              <p:nvPr/>
            </p:nvSpPr>
            <p:spPr>
              <a:xfrm>
                <a:off x="3962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4" name="Rectangle 303"/>
              <p:cNvSpPr/>
              <p:nvPr/>
            </p:nvSpPr>
            <p:spPr>
              <a:xfrm>
                <a:off x="4343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5" name="Rectangle 304"/>
              <p:cNvSpPr/>
              <p:nvPr/>
            </p:nvSpPr>
            <p:spPr>
              <a:xfrm>
                <a:off x="3962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6" name="Rectangle 305"/>
              <p:cNvSpPr/>
              <p:nvPr/>
            </p:nvSpPr>
            <p:spPr>
              <a:xfrm>
                <a:off x="4343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7" name="Rectangle 306"/>
              <p:cNvSpPr/>
              <p:nvPr/>
            </p:nvSpPr>
            <p:spPr>
              <a:xfrm>
                <a:off x="3962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8" name="Rectangle 307"/>
              <p:cNvSpPr/>
              <p:nvPr/>
            </p:nvSpPr>
            <p:spPr>
              <a:xfrm>
                <a:off x="4343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9" name="Rectangle 308"/>
              <p:cNvSpPr/>
              <p:nvPr/>
            </p:nvSpPr>
            <p:spPr>
              <a:xfrm>
                <a:off x="3962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0" name="Rectangle 309"/>
              <p:cNvSpPr/>
              <p:nvPr/>
            </p:nvSpPr>
            <p:spPr>
              <a:xfrm>
                <a:off x="4343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1" name="Rectangle 310"/>
              <p:cNvSpPr/>
              <p:nvPr/>
            </p:nvSpPr>
            <p:spPr>
              <a:xfrm>
                <a:off x="3962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2" name="Rectangle 311"/>
              <p:cNvSpPr/>
              <p:nvPr/>
            </p:nvSpPr>
            <p:spPr>
              <a:xfrm>
                <a:off x="4343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3" name="Rectangle 312"/>
              <p:cNvSpPr/>
              <p:nvPr/>
            </p:nvSpPr>
            <p:spPr>
              <a:xfrm>
                <a:off x="3962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4" name="Rectangle 313"/>
              <p:cNvSpPr/>
              <p:nvPr/>
            </p:nvSpPr>
            <p:spPr>
              <a:xfrm>
                <a:off x="4343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5" name="Rectangle 314"/>
              <p:cNvSpPr/>
              <p:nvPr/>
            </p:nvSpPr>
            <p:spPr>
              <a:xfrm>
                <a:off x="3962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6" name="Rectangle 315"/>
              <p:cNvSpPr/>
              <p:nvPr/>
            </p:nvSpPr>
            <p:spPr>
              <a:xfrm>
                <a:off x="4343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317" name="TextBox 316"/>
            <p:cNvSpPr txBox="1"/>
            <p:nvPr/>
          </p:nvSpPr>
          <p:spPr>
            <a:xfrm>
              <a:off x="3810000" y="2819400"/>
              <a:ext cx="1522028" cy="461665"/>
            </a:xfrm>
            <a:prstGeom prst="rect">
              <a:avLst/>
            </a:prstGeom>
            <a:noFill/>
          </p:spPr>
          <p:txBody>
            <a:bodyPr wrap="square" rtlCol="0">
              <a:spAutoFit/>
            </a:bodyPr>
            <a:lstStyle/>
            <a:p>
              <a:pPr algn="ctr"/>
              <a:r>
                <a:rPr lang="en-US" sz="2400" dirty="0">
                  <a:effectLst>
                    <a:glow rad="254000">
                      <a:schemeClr val="bg1">
                        <a:alpha val="75000"/>
                      </a:schemeClr>
                    </a:glow>
                  </a:effectLst>
                </a:rPr>
                <a:t>Cache</a:t>
              </a:r>
            </a:p>
          </p:txBody>
        </p:sp>
      </p:grpSp>
      <p:sp>
        <p:nvSpPr>
          <p:cNvPr id="286" name="Date Placeholder 3"/>
          <p:cNvSpPr txBox="1">
            <a:spLocks/>
          </p:cNvSpPr>
          <p:nvPr/>
        </p:nvSpPr>
        <p:spPr>
          <a:xfrm>
            <a:off x="7620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28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18" name="Slide Number Placeholder 5"/>
          <p:cNvSpPr>
            <a:spLocks noGrp="1"/>
          </p:cNvSpPr>
          <p:nvPr>
            <p:ph type="sldNum" sz="quarter" idx="4294967295"/>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20</a:t>
            </a:fld>
            <a:endParaRPr lang="en-US" dirty="0"/>
          </a:p>
        </p:txBody>
      </p:sp>
      <p:sp>
        <p:nvSpPr>
          <p:cNvPr id="2" name="TextBox 1"/>
          <p:cNvSpPr txBox="1"/>
          <p:nvPr/>
        </p:nvSpPr>
        <p:spPr>
          <a:xfrm>
            <a:off x="2059553" y="5486401"/>
            <a:ext cx="2529421" cy="646331"/>
          </a:xfrm>
          <a:prstGeom prst="rect">
            <a:avLst/>
          </a:prstGeom>
          <a:noFill/>
        </p:spPr>
        <p:txBody>
          <a:bodyPr wrap="none" rtlCol="0">
            <a:spAutoFit/>
          </a:bodyPr>
          <a:lstStyle/>
          <a:p>
            <a:pPr algn="ctr"/>
            <a:r>
              <a:rPr lang="en-US" dirty="0"/>
              <a:t>Processor organized</a:t>
            </a:r>
            <a:br>
              <a:rPr lang="en-US" dirty="0"/>
            </a:br>
            <a:r>
              <a:rPr lang="en-US" dirty="0"/>
              <a:t>around </a:t>
            </a:r>
            <a:r>
              <a:rPr lang="en-US" b="1" i="1" dirty="0"/>
              <a:t>words </a:t>
            </a:r>
            <a:r>
              <a:rPr lang="en-US" dirty="0"/>
              <a:t>and</a:t>
            </a:r>
            <a:r>
              <a:rPr lang="en-US" b="1" i="1" dirty="0"/>
              <a:t> bytes</a:t>
            </a:r>
          </a:p>
        </p:txBody>
      </p:sp>
      <p:sp>
        <p:nvSpPr>
          <p:cNvPr id="319" name="TextBox 318"/>
          <p:cNvSpPr txBox="1"/>
          <p:nvPr/>
        </p:nvSpPr>
        <p:spPr>
          <a:xfrm>
            <a:off x="8707573" y="2971800"/>
            <a:ext cx="1960430" cy="1477328"/>
          </a:xfrm>
          <a:prstGeom prst="rect">
            <a:avLst/>
          </a:prstGeom>
          <a:noFill/>
        </p:spPr>
        <p:txBody>
          <a:bodyPr wrap="none" rtlCol="0">
            <a:spAutoFit/>
          </a:bodyPr>
          <a:lstStyle/>
          <a:p>
            <a:pPr algn="ctr"/>
            <a:r>
              <a:rPr lang="en-US" dirty="0"/>
              <a:t>Memory (including</a:t>
            </a:r>
          </a:p>
          <a:p>
            <a:pPr algn="ctr"/>
            <a:r>
              <a:rPr lang="en-US" dirty="0"/>
              <a:t>cache) organized</a:t>
            </a:r>
            <a:br>
              <a:rPr lang="en-US" dirty="0"/>
            </a:br>
            <a:r>
              <a:rPr lang="en-US" dirty="0"/>
              <a:t>around </a:t>
            </a:r>
            <a:r>
              <a:rPr lang="en-US" b="1" i="1" dirty="0"/>
              <a:t>blocks,</a:t>
            </a:r>
            <a:r>
              <a:rPr lang="en-US" b="1" dirty="0"/>
              <a:t/>
            </a:r>
            <a:br>
              <a:rPr lang="en-US" b="1" dirty="0"/>
            </a:br>
            <a:r>
              <a:rPr lang="en-US" dirty="0"/>
              <a:t>which are typically</a:t>
            </a:r>
            <a:br>
              <a:rPr lang="en-US" dirty="0"/>
            </a:br>
            <a:r>
              <a:rPr lang="en-US" dirty="0"/>
              <a:t>multiple words</a:t>
            </a:r>
          </a:p>
        </p:txBody>
      </p:sp>
    </p:spTree>
    <p:extLst>
      <p:ext uri="{BB962C8B-B14F-4D97-AF65-F5344CB8AC3E}">
        <p14:creationId xmlns:p14="http://schemas.microsoft.com/office/powerpoint/2010/main" val="27738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Cache vs. Memory</a:t>
            </a:r>
            <a:endParaRPr lang="en-US" dirty="0"/>
          </a:p>
        </p:txBody>
      </p:sp>
      <p:sp>
        <p:nvSpPr>
          <p:cNvPr id="3" name="Slide Number Placeholder 2"/>
          <p:cNvSpPr>
            <a:spLocks noGrp="1"/>
          </p:cNvSpPr>
          <p:nvPr>
            <p:ph type="sldNum" sz="quarter" idx="12"/>
          </p:nvPr>
        </p:nvSpPr>
        <p:spPr/>
        <p:txBody>
          <a:bodyPr/>
          <a:lstStyle/>
          <a:p>
            <a:fld id="{3CC63E4C-4642-794D-A2FD-70F6B81535F5}" type="slidenum">
              <a:rPr lang="en-US" smtClean="0"/>
              <a:pPr/>
              <a:t>21</a:t>
            </a:fld>
            <a:endParaRPr lang="en-US"/>
          </a:p>
        </p:txBody>
      </p:sp>
      <p:sp>
        <p:nvSpPr>
          <p:cNvPr id="4" name="Content Placeholder 2"/>
          <p:cNvSpPr txBox="1">
            <a:spLocks/>
          </p:cNvSpPr>
          <p:nvPr/>
        </p:nvSpPr>
        <p:spPr>
          <a:xfrm>
            <a:off x="533400" y="1219200"/>
            <a:ext cx="11049000" cy="542906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smtClean="0"/>
              <a:t>Cache size &lt;&lt; memory size</a:t>
            </a:r>
          </a:p>
          <a:p>
            <a:pPr lvl="1"/>
            <a:r>
              <a:rPr lang="en-US" sz="3600" dirty="0" smtClean="0"/>
              <a:t>Smaller cache is faster</a:t>
            </a:r>
          </a:p>
          <a:p>
            <a:r>
              <a:rPr lang="en-US" sz="4000" dirty="0" smtClean="0"/>
              <a:t>1-to-many </a:t>
            </a:r>
            <a:r>
              <a:rPr lang="en-US" sz="4000" dirty="0"/>
              <a:t>correspondence between cache blocks and memory </a:t>
            </a:r>
            <a:r>
              <a:rPr lang="en-US" sz="4000" dirty="0" smtClean="0"/>
              <a:t>blocks</a:t>
            </a:r>
          </a:p>
          <a:p>
            <a:pPr lvl="1"/>
            <a:r>
              <a:rPr lang="en-US" sz="3600" dirty="0" smtClean="0"/>
              <a:t>Use </a:t>
            </a:r>
            <a:r>
              <a:rPr lang="en-US" sz="3600" i="1" dirty="0" smtClean="0"/>
              <a:t>Tags </a:t>
            </a:r>
            <a:r>
              <a:rPr lang="en-US" sz="3600" dirty="0" smtClean="0"/>
              <a:t>in the cache to match cache and memory blocks</a:t>
            </a:r>
            <a:endParaRPr lang="en-US" sz="3600" dirty="0"/>
          </a:p>
          <a:p>
            <a:r>
              <a:rPr lang="en-US" sz="4000" dirty="0" smtClean="0"/>
              <a:t>A </a:t>
            </a:r>
            <a:r>
              <a:rPr lang="en-US" sz="4000" dirty="0" smtClean="0">
                <a:solidFill>
                  <a:srgbClr val="FF0000"/>
                </a:solidFill>
              </a:rPr>
              <a:t>cache block </a:t>
            </a:r>
            <a:r>
              <a:rPr lang="en-US" sz="4000" dirty="0" smtClean="0"/>
              <a:t>is also called a </a:t>
            </a:r>
            <a:r>
              <a:rPr lang="en-US" sz="4000" dirty="0" smtClean="0">
                <a:solidFill>
                  <a:srgbClr val="FF0000"/>
                </a:solidFill>
              </a:rPr>
              <a:t>cache line</a:t>
            </a:r>
          </a:p>
        </p:txBody>
      </p:sp>
    </p:spTree>
    <p:extLst>
      <p:ext uri="{BB962C8B-B14F-4D97-AF65-F5344CB8AC3E}">
        <p14:creationId xmlns:p14="http://schemas.microsoft.com/office/powerpoint/2010/main" val="4884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Must be Aligned in Memory</a:t>
            </a:r>
            <a:endParaRPr lang="en-US" dirty="0"/>
          </a:p>
        </p:txBody>
      </p:sp>
      <p:sp>
        <p:nvSpPr>
          <p:cNvPr id="3" name="Content Placeholder 2"/>
          <p:cNvSpPr>
            <a:spLocks noGrp="1"/>
          </p:cNvSpPr>
          <p:nvPr>
            <p:ph idx="1"/>
          </p:nvPr>
        </p:nvSpPr>
        <p:spPr>
          <a:xfrm>
            <a:off x="609600" y="1600201"/>
            <a:ext cx="10820400" cy="4525963"/>
          </a:xfrm>
        </p:spPr>
        <p:txBody>
          <a:bodyPr>
            <a:normAutofit lnSpcReduction="10000"/>
          </a:bodyPr>
          <a:lstStyle/>
          <a:p>
            <a:r>
              <a:rPr lang="en-US" dirty="0" smtClean="0"/>
              <a:t>If each cache block is </a:t>
            </a:r>
            <a:r>
              <a:rPr lang="en-US" dirty="0" smtClean="0">
                <a:solidFill>
                  <a:srgbClr val="FF0000"/>
                </a:solidFill>
              </a:rPr>
              <a:t>4 Bytes</a:t>
            </a:r>
            <a:r>
              <a:rPr lang="en-US" dirty="0" smtClean="0"/>
              <a:t> (1 word), then binary address each cache block always ends in </a:t>
            </a:r>
            <a:r>
              <a:rPr lang="en-US" dirty="0" smtClean="0">
                <a:solidFill>
                  <a:srgbClr val="FF0000"/>
                </a:solidFill>
              </a:rPr>
              <a:t>00</a:t>
            </a:r>
            <a:r>
              <a:rPr lang="en-US" baseline="-25000" dirty="0" smtClean="0">
                <a:solidFill>
                  <a:srgbClr val="FF0000"/>
                </a:solidFill>
              </a:rPr>
              <a:t>two</a:t>
            </a:r>
          </a:p>
          <a:p>
            <a:r>
              <a:rPr lang="en-US" dirty="0" smtClean="0"/>
              <a:t>How to take advantage of this to save hardware and energy?</a:t>
            </a:r>
          </a:p>
          <a:p>
            <a:r>
              <a:rPr lang="en-US" dirty="0" smtClean="0"/>
              <a:t>Don’t need to compare last 2 bits of 32-bit byte address (comparator can be narrower)</a:t>
            </a:r>
          </a:p>
          <a:p>
            <a:pPr lvl="1"/>
            <a:r>
              <a:rPr lang="en-US" dirty="0" smtClean="0"/>
              <a:t>Don’t need to store last 2 bits of 32-bit byte address in Cache Tag (Tag can be narrower)</a:t>
            </a:r>
          </a:p>
          <a:p>
            <a:r>
              <a:rPr lang="en-US" dirty="0"/>
              <a:t>If each cache block is </a:t>
            </a:r>
            <a:r>
              <a:rPr lang="en-US" dirty="0" smtClean="0">
                <a:solidFill>
                  <a:srgbClr val="FF0000"/>
                </a:solidFill>
              </a:rPr>
              <a:t>8 Bytes</a:t>
            </a:r>
            <a:r>
              <a:rPr lang="en-US" dirty="0" smtClean="0"/>
              <a:t> </a:t>
            </a:r>
            <a:r>
              <a:rPr lang="en-US" altLang="zh-CN" dirty="0" smtClean="0"/>
              <a:t>(2 words</a:t>
            </a:r>
            <a:r>
              <a:rPr lang="en-US" dirty="0" smtClean="0"/>
              <a:t>), </a:t>
            </a:r>
            <a:r>
              <a:rPr lang="en-US" dirty="0"/>
              <a:t>then binary address each cache block always ends in </a:t>
            </a:r>
            <a:r>
              <a:rPr lang="en-US" dirty="0" smtClean="0">
                <a:solidFill>
                  <a:srgbClr val="FF0000"/>
                </a:solidFill>
              </a:rPr>
              <a:t>000</a:t>
            </a:r>
            <a:r>
              <a:rPr lang="en-US" baseline="-25000" dirty="0" smtClean="0">
                <a:solidFill>
                  <a:srgbClr val="FF0000"/>
                </a:solidFill>
              </a:rPr>
              <a:t>two</a:t>
            </a:r>
            <a:endParaRPr lang="en-US" dirty="0" smtClean="0">
              <a:solidFill>
                <a:srgbClr val="FF0000"/>
              </a:solidFill>
            </a:endParaRPr>
          </a:p>
          <a:p>
            <a:endParaRPr lang="en-US" baseline="-25000" dirty="0" smtClean="0"/>
          </a:p>
          <a:p>
            <a:endParaRPr lang="en-US" baseline="-25000" dirty="0" smtClean="0"/>
          </a:p>
          <a:p>
            <a:endParaRPr lang="en-US" baseline="-25000" dirty="0"/>
          </a:p>
        </p:txBody>
      </p:sp>
      <p:sp>
        <p:nvSpPr>
          <p:cNvPr id="5"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4"/>
          </p:nvPr>
        </p:nvSpPr>
        <p:spPr>
          <a:xfrm>
            <a:off x="94488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22</a:t>
            </a:fld>
            <a:endParaRPr lang="en-US"/>
          </a:p>
        </p:txBody>
      </p:sp>
    </p:spTree>
    <p:extLst>
      <p:ext uri="{BB962C8B-B14F-4D97-AF65-F5344CB8AC3E}">
        <p14:creationId xmlns:p14="http://schemas.microsoft.com/office/powerpoint/2010/main" val="47207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Tradeoffs of Cache Block Sizes</a:t>
            </a:r>
            <a:endParaRPr lang="en-US" dirty="0"/>
          </a:p>
        </p:txBody>
      </p:sp>
      <p:sp>
        <p:nvSpPr>
          <p:cNvPr id="3" name="Content Placeholder 2"/>
          <p:cNvSpPr>
            <a:spLocks noGrp="1"/>
          </p:cNvSpPr>
          <p:nvPr>
            <p:ph idx="1"/>
          </p:nvPr>
        </p:nvSpPr>
        <p:spPr>
          <a:xfrm>
            <a:off x="609600" y="1600201"/>
            <a:ext cx="10972800" cy="4876799"/>
          </a:xfrm>
        </p:spPr>
        <p:txBody>
          <a:bodyPr>
            <a:normAutofit/>
          </a:bodyPr>
          <a:lstStyle/>
          <a:p>
            <a:r>
              <a:rPr lang="en-US" dirty="0"/>
              <a:t>Smaller cache blocks </a:t>
            </a:r>
            <a:r>
              <a:rPr lang="en-US" dirty="0">
                <a:sym typeface="Wingdings" panose="05000000000000000000" pitchFamily="2" charset="2"/>
              </a:rPr>
              <a:t></a:t>
            </a:r>
            <a:r>
              <a:rPr lang="en-US" dirty="0"/>
              <a:t> more fine-grained </a:t>
            </a:r>
            <a:r>
              <a:rPr lang="en-US" dirty="0" smtClean="0"/>
              <a:t>caching </a:t>
            </a:r>
            <a:r>
              <a:rPr lang="en-US" dirty="0" smtClean="0">
                <a:sym typeface="Wingdings" panose="05000000000000000000" pitchFamily="2" charset="2"/>
              </a:rPr>
              <a:t> take better advantage of temporal locality</a:t>
            </a:r>
          </a:p>
          <a:p>
            <a:pPr lvl="1"/>
            <a:r>
              <a:rPr lang="en-US" dirty="0" smtClean="0"/>
              <a:t>A given data item stays in the cache longer before getting replaced</a:t>
            </a:r>
          </a:p>
          <a:p>
            <a:r>
              <a:rPr lang="en-US" dirty="0" smtClean="0"/>
              <a:t>Larger </a:t>
            </a:r>
            <a:r>
              <a:rPr lang="en-US" dirty="0"/>
              <a:t>cache </a:t>
            </a:r>
            <a:r>
              <a:rPr lang="en-US" dirty="0" smtClean="0"/>
              <a:t>blocks </a:t>
            </a:r>
            <a:r>
              <a:rPr lang="en-US" dirty="0" smtClean="0">
                <a:sym typeface="Wingdings" panose="05000000000000000000" pitchFamily="2" charset="2"/>
              </a:rPr>
              <a:t> more coarse-grained caching,</a:t>
            </a:r>
            <a:r>
              <a:rPr lang="en-US" dirty="0" smtClean="0"/>
              <a:t> </a:t>
            </a:r>
            <a:r>
              <a:rPr lang="en-US" dirty="0"/>
              <a:t>take better advantage of spatial locality</a:t>
            </a:r>
          </a:p>
          <a:p>
            <a:pPr lvl="1"/>
            <a:r>
              <a:rPr lang="en-US" dirty="0" smtClean="0"/>
              <a:t>Fetching each cache block brings in lots of data at nearby addresses into the cache</a:t>
            </a:r>
          </a:p>
          <a:p>
            <a:r>
              <a:rPr lang="en-US" dirty="0" smtClean="0"/>
              <a:t>In either case, if </a:t>
            </a:r>
            <a:r>
              <a:rPr lang="en-US" dirty="0"/>
              <a:t>the program has poor </a:t>
            </a:r>
            <a:r>
              <a:rPr lang="en-US" dirty="0" smtClean="0"/>
              <a:t>temporal or spatial locality, then lots </a:t>
            </a:r>
            <a:r>
              <a:rPr lang="en-US" dirty="0"/>
              <a:t>of junk </a:t>
            </a:r>
            <a:r>
              <a:rPr lang="en-US" dirty="0" smtClean="0"/>
              <a:t>may be brought into cache</a:t>
            </a:r>
          </a:p>
        </p:txBody>
      </p:sp>
      <p:sp>
        <p:nvSpPr>
          <p:cNvPr id="4" name="Slide Number Placeholder 3"/>
          <p:cNvSpPr>
            <a:spLocks noGrp="1"/>
          </p:cNvSpPr>
          <p:nvPr>
            <p:ph type="sldNum" sz="quarter" idx="4"/>
          </p:nvPr>
        </p:nvSpPr>
        <p:spPr>
          <a:xfrm>
            <a:off x="9271000" y="6356351"/>
            <a:ext cx="2844800" cy="365125"/>
          </a:xfrm>
        </p:spPr>
        <p:txBody>
          <a:bodyPr/>
          <a:lstStyle/>
          <a:p>
            <a:fld id="{3CC63E4C-4642-794D-A2FD-70F6B81535F5}" type="slidenum">
              <a:rPr lang="en-US" smtClean="0"/>
              <a:pPr/>
              <a:t>23</a:t>
            </a:fld>
            <a:endParaRPr lang="en-US"/>
          </a:p>
        </p:txBody>
      </p:sp>
    </p:spTree>
    <p:extLst>
      <p:ext uri="{BB962C8B-B14F-4D97-AF65-F5344CB8AC3E}">
        <p14:creationId xmlns:p14="http://schemas.microsoft.com/office/powerpoint/2010/main" val="3625606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rgbClr val="D9D9D9"/>
                </a:solidFill>
              </a:rPr>
              <a:t>Memory Hierarchy and Latency</a:t>
            </a:r>
          </a:p>
          <a:p>
            <a:r>
              <a:rPr lang="en-US" dirty="0" smtClean="0">
                <a:solidFill>
                  <a:srgbClr val="D9D9D9"/>
                </a:solidFill>
              </a:rPr>
              <a:t>Cache Principles</a:t>
            </a:r>
          </a:p>
          <a:p>
            <a:r>
              <a:rPr lang="en-US" dirty="0">
                <a:solidFill>
                  <a:srgbClr val="D9D9D9"/>
                </a:solidFill>
              </a:rPr>
              <a:t>Basic Cache Organization</a:t>
            </a:r>
          </a:p>
          <a:p>
            <a:r>
              <a:rPr lang="en-US" dirty="0"/>
              <a:t>Different Kinds of Caches</a:t>
            </a:r>
          </a:p>
          <a:p>
            <a:r>
              <a:rPr lang="en-US" dirty="0" smtClean="0">
                <a:solidFill>
                  <a:srgbClr val="D9D9D9"/>
                </a:solidFill>
              </a:rPr>
              <a:t>Write Back vs. Write Through</a:t>
            </a:r>
          </a:p>
          <a:p>
            <a:r>
              <a:rPr lang="en-US" dirty="0" smtClean="0">
                <a:solidFill>
                  <a:srgbClr val="D9D9D9"/>
                </a:solidFill>
              </a:rPr>
              <a:t>Summary</a:t>
            </a:r>
          </a:p>
          <a:p>
            <a:endParaRPr lang="en-US" dirty="0"/>
          </a:p>
        </p:txBody>
      </p:sp>
      <p:sp>
        <p:nvSpPr>
          <p:cNvPr id="8"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Fall </a:t>
            </a:r>
            <a:r>
              <a:rPr lang="is-IS" dirty="0" smtClean="0"/>
              <a:t>2017</a:t>
            </a:r>
            <a:r>
              <a:rPr lang="en-US" dirty="0" smtClean="0"/>
              <a:t> </a:t>
            </a:r>
            <a:r>
              <a:rPr lang="en-US" dirty="0"/>
              <a:t>– Lecture #14</a:t>
            </a:r>
          </a:p>
        </p:txBody>
      </p:sp>
      <p:sp>
        <p:nvSpPr>
          <p:cNvPr id="10" name="Slide Number Placeholder 5"/>
          <p:cNvSpPr>
            <a:spLocks noGrp="1"/>
          </p:cNvSpPr>
          <p:nvPr>
            <p:ph type="sldNum" sz="quarter" idx="4"/>
          </p:nvPr>
        </p:nvSpPr>
        <p:spPr>
          <a:xfrm>
            <a:off x="95250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24</a:t>
            </a:fld>
            <a:endParaRPr lang="en-US"/>
          </a:p>
        </p:txBody>
      </p:sp>
    </p:spTree>
    <p:extLst>
      <p:ext uri="{BB962C8B-B14F-4D97-AF65-F5344CB8AC3E}">
        <p14:creationId xmlns:p14="http://schemas.microsoft.com/office/powerpoint/2010/main" val="8368208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Alternative Cache Organizations</a:t>
            </a:r>
            <a:endParaRPr lang="en-US" dirty="0"/>
          </a:p>
        </p:txBody>
      </p:sp>
      <p:sp>
        <p:nvSpPr>
          <p:cNvPr id="3" name="Content Placeholder 2"/>
          <p:cNvSpPr>
            <a:spLocks noGrp="1"/>
          </p:cNvSpPr>
          <p:nvPr>
            <p:ph idx="1"/>
          </p:nvPr>
        </p:nvSpPr>
        <p:spPr>
          <a:xfrm>
            <a:off x="914400" y="1295400"/>
            <a:ext cx="9296400" cy="5257800"/>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smtClean="0">
                <a:solidFill>
                  <a:srgbClr val="0000FF"/>
                </a:solidFill>
              </a:rPr>
              <a:t>Direct </a:t>
            </a:r>
            <a:r>
              <a:rPr lang="en-US" dirty="0">
                <a:solidFill>
                  <a:srgbClr val="0000FF"/>
                </a:solidFill>
              </a:rPr>
              <a:t>Mapped (DM</a:t>
            </a:r>
            <a:r>
              <a:rPr lang="en-US" dirty="0" smtClean="0">
                <a:solidFill>
                  <a:srgbClr val="0000FF"/>
                </a:solidFill>
              </a:rPr>
              <a:t>)</a:t>
            </a:r>
            <a:endParaRPr lang="en-US" dirty="0"/>
          </a:p>
          <a:p>
            <a:pPr lvl="1"/>
            <a:r>
              <a:rPr lang="en-US" dirty="0" smtClean="0"/>
              <a:t>Each </a:t>
            </a:r>
            <a:r>
              <a:rPr lang="en-US" dirty="0"/>
              <a:t>cache set has 1 cache </a:t>
            </a:r>
            <a:r>
              <a:rPr lang="en-US" dirty="0" smtClean="0"/>
              <a:t>block</a:t>
            </a:r>
            <a:r>
              <a:rPr lang="en-US" altLang="zh-CN" dirty="0" smtClean="0"/>
              <a:t>; </a:t>
            </a:r>
            <a:r>
              <a:rPr lang="en-US" dirty="0" smtClean="0"/>
              <a:t># </a:t>
            </a:r>
            <a:r>
              <a:rPr lang="en-US" dirty="0"/>
              <a:t>cache sets = # cache </a:t>
            </a:r>
            <a:r>
              <a:rPr lang="en-US" dirty="0" smtClean="0"/>
              <a:t>blocks</a:t>
            </a:r>
          </a:p>
          <a:p>
            <a:pPr lvl="1"/>
            <a:r>
              <a:rPr lang="en-US" dirty="0" smtClean="0"/>
              <a:t>A </a:t>
            </a:r>
            <a:r>
              <a:rPr lang="en-US" dirty="0"/>
              <a:t>memory block is mapped to </a:t>
            </a:r>
            <a:r>
              <a:rPr lang="en-US" dirty="0" smtClean="0"/>
              <a:t>1 possible cache block</a:t>
            </a:r>
            <a:endParaRPr lang="en-US" dirty="0"/>
          </a:p>
          <a:p>
            <a:r>
              <a:rPr lang="en-US" dirty="0" smtClean="0">
                <a:solidFill>
                  <a:srgbClr val="0000FF"/>
                </a:solidFill>
              </a:rPr>
              <a:t>Fully </a:t>
            </a:r>
            <a:r>
              <a:rPr lang="en-US" dirty="0">
                <a:solidFill>
                  <a:srgbClr val="0000FF"/>
                </a:solidFill>
              </a:rPr>
              <a:t>Associative (FA</a:t>
            </a:r>
            <a:r>
              <a:rPr lang="en-US" dirty="0" smtClean="0">
                <a:solidFill>
                  <a:srgbClr val="0000FF"/>
                </a:solidFill>
              </a:rPr>
              <a:t>)</a:t>
            </a:r>
            <a:endParaRPr lang="en-US" dirty="0"/>
          </a:p>
          <a:p>
            <a:pPr lvl="1"/>
            <a:r>
              <a:rPr lang="en-US" dirty="0" smtClean="0"/>
              <a:t>A single cache set contains </a:t>
            </a:r>
            <a:r>
              <a:rPr lang="en-US" dirty="0"/>
              <a:t>all cache </a:t>
            </a:r>
            <a:r>
              <a:rPr lang="en-US" dirty="0" smtClean="0"/>
              <a:t>blocks; </a:t>
            </a:r>
            <a:r>
              <a:rPr lang="en-US" dirty="0"/>
              <a:t># cache sets = </a:t>
            </a:r>
            <a:r>
              <a:rPr lang="en-US" dirty="0" smtClean="0"/>
              <a:t>1</a:t>
            </a:r>
          </a:p>
          <a:p>
            <a:pPr lvl="1"/>
            <a:r>
              <a:rPr lang="en-US" dirty="0" smtClean="0"/>
              <a:t>A </a:t>
            </a:r>
            <a:r>
              <a:rPr lang="en-US" dirty="0"/>
              <a:t>memory block can be mapped to </a:t>
            </a:r>
            <a:r>
              <a:rPr lang="en-US" dirty="0" smtClean="0"/>
              <a:t>any cache block</a:t>
            </a:r>
            <a:endParaRPr lang="en-US" dirty="0"/>
          </a:p>
          <a:p>
            <a:r>
              <a:rPr lang="en-US" dirty="0" smtClean="0">
                <a:solidFill>
                  <a:srgbClr val="0000FF"/>
                </a:solidFill>
              </a:rPr>
              <a:t>N-way </a:t>
            </a:r>
            <a:r>
              <a:rPr lang="en-US" dirty="0">
                <a:solidFill>
                  <a:srgbClr val="0000FF"/>
                </a:solidFill>
              </a:rPr>
              <a:t>Set Associative (SA</a:t>
            </a:r>
            <a:r>
              <a:rPr lang="en-US" dirty="0" smtClean="0">
                <a:solidFill>
                  <a:srgbClr val="0000FF"/>
                </a:solidFill>
              </a:rPr>
              <a:t>)</a:t>
            </a:r>
            <a:endParaRPr lang="en-US" dirty="0"/>
          </a:p>
          <a:p>
            <a:pPr lvl="1"/>
            <a:r>
              <a:rPr lang="en-US" dirty="0" smtClean="0">
                <a:solidFill>
                  <a:srgbClr val="FF0000"/>
                </a:solidFill>
              </a:rPr>
              <a:t>Each </a:t>
            </a:r>
            <a:r>
              <a:rPr lang="en-US" dirty="0">
                <a:solidFill>
                  <a:srgbClr val="FF0000"/>
                </a:solidFill>
              </a:rPr>
              <a:t>cache set has N cache </a:t>
            </a:r>
            <a:r>
              <a:rPr lang="en-US" dirty="0" smtClean="0">
                <a:solidFill>
                  <a:srgbClr val="FF0000"/>
                </a:solidFill>
              </a:rPr>
              <a:t>blocks</a:t>
            </a:r>
            <a:r>
              <a:rPr lang="en-US" dirty="0" smtClean="0"/>
              <a:t>; </a:t>
            </a:r>
            <a:r>
              <a:rPr lang="en-US" dirty="0"/>
              <a:t># cache sets = # cache blocks / </a:t>
            </a:r>
            <a:r>
              <a:rPr lang="en-US" dirty="0" smtClean="0"/>
              <a:t>N</a:t>
            </a:r>
          </a:p>
          <a:p>
            <a:pPr lvl="1"/>
            <a:r>
              <a:rPr lang="en-US" dirty="0" smtClean="0"/>
              <a:t>N is also called </a:t>
            </a:r>
            <a:r>
              <a:rPr lang="en-US" dirty="0" smtClean="0">
                <a:solidFill>
                  <a:srgbClr val="FF0000"/>
                </a:solidFill>
              </a:rPr>
              <a:t>associativity</a:t>
            </a:r>
          </a:p>
          <a:p>
            <a:pPr lvl="1"/>
            <a:r>
              <a:rPr lang="en-US" dirty="0" smtClean="0"/>
              <a:t>A </a:t>
            </a:r>
            <a:r>
              <a:rPr lang="en-US" dirty="0"/>
              <a:t>memory block can be mapped to one of N possible </a:t>
            </a:r>
            <a:r>
              <a:rPr lang="en-US" dirty="0" smtClean="0"/>
              <a:t>cache blocks</a:t>
            </a:r>
          </a:p>
          <a:p>
            <a:r>
              <a:rPr lang="en-US" altLang="zh-CN" sz="2800" dirty="0"/>
              <a:t>DM and FA are special cases of SA </a:t>
            </a:r>
            <a:endParaRPr lang="en-US" altLang="zh-CN" sz="2800" dirty="0" smtClean="0"/>
          </a:p>
          <a:p>
            <a:pPr lvl="1"/>
            <a:r>
              <a:rPr lang="en-US" sz="2400" dirty="0" smtClean="0"/>
              <a:t>DM = 1-way SA (N </a:t>
            </a:r>
            <a:r>
              <a:rPr lang="en-US" sz="2400" dirty="0"/>
              <a:t>= </a:t>
            </a:r>
            <a:r>
              <a:rPr lang="en-US" sz="2400" dirty="0" smtClean="0"/>
              <a:t>1)</a:t>
            </a:r>
            <a:endParaRPr lang="en-US" sz="2400" dirty="0"/>
          </a:p>
          <a:p>
            <a:pPr lvl="1"/>
            <a:r>
              <a:rPr lang="en-US" sz="2400" dirty="0" smtClean="0"/>
              <a:t>FA = N-way SA (N </a:t>
            </a:r>
            <a:r>
              <a:rPr lang="en-US" sz="2400" dirty="0"/>
              <a:t>= total number of cache </a:t>
            </a:r>
            <a:r>
              <a:rPr lang="en-US" sz="2400" dirty="0" smtClean="0"/>
              <a:t>blocks)</a:t>
            </a:r>
            <a:endParaRPr lang="en-US" sz="2400" dirty="0"/>
          </a:p>
        </p:txBody>
      </p:sp>
      <p:sp>
        <p:nvSpPr>
          <p:cNvPr id="8" name="Slide Number Placeholder 5"/>
          <p:cNvSpPr>
            <a:spLocks noGrp="1"/>
          </p:cNvSpPr>
          <p:nvPr>
            <p:ph type="sldNum" sz="quarter" idx="4"/>
          </p:nvPr>
        </p:nvSpPr>
        <p:spPr>
          <a:xfrm>
            <a:off x="92710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25</a:t>
            </a:fld>
            <a:endParaRPr lang="en-US"/>
          </a:p>
        </p:txBody>
      </p:sp>
      <p:sp>
        <p:nvSpPr>
          <p:cNvPr id="5" name="Date Placeholder 3"/>
          <p:cNvSpPr txBox="1">
            <a:spLocks/>
          </p:cNvSpPr>
          <p:nvPr/>
        </p:nvSpPr>
        <p:spPr>
          <a:xfrm>
            <a:off x="6858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6528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lide Number Placeholder 5"/>
          <p:cNvSpPr>
            <a:spLocks noGrp="1"/>
          </p:cNvSpPr>
          <p:nvPr>
            <p:ph type="sldNum" sz="quarter" idx="4"/>
          </p:nvPr>
        </p:nvSpPr>
        <p:spPr>
          <a:xfrm>
            <a:off x="9550400" y="6477000"/>
            <a:ext cx="2540000" cy="292100"/>
          </a:xfrm>
        </p:spPr>
        <p:txBody>
          <a:bodyPr/>
          <a:lstStyle/>
          <a:p>
            <a:pPr defTabSz="914400" eaLnBrk="0" fontAlgn="base" hangingPunct="0">
              <a:spcAft>
                <a:spcPct val="0"/>
              </a:spcAft>
            </a:pPr>
            <a:fld id="{EAB74400-8F3F-7342-8443-62FEA9644894}" type="slidenum">
              <a:rPr lang="en-US"/>
              <a:pPr defTabSz="914400" eaLnBrk="0" fontAlgn="base" hangingPunct="0">
                <a:spcAft>
                  <a:spcPct val="0"/>
                </a:spcAft>
              </a:pPr>
              <a:t>26</a:t>
            </a:fld>
            <a:endParaRPr lang="en-US" b="0">
              <a:solidFill>
                <a:srgbClr val="FBBA03"/>
              </a:solidFill>
            </a:endParaRPr>
          </a:p>
        </p:txBody>
      </p:sp>
      <p:grpSp>
        <p:nvGrpSpPr>
          <p:cNvPr id="5" name="Group 4"/>
          <p:cNvGrpSpPr/>
          <p:nvPr/>
        </p:nvGrpSpPr>
        <p:grpSpPr>
          <a:xfrm rot="5400000">
            <a:off x="8610600" y="3398837"/>
            <a:ext cx="617540" cy="1066800"/>
            <a:chOff x="8610600" y="3398837"/>
            <a:chExt cx="617540" cy="1066800"/>
          </a:xfrm>
        </p:grpSpPr>
        <p:sp>
          <p:nvSpPr>
            <p:cNvPr id="1434627" name="Rectangle 3"/>
            <p:cNvSpPr>
              <a:spLocks noChangeArrowheads="1"/>
            </p:cNvSpPr>
            <p:nvPr/>
          </p:nvSpPr>
          <p:spPr bwMode="auto">
            <a:xfrm>
              <a:off x="8610600" y="3398837"/>
              <a:ext cx="617537" cy="1066800"/>
            </a:xfrm>
            <a:prstGeom prst="rect">
              <a:avLst/>
            </a:prstGeom>
            <a:solidFill>
              <a:schemeClr val="bg2"/>
            </a:solidFill>
            <a:ln w="254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nvGrpSpPr>
            <p:cNvPr id="1434628" name="Group 4"/>
            <p:cNvGrpSpPr>
              <a:grpSpLocks/>
            </p:cNvGrpSpPr>
            <p:nvPr/>
          </p:nvGrpSpPr>
          <p:grpSpPr bwMode="auto">
            <a:xfrm>
              <a:off x="8623302" y="3405187"/>
              <a:ext cx="604838" cy="1054100"/>
              <a:chOff x="1749" y="2308"/>
              <a:chExt cx="381" cy="664"/>
            </a:xfrm>
          </p:grpSpPr>
          <p:sp>
            <p:nvSpPr>
              <p:cNvPr id="1434629" name="Rectangle 5"/>
              <p:cNvSpPr>
                <a:spLocks noChangeArrowheads="1"/>
              </p:cNvSpPr>
              <p:nvPr/>
            </p:nvSpPr>
            <p:spPr bwMode="auto">
              <a:xfrm>
                <a:off x="1749" y="2312"/>
                <a:ext cx="381" cy="656"/>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0" name="Line 6"/>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1" name="Line 7"/>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2" name="Line 8"/>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grpSp>
      <p:grpSp>
        <p:nvGrpSpPr>
          <p:cNvPr id="2" name="Group 1"/>
          <p:cNvGrpSpPr/>
          <p:nvPr/>
        </p:nvGrpSpPr>
        <p:grpSpPr>
          <a:xfrm rot="5400000">
            <a:off x="4579143" y="3398837"/>
            <a:ext cx="609600" cy="1066800"/>
            <a:chOff x="4579143" y="3398837"/>
            <a:chExt cx="609600" cy="1066800"/>
          </a:xfrm>
        </p:grpSpPr>
        <p:sp>
          <p:nvSpPr>
            <p:cNvPr id="1434637" name="Rectangle 13"/>
            <p:cNvSpPr>
              <a:spLocks noChangeArrowheads="1"/>
            </p:cNvSpPr>
            <p:nvPr/>
          </p:nvSpPr>
          <p:spPr bwMode="auto">
            <a:xfrm>
              <a:off x="4579143"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9" name="Rectangle 15"/>
            <p:cNvSpPr>
              <a:spLocks noChangeArrowheads="1"/>
            </p:cNvSpPr>
            <p:nvPr/>
          </p:nvSpPr>
          <p:spPr bwMode="auto">
            <a:xfrm>
              <a:off x="4583906" y="3411537"/>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0" name="Line 16"/>
            <p:cNvSpPr>
              <a:spLocks noChangeShapeType="1"/>
            </p:cNvSpPr>
            <p:nvPr/>
          </p:nvSpPr>
          <p:spPr bwMode="auto">
            <a:xfrm>
              <a:off x="47236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1" name="Line 17"/>
            <p:cNvSpPr>
              <a:spLocks noChangeShapeType="1"/>
            </p:cNvSpPr>
            <p:nvPr/>
          </p:nvSpPr>
          <p:spPr bwMode="auto">
            <a:xfrm>
              <a:off x="48760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2" name="Line 18"/>
            <p:cNvSpPr>
              <a:spLocks noChangeShapeType="1"/>
            </p:cNvSpPr>
            <p:nvPr/>
          </p:nvSpPr>
          <p:spPr bwMode="auto">
            <a:xfrm>
              <a:off x="50284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3" name="Line 19"/>
            <p:cNvSpPr>
              <a:spLocks noChangeShapeType="1"/>
            </p:cNvSpPr>
            <p:nvPr/>
          </p:nvSpPr>
          <p:spPr bwMode="auto">
            <a:xfrm>
              <a:off x="51808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1434647" name="Rectangle 23"/>
          <p:cNvSpPr>
            <a:spLocks noChangeArrowheads="1"/>
          </p:cNvSpPr>
          <p:nvPr/>
        </p:nvSpPr>
        <p:spPr bwMode="auto">
          <a:xfrm rot="5400000">
            <a:off x="3831513" y="3811082"/>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a:t>
            </a:r>
            <a:r>
              <a:rPr lang="en-US" sz="1200" dirty="0" smtClean="0">
                <a:solidFill>
                  <a:srgbClr val="000000"/>
                </a:solidFill>
                <a:latin typeface="Verdana" charset="0"/>
              </a:rPr>
              <a:t>2 3</a:t>
            </a:r>
            <a:endParaRPr lang="en-US" sz="1200" dirty="0">
              <a:solidFill>
                <a:srgbClr val="000000"/>
              </a:solidFill>
              <a:latin typeface="Verdana" charset="0"/>
            </a:endParaRPr>
          </a:p>
        </p:txBody>
      </p:sp>
      <p:sp>
        <p:nvSpPr>
          <p:cNvPr id="1434658" name="Rectangle 34"/>
          <p:cNvSpPr>
            <a:spLocks noChangeArrowheads="1"/>
          </p:cNvSpPr>
          <p:nvPr/>
        </p:nvSpPr>
        <p:spPr bwMode="auto">
          <a:xfrm>
            <a:off x="2698750" y="3133725"/>
            <a:ext cx="142026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Set Number</a:t>
            </a:r>
          </a:p>
        </p:txBody>
      </p:sp>
      <p:sp>
        <p:nvSpPr>
          <p:cNvPr id="1434659" name="Rectangle 35"/>
          <p:cNvSpPr>
            <a:spLocks noChangeArrowheads="1"/>
          </p:cNvSpPr>
          <p:nvPr/>
        </p:nvSpPr>
        <p:spPr bwMode="auto">
          <a:xfrm>
            <a:off x="2380350" y="3689350"/>
            <a:ext cx="1734450"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smtClean="0">
                <a:solidFill>
                  <a:srgbClr val="000000"/>
                </a:solidFill>
                <a:latin typeface="Verdana" charset="0"/>
              </a:rPr>
              <a:t>Cache</a:t>
            </a:r>
          </a:p>
          <a:p>
            <a:pPr defTabSz="914400" eaLnBrk="0" fontAlgn="base" hangingPunct="0">
              <a:spcBef>
                <a:spcPct val="0"/>
              </a:spcBef>
              <a:spcAft>
                <a:spcPct val="0"/>
              </a:spcAft>
            </a:pPr>
            <a:r>
              <a:rPr lang="en-US" sz="2400" dirty="0" smtClean="0">
                <a:solidFill>
                  <a:srgbClr val="000000"/>
                </a:solidFill>
                <a:latin typeface="Verdana" charset="0"/>
              </a:rPr>
              <a:t>(4 blocks)</a:t>
            </a:r>
            <a:endParaRPr lang="en-US" sz="2400" dirty="0">
              <a:solidFill>
                <a:srgbClr val="000000"/>
              </a:solidFill>
              <a:latin typeface="Verdana" charset="0"/>
            </a:endParaRPr>
          </a:p>
        </p:txBody>
      </p:sp>
      <p:sp>
        <p:nvSpPr>
          <p:cNvPr id="1434660" name="Rectangle 36"/>
          <p:cNvSpPr>
            <a:spLocks noChangeArrowheads="1"/>
          </p:cNvSpPr>
          <p:nvPr/>
        </p:nvSpPr>
        <p:spPr bwMode="auto">
          <a:xfrm>
            <a:off x="4202113" y="4537075"/>
            <a:ext cx="5735995" cy="1320874"/>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a:t>
            </a:r>
            <a:r>
              <a:rPr lang="en-US" sz="2000" dirty="0" smtClean="0">
                <a:solidFill>
                  <a:srgbClr val="000000"/>
                </a:solidFill>
                <a:latin typeface="Verdana" charset="0"/>
              </a:rPr>
              <a:t>    D</a:t>
            </a:r>
            <a:r>
              <a:rPr lang="en-US" altLang="zh-CN" sz="2000" dirty="0" smtClean="0">
                <a:solidFill>
                  <a:srgbClr val="000000"/>
                </a:solidFill>
                <a:latin typeface="Verdana" charset="0"/>
              </a:rPr>
              <a:t>M</a:t>
            </a:r>
            <a:r>
              <a:rPr lang="en-US" sz="2000" dirty="0" smtClean="0">
                <a:solidFill>
                  <a:srgbClr val="000000"/>
                </a:solidFill>
                <a:latin typeface="Verdana" charset="0"/>
              </a:rPr>
              <a:t> </a:t>
            </a:r>
            <a:r>
              <a:rPr lang="en-US" sz="2000" dirty="0">
                <a:solidFill>
                  <a:srgbClr val="000000"/>
                </a:solidFill>
                <a:latin typeface="Verdana" charset="0"/>
              </a:rPr>
              <a:t>	 </a:t>
            </a:r>
            <a:r>
              <a:rPr lang="en-US" sz="2000" dirty="0" smtClean="0">
                <a:solidFill>
                  <a:srgbClr val="000000"/>
                </a:solidFill>
                <a:latin typeface="Verdana" charset="0"/>
              </a:rPr>
              <a:t>2-way SA	FA (4-way SA)</a:t>
            </a:r>
            <a:endParaRPr lang="en-US" sz="2000" dirty="0">
              <a:solidFill>
                <a:srgbClr val="000000"/>
              </a:solidFill>
              <a:latin typeface="Verdana" charset="0"/>
            </a:endParaRPr>
          </a:p>
          <a:p>
            <a:pPr defTabSz="914400" eaLnBrk="0" fontAlgn="base" hangingPunct="0">
              <a:spcBef>
                <a:spcPct val="0"/>
              </a:spcBef>
              <a:spcAft>
                <a:spcPct val="0"/>
              </a:spcAft>
            </a:pPr>
            <a:r>
              <a:rPr lang="en-US" altLang="zh-CN" sz="2000" dirty="0" smtClean="0">
                <a:solidFill>
                  <a:srgbClr val="56127A"/>
                </a:solidFill>
                <a:latin typeface="Verdana" charset="0"/>
              </a:rPr>
              <a:t>In set 0          </a:t>
            </a:r>
            <a:r>
              <a:rPr lang="en-US" altLang="zh-CN" sz="2000" dirty="0">
                <a:solidFill>
                  <a:srgbClr val="56127A"/>
                </a:solidFill>
                <a:latin typeface="Verdana" charset="0"/>
              </a:rPr>
              <a:t>In set </a:t>
            </a:r>
            <a:r>
              <a:rPr lang="en-US" altLang="zh-CN" sz="2000" dirty="0" smtClean="0">
                <a:solidFill>
                  <a:srgbClr val="56127A"/>
                </a:solidFill>
                <a:latin typeface="Verdana" charset="0"/>
              </a:rPr>
              <a:t>0              In </a:t>
            </a:r>
            <a:r>
              <a:rPr lang="en-US" altLang="zh-CN" sz="2000" dirty="0">
                <a:solidFill>
                  <a:srgbClr val="56127A"/>
                </a:solidFill>
                <a:latin typeface="Verdana" charset="0"/>
              </a:rPr>
              <a:t>set 0</a:t>
            </a:r>
          </a:p>
          <a:p>
            <a:pPr defTabSz="914400" eaLnBrk="0" fontAlgn="base" hangingPunct="0">
              <a:spcBef>
                <a:spcPct val="0"/>
              </a:spcBef>
              <a:spcAft>
                <a:spcPct val="0"/>
              </a:spcAft>
            </a:pPr>
            <a:r>
              <a:rPr lang="en-US" sz="2000" dirty="0" smtClean="0">
                <a:solidFill>
                  <a:srgbClr val="56127A"/>
                </a:solidFill>
                <a:latin typeface="Verdana" charset="0"/>
              </a:rPr>
              <a:t>(1 block)  </a:t>
            </a:r>
            <a:r>
              <a:rPr lang="en-US" sz="2000" dirty="0">
                <a:solidFill>
                  <a:srgbClr val="56127A"/>
                </a:solidFill>
                <a:latin typeface="Verdana" charset="0"/>
              </a:rPr>
              <a:t>	</a:t>
            </a:r>
            <a:r>
              <a:rPr lang="en-US" altLang="zh-CN" sz="2000" dirty="0" smtClean="0">
                <a:solidFill>
                  <a:srgbClr val="56127A"/>
                </a:solidFill>
                <a:latin typeface="Verdana" charset="0"/>
              </a:rPr>
              <a:t>(2 blocks) </a:t>
            </a:r>
            <a:r>
              <a:rPr lang="en-US" sz="2000" dirty="0" smtClean="0">
                <a:solidFill>
                  <a:srgbClr val="56127A"/>
                </a:solidFill>
                <a:latin typeface="Verdana" charset="0"/>
              </a:rPr>
              <a:t>          (4 blocks)</a:t>
            </a:r>
            <a:endParaRPr lang="en-US" sz="2000" dirty="0">
              <a:solidFill>
                <a:srgbClr val="56127A"/>
              </a:solidFill>
              <a:latin typeface="Verdana" charset="0"/>
            </a:endParaRPr>
          </a:p>
          <a:p>
            <a:pPr defTabSz="914400" eaLnBrk="0" fontAlgn="base" hangingPunct="0">
              <a:spcBef>
                <a:spcPct val="0"/>
              </a:spcBef>
              <a:spcAft>
                <a:spcPct val="0"/>
              </a:spcAft>
            </a:pPr>
            <a:r>
              <a:rPr lang="en-US" sz="2000" i="1" dirty="0">
                <a:solidFill>
                  <a:srgbClr val="56127A"/>
                </a:solidFill>
                <a:latin typeface="Verdana" charset="0"/>
              </a:rPr>
              <a:t>	</a:t>
            </a:r>
          </a:p>
        </p:txBody>
      </p:sp>
      <p:sp>
        <p:nvSpPr>
          <p:cNvPr id="1434661" name="Rectangle 37"/>
          <p:cNvSpPr>
            <a:spLocks noChangeArrowheads="1"/>
          </p:cNvSpPr>
          <p:nvPr/>
        </p:nvSpPr>
        <p:spPr bwMode="auto">
          <a:xfrm>
            <a:off x="6124575"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2" name="Rectangle 38"/>
          <p:cNvSpPr>
            <a:spLocks noChangeArrowheads="1"/>
          </p:cNvSpPr>
          <p:nvPr/>
        </p:nvSpPr>
        <p:spPr bwMode="auto">
          <a:xfrm>
            <a:off x="4308475"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3" name="Line 39"/>
          <p:cNvSpPr>
            <a:spLocks noChangeShapeType="1"/>
          </p:cNvSpPr>
          <p:nvPr/>
        </p:nvSpPr>
        <p:spPr bwMode="auto">
          <a:xfrm>
            <a:off x="444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4" name="Line 40"/>
          <p:cNvSpPr>
            <a:spLocks noChangeShapeType="1"/>
          </p:cNvSpPr>
          <p:nvPr/>
        </p:nvSpPr>
        <p:spPr bwMode="auto">
          <a:xfrm>
            <a:off x="460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5" name="Line 41"/>
          <p:cNvSpPr>
            <a:spLocks noChangeShapeType="1"/>
          </p:cNvSpPr>
          <p:nvPr/>
        </p:nvSpPr>
        <p:spPr bwMode="auto">
          <a:xfrm>
            <a:off x="475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6" name="Line 42"/>
          <p:cNvSpPr>
            <a:spLocks noChangeShapeType="1"/>
          </p:cNvSpPr>
          <p:nvPr/>
        </p:nvSpPr>
        <p:spPr bwMode="auto">
          <a:xfrm>
            <a:off x="490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7" name="Line 43"/>
          <p:cNvSpPr>
            <a:spLocks noChangeShapeType="1"/>
          </p:cNvSpPr>
          <p:nvPr/>
        </p:nvSpPr>
        <p:spPr bwMode="auto">
          <a:xfrm>
            <a:off x="505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8" name="Line 44"/>
          <p:cNvSpPr>
            <a:spLocks noChangeShapeType="1"/>
          </p:cNvSpPr>
          <p:nvPr/>
        </p:nvSpPr>
        <p:spPr bwMode="auto">
          <a:xfrm>
            <a:off x="521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9" name="Line 45"/>
          <p:cNvSpPr>
            <a:spLocks noChangeShapeType="1"/>
          </p:cNvSpPr>
          <p:nvPr/>
        </p:nvSpPr>
        <p:spPr bwMode="auto">
          <a:xfrm>
            <a:off x="5362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0" name="Line 46"/>
          <p:cNvSpPr>
            <a:spLocks noChangeShapeType="1"/>
          </p:cNvSpPr>
          <p:nvPr/>
        </p:nvSpPr>
        <p:spPr bwMode="auto">
          <a:xfrm>
            <a:off x="5514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1" name="Line 47"/>
          <p:cNvSpPr>
            <a:spLocks noChangeShapeType="1"/>
          </p:cNvSpPr>
          <p:nvPr/>
        </p:nvSpPr>
        <p:spPr bwMode="auto">
          <a:xfrm>
            <a:off x="5667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2" name="Line 48"/>
          <p:cNvSpPr>
            <a:spLocks noChangeShapeType="1"/>
          </p:cNvSpPr>
          <p:nvPr/>
        </p:nvSpPr>
        <p:spPr bwMode="auto">
          <a:xfrm>
            <a:off x="5819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3" name="Line 49"/>
          <p:cNvSpPr>
            <a:spLocks noChangeShapeType="1"/>
          </p:cNvSpPr>
          <p:nvPr/>
        </p:nvSpPr>
        <p:spPr bwMode="auto">
          <a:xfrm>
            <a:off x="5972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4" name="Line 50"/>
          <p:cNvSpPr>
            <a:spLocks noChangeShapeType="1"/>
          </p:cNvSpPr>
          <p:nvPr/>
        </p:nvSpPr>
        <p:spPr bwMode="auto">
          <a:xfrm>
            <a:off x="6124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5" name="Line 51"/>
          <p:cNvSpPr>
            <a:spLocks noChangeShapeType="1"/>
          </p:cNvSpPr>
          <p:nvPr/>
        </p:nvSpPr>
        <p:spPr bwMode="auto">
          <a:xfrm>
            <a:off x="6276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6" name="Line 52"/>
          <p:cNvSpPr>
            <a:spLocks noChangeShapeType="1"/>
          </p:cNvSpPr>
          <p:nvPr/>
        </p:nvSpPr>
        <p:spPr bwMode="auto">
          <a:xfrm>
            <a:off x="6429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7" name="Line 53"/>
          <p:cNvSpPr>
            <a:spLocks noChangeShapeType="1"/>
          </p:cNvSpPr>
          <p:nvPr/>
        </p:nvSpPr>
        <p:spPr bwMode="auto">
          <a:xfrm>
            <a:off x="6581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8" name="Line 54"/>
          <p:cNvSpPr>
            <a:spLocks noChangeShapeType="1"/>
          </p:cNvSpPr>
          <p:nvPr/>
        </p:nvSpPr>
        <p:spPr bwMode="auto">
          <a:xfrm>
            <a:off x="6734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9" name="Line 55"/>
          <p:cNvSpPr>
            <a:spLocks noChangeShapeType="1"/>
          </p:cNvSpPr>
          <p:nvPr/>
        </p:nvSpPr>
        <p:spPr bwMode="auto">
          <a:xfrm>
            <a:off x="6886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0" name="Line 56"/>
          <p:cNvSpPr>
            <a:spLocks noChangeShapeType="1"/>
          </p:cNvSpPr>
          <p:nvPr/>
        </p:nvSpPr>
        <p:spPr bwMode="auto">
          <a:xfrm>
            <a:off x="7038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1" name="Line 57"/>
          <p:cNvSpPr>
            <a:spLocks noChangeShapeType="1"/>
          </p:cNvSpPr>
          <p:nvPr/>
        </p:nvSpPr>
        <p:spPr bwMode="auto">
          <a:xfrm>
            <a:off x="7191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2" name="Line 58"/>
          <p:cNvSpPr>
            <a:spLocks noChangeShapeType="1"/>
          </p:cNvSpPr>
          <p:nvPr/>
        </p:nvSpPr>
        <p:spPr bwMode="auto">
          <a:xfrm>
            <a:off x="7343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3" name="Line 59"/>
          <p:cNvSpPr>
            <a:spLocks noChangeShapeType="1"/>
          </p:cNvSpPr>
          <p:nvPr/>
        </p:nvSpPr>
        <p:spPr bwMode="auto">
          <a:xfrm>
            <a:off x="7496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4" name="Line 60"/>
          <p:cNvSpPr>
            <a:spLocks noChangeShapeType="1"/>
          </p:cNvSpPr>
          <p:nvPr/>
        </p:nvSpPr>
        <p:spPr bwMode="auto">
          <a:xfrm>
            <a:off x="7648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5" name="Line 61"/>
          <p:cNvSpPr>
            <a:spLocks noChangeShapeType="1"/>
          </p:cNvSpPr>
          <p:nvPr/>
        </p:nvSpPr>
        <p:spPr bwMode="auto">
          <a:xfrm>
            <a:off x="7800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6" name="Line 62"/>
          <p:cNvSpPr>
            <a:spLocks noChangeShapeType="1"/>
          </p:cNvSpPr>
          <p:nvPr/>
        </p:nvSpPr>
        <p:spPr bwMode="auto">
          <a:xfrm>
            <a:off x="7953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7" name="Line 63"/>
          <p:cNvSpPr>
            <a:spLocks noChangeShapeType="1"/>
          </p:cNvSpPr>
          <p:nvPr/>
        </p:nvSpPr>
        <p:spPr bwMode="auto">
          <a:xfrm>
            <a:off x="8105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8" name="Line 64"/>
          <p:cNvSpPr>
            <a:spLocks noChangeShapeType="1"/>
          </p:cNvSpPr>
          <p:nvPr/>
        </p:nvSpPr>
        <p:spPr bwMode="auto">
          <a:xfrm>
            <a:off x="825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9" name="Line 65"/>
          <p:cNvSpPr>
            <a:spLocks noChangeShapeType="1"/>
          </p:cNvSpPr>
          <p:nvPr/>
        </p:nvSpPr>
        <p:spPr bwMode="auto">
          <a:xfrm>
            <a:off x="841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0" name="Line 66"/>
          <p:cNvSpPr>
            <a:spLocks noChangeShapeType="1"/>
          </p:cNvSpPr>
          <p:nvPr/>
        </p:nvSpPr>
        <p:spPr bwMode="auto">
          <a:xfrm>
            <a:off x="856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1" name="Line 67"/>
          <p:cNvSpPr>
            <a:spLocks noChangeShapeType="1"/>
          </p:cNvSpPr>
          <p:nvPr/>
        </p:nvSpPr>
        <p:spPr bwMode="auto">
          <a:xfrm>
            <a:off x="871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2" name="Line 68"/>
          <p:cNvSpPr>
            <a:spLocks noChangeShapeType="1"/>
          </p:cNvSpPr>
          <p:nvPr/>
        </p:nvSpPr>
        <p:spPr bwMode="auto">
          <a:xfrm>
            <a:off x="886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3" name="Line 69"/>
          <p:cNvSpPr>
            <a:spLocks noChangeShapeType="1"/>
          </p:cNvSpPr>
          <p:nvPr/>
        </p:nvSpPr>
        <p:spPr bwMode="auto">
          <a:xfrm>
            <a:off x="902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4" name="Rectangle 70"/>
          <p:cNvSpPr>
            <a:spLocks noChangeArrowheads="1"/>
          </p:cNvSpPr>
          <p:nvPr/>
        </p:nvSpPr>
        <p:spPr bwMode="auto">
          <a:xfrm>
            <a:off x="4257675"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a:solidFill>
                  <a:srgbClr val="000000"/>
                </a:solidFill>
                <a:latin typeface="Verdana" charset="0"/>
              </a:rPr>
              <a:t>0 1 2 3 4 5 6 7 8 9</a:t>
            </a:r>
          </a:p>
        </p:txBody>
      </p:sp>
      <p:sp>
        <p:nvSpPr>
          <p:cNvPr id="1434695" name="Rectangle 71"/>
          <p:cNvSpPr>
            <a:spLocks noChangeArrowheads="1"/>
          </p:cNvSpPr>
          <p:nvPr/>
        </p:nvSpPr>
        <p:spPr bwMode="auto">
          <a:xfrm>
            <a:off x="57816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1 1 1 1 1 1 1 1 1 1 0 1 2 3 4 5 6 7 8 9</a:t>
            </a:r>
          </a:p>
        </p:txBody>
      </p:sp>
      <p:sp>
        <p:nvSpPr>
          <p:cNvPr id="1434696" name="Rectangle 72"/>
          <p:cNvSpPr>
            <a:spLocks noChangeArrowheads="1"/>
          </p:cNvSpPr>
          <p:nvPr/>
        </p:nvSpPr>
        <p:spPr bwMode="auto">
          <a:xfrm>
            <a:off x="72802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2 2 2 2 2 2 2 2 2 2 0 1 2 3 4 5 6 7 8 9</a:t>
            </a:r>
          </a:p>
        </p:txBody>
      </p:sp>
      <p:sp>
        <p:nvSpPr>
          <p:cNvPr id="1434697" name="Rectangle 73"/>
          <p:cNvSpPr>
            <a:spLocks noChangeArrowheads="1"/>
          </p:cNvSpPr>
          <p:nvPr/>
        </p:nvSpPr>
        <p:spPr bwMode="auto">
          <a:xfrm>
            <a:off x="8651875"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3 3</a:t>
            </a:r>
          </a:p>
          <a:p>
            <a:pPr algn="ctr" defTabSz="911225" eaLnBrk="0" fontAlgn="base" hangingPunct="0">
              <a:spcBef>
                <a:spcPct val="0"/>
              </a:spcBef>
              <a:spcAft>
                <a:spcPct val="0"/>
              </a:spcAft>
            </a:pPr>
            <a:r>
              <a:rPr lang="en-US" sz="1200">
                <a:solidFill>
                  <a:srgbClr val="000000"/>
                </a:solidFill>
                <a:latin typeface="Verdana" charset="0"/>
              </a:rPr>
              <a:t>0 1</a:t>
            </a:r>
          </a:p>
        </p:txBody>
      </p:sp>
      <p:sp>
        <p:nvSpPr>
          <p:cNvPr id="1434698" name="Rectangle 74"/>
          <p:cNvSpPr>
            <a:spLocks noChangeArrowheads="1"/>
          </p:cNvSpPr>
          <p:nvPr/>
        </p:nvSpPr>
        <p:spPr bwMode="auto">
          <a:xfrm>
            <a:off x="2362200" y="1676400"/>
            <a:ext cx="1930017"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smtClean="0">
                <a:solidFill>
                  <a:srgbClr val="000000"/>
                </a:solidFill>
                <a:latin typeface="Verdana" charset="0"/>
              </a:rPr>
              <a:t>Memory</a:t>
            </a:r>
          </a:p>
          <a:p>
            <a:pPr defTabSz="914400" eaLnBrk="0" fontAlgn="base" hangingPunct="0">
              <a:spcBef>
                <a:spcPct val="0"/>
              </a:spcBef>
              <a:spcAft>
                <a:spcPct val="0"/>
              </a:spcAft>
            </a:pPr>
            <a:r>
              <a:rPr lang="en-US" sz="2400" dirty="0" smtClean="0">
                <a:solidFill>
                  <a:srgbClr val="000000"/>
                </a:solidFill>
                <a:latin typeface="Verdana" charset="0"/>
              </a:rPr>
              <a:t>(32 blocks)</a:t>
            </a:r>
            <a:endParaRPr lang="en-US" sz="2400" dirty="0">
              <a:solidFill>
                <a:srgbClr val="000000"/>
              </a:solidFill>
              <a:latin typeface="Verdana" charset="0"/>
            </a:endParaRPr>
          </a:p>
        </p:txBody>
      </p:sp>
      <p:sp>
        <p:nvSpPr>
          <p:cNvPr id="1434699" name="Rectangle 75"/>
          <p:cNvSpPr>
            <a:spLocks noChangeArrowheads="1"/>
          </p:cNvSpPr>
          <p:nvPr/>
        </p:nvSpPr>
        <p:spPr bwMode="auto">
          <a:xfrm>
            <a:off x="2622550" y="1150937"/>
            <a:ext cx="162865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Block Number</a:t>
            </a:r>
          </a:p>
        </p:txBody>
      </p:sp>
      <p:sp>
        <p:nvSpPr>
          <p:cNvPr id="81" name="Title 1"/>
          <p:cNvSpPr txBox="1">
            <a:spLocks/>
          </p:cNvSpPr>
          <p:nvPr/>
        </p:nvSpPr>
        <p:spPr>
          <a:xfrm>
            <a:off x="638175" y="25399"/>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FF0000"/>
                </a:solidFill>
                <a:effectLst/>
                <a:uLnTx/>
                <a:uFillTx/>
                <a:latin typeface="Calibri"/>
                <a:ea typeface="+mj-ea"/>
                <a:cs typeface="+mj-cs"/>
              </a:rPr>
              <a:t>Alternative Cache Organizations (</a:t>
            </a:r>
            <a:r>
              <a:rPr kumimoji="0" lang="en-US" altLang="zh-CN" sz="4400" b="0" i="0" u="none" strike="noStrike" kern="1200" cap="none" spc="0" normalizeH="0" baseline="0" noProof="0" dirty="0" smtClean="0">
                <a:ln>
                  <a:noFill/>
                </a:ln>
                <a:solidFill>
                  <a:srgbClr val="FF0000"/>
                </a:solidFill>
                <a:effectLst/>
                <a:uLnTx/>
                <a:uFillTx/>
                <a:latin typeface="Calibri"/>
                <a:ea typeface="+mj-ea"/>
                <a:cs typeface="+mj-cs"/>
              </a:rPr>
              <a:t>4-block cache</a:t>
            </a:r>
            <a:r>
              <a:rPr kumimoji="0" lang="zh-CN" altLang="en-US" sz="4400" b="0" i="0" u="none" strike="noStrike" kern="1200" cap="none" spc="0" normalizeH="0" baseline="0" noProof="0" dirty="0" smtClean="0">
                <a:ln>
                  <a:noFill/>
                </a:ln>
                <a:solidFill>
                  <a:srgbClr val="FF0000"/>
                </a:solidFill>
                <a:effectLst/>
                <a:uLnTx/>
                <a:uFillTx/>
                <a:latin typeface="Calibri"/>
                <a:ea typeface="+mj-ea"/>
                <a:cs typeface="+mj-cs"/>
              </a:rPr>
              <a:t>）</a:t>
            </a:r>
            <a:endParaRPr kumimoji="0" lang="en-US" sz="4400" b="0" i="0" u="none" strike="noStrike" kern="1200" cap="none" spc="0" normalizeH="0" baseline="0" noProof="0" dirty="0">
              <a:ln>
                <a:noFill/>
              </a:ln>
              <a:solidFill>
                <a:srgbClr val="FF0000"/>
              </a:solidFill>
              <a:effectLst/>
              <a:uLnTx/>
              <a:uFillTx/>
              <a:latin typeface="Calibri"/>
              <a:ea typeface="+mj-ea"/>
              <a:cs typeface="+mj-cs"/>
            </a:endParaRPr>
          </a:p>
        </p:txBody>
      </p:sp>
      <p:sp>
        <p:nvSpPr>
          <p:cNvPr id="3" name="TextBox 2"/>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solidFill>
                  <a:srgbClr val="000000"/>
                </a:solidFill>
              </a:rPr>
              <a:t>Where are possible locations in cache that block #12 in memory can be placed?</a:t>
            </a:r>
          </a:p>
        </p:txBody>
      </p:sp>
      <p:grpSp>
        <p:nvGrpSpPr>
          <p:cNvPr id="4" name="Group 3"/>
          <p:cNvGrpSpPr/>
          <p:nvPr/>
        </p:nvGrpSpPr>
        <p:grpSpPr>
          <a:xfrm rot="5400000">
            <a:off x="6528911" y="3406612"/>
            <a:ext cx="609600" cy="1067172"/>
            <a:chOff x="6528911" y="3406612"/>
            <a:chExt cx="609600" cy="1067172"/>
          </a:xfrm>
        </p:grpSpPr>
        <p:sp>
          <p:nvSpPr>
            <p:cNvPr id="73" name="Rectangle 13"/>
            <p:cNvSpPr>
              <a:spLocks noChangeArrowheads="1"/>
            </p:cNvSpPr>
            <p:nvPr/>
          </p:nvSpPr>
          <p:spPr bwMode="auto">
            <a:xfrm>
              <a:off x="6832124" y="3406984"/>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7" name="Rectangle 13"/>
            <p:cNvSpPr>
              <a:spLocks noChangeArrowheads="1"/>
            </p:cNvSpPr>
            <p:nvPr/>
          </p:nvSpPr>
          <p:spPr bwMode="auto">
            <a:xfrm>
              <a:off x="6528911" y="3406612"/>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8" name="Rectangle 15"/>
            <p:cNvSpPr>
              <a:spLocks noChangeArrowheads="1"/>
            </p:cNvSpPr>
            <p:nvPr/>
          </p:nvSpPr>
          <p:spPr bwMode="auto">
            <a:xfrm>
              <a:off x="6533674" y="3419312"/>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9" name="Line 16"/>
            <p:cNvSpPr>
              <a:spLocks noChangeShapeType="1"/>
            </p:cNvSpPr>
            <p:nvPr/>
          </p:nvSpPr>
          <p:spPr bwMode="auto">
            <a:xfrm>
              <a:off x="66733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0" name="Line 17"/>
            <p:cNvSpPr>
              <a:spLocks noChangeShapeType="1"/>
            </p:cNvSpPr>
            <p:nvPr/>
          </p:nvSpPr>
          <p:spPr bwMode="auto">
            <a:xfrm>
              <a:off x="68257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1" name="Line 18"/>
            <p:cNvSpPr>
              <a:spLocks noChangeShapeType="1"/>
            </p:cNvSpPr>
            <p:nvPr/>
          </p:nvSpPr>
          <p:spPr bwMode="auto">
            <a:xfrm>
              <a:off x="69781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2" name="Line 19"/>
            <p:cNvSpPr>
              <a:spLocks noChangeShapeType="1"/>
            </p:cNvSpPr>
            <p:nvPr/>
          </p:nvSpPr>
          <p:spPr bwMode="auto">
            <a:xfrm>
              <a:off x="71305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80" name="Rectangle 23"/>
          <p:cNvSpPr>
            <a:spLocks noChangeArrowheads="1"/>
          </p:cNvSpPr>
          <p:nvPr/>
        </p:nvSpPr>
        <p:spPr bwMode="auto">
          <a:xfrm rot="5400000">
            <a:off x="5801088" y="3793201"/>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a:t>
            </a:r>
            <a:r>
              <a:rPr lang="en-US" sz="1200" dirty="0" smtClean="0">
                <a:solidFill>
                  <a:srgbClr val="000000"/>
                </a:solidFill>
                <a:latin typeface="Verdana" charset="0"/>
              </a:rPr>
              <a:t>0 1</a:t>
            </a:r>
            <a:endParaRPr lang="en-US" sz="1200" dirty="0">
              <a:solidFill>
                <a:srgbClr val="000000"/>
              </a:solidFill>
              <a:latin typeface="Verdana" charset="0"/>
            </a:endParaRPr>
          </a:p>
        </p:txBody>
      </p:sp>
      <p:sp>
        <p:nvSpPr>
          <p:cNvPr id="82" name="Rectangle 23"/>
          <p:cNvSpPr>
            <a:spLocks noChangeArrowheads="1"/>
          </p:cNvSpPr>
          <p:nvPr/>
        </p:nvSpPr>
        <p:spPr bwMode="auto">
          <a:xfrm rot="5400000">
            <a:off x="8137278" y="3811083"/>
            <a:ext cx="367409"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smtClean="0">
                <a:solidFill>
                  <a:srgbClr val="000000"/>
                </a:solidFill>
                <a:latin typeface="Verdana" charset="0"/>
              </a:rPr>
              <a:t>0</a:t>
            </a:r>
            <a:endParaRPr lang="en-US" sz="1200" dirty="0">
              <a:solidFill>
                <a:srgbClr val="000000"/>
              </a:solidFill>
              <a:latin typeface="Verdana" charset="0"/>
            </a:endParaRPr>
          </a:p>
        </p:txBody>
      </p:sp>
    </p:spTree>
    <p:extLst>
      <p:ext uri="{BB962C8B-B14F-4D97-AF65-F5344CB8AC3E}">
        <p14:creationId xmlns:p14="http://schemas.microsoft.com/office/powerpoint/2010/main" val="187899229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AutoShape 2"/>
          <p:cNvSpPr>
            <a:spLocks noChangeArrowheads="1"/>
          </p:cNvSpPr>
          <p:nvPr/>
        </p:nvSpPr>
        <p:spPr bwMode="auto">
          <a:xfrm>
            <a:off x="5168900" y="16129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55" name="AutoShape 3"/>
          <p:cNvSpPr>
            <a:spLocks noChangeArrowheads="1"/>
          </p:cNvSpPr>
          <p:nvPr/>
        </p:nvSpPr>
        <p:spPr bwMode="auto">
          <a:xfrm>
            <a:off x="292100" y="15367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59" name="Rectangle 7"/>
          <p:cNvSpPr>
            <a:spLocks noChangeArrowheads="1"/>
          </p:cNvSpPr>
          <p:nvPr/>
        </p:nvSpPr>
        <p:spPr bwMode="auto">
          <a:xfrm>
            <a:off x="2730500" y="1612900"/>
            <a:ext cx="1346200" cy="8128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60" name="Rectangle 8"/>
          <p:cNvSpPr>
            <a:spLocks noGrp="1" noChangeArrowheads="1"/>
          </p:cNvSpPr>
          <p:nvPr>
            <p:ph type="title"/>
          </p:nvPr>
        </p:nvSpPr>
        <p:spPr>
          <a:xfrm>
            <a:off x="973285" y="400050"/>
            <a:ext cx="9723967" cy="736600"/>
          </a:xfrm>
          <a:noFill/>
          <a:ln/>
        </p:spPr>
        <p:txBody>
          <a:bodyPr/>
          <a:lstStyle/>
          <a:p>
            <a:r>
              <a:rPr lang="en-US" sz="4400" b="0" kern="1200" dirty="0">
                <a:solidFill>
                  <a:srgbClr val="FF0000"/>
                </a:solidFill>
                <a:latin typeface="+mj-lt"/>
                <a:ea typeface="+mj-ea"/>
                <a:cs typeface="+mj-cs"/>
              </a:rPr>
              <a:t>Inside a Cache</a:t>
            </a:r>
          </a:p>
        </p:txBody>
      </p:sp>
      <p:sp>
        <p:nvSpPr>
          <p:cNvPr id="1431561" name="Rectangle 9"/>
          <p:cNvSpPr>
            <a:spLocks noChangeArrowheads="1"/>
          </p:cNvSpPr>
          <p:nvPr/>
        </p:nvSpPr>
        <p:spPr bwMode="auto">
          <a:xfrm>
            <a:off x="2778125" y="1812926"/>
            <a:ext cx="1034288"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400">
                <a:solidFill>
                  <a:srgbClr val="000000"/>
                </a:solidFill>
                <a:latin typeface="Calibri"/>
                <a:cs typeface="Calibri"/>
              </a:rPr>
              <a:t>CACHE</a:t>
            </a:r>
          </a:p>
        </p:txBody>
      </p:sp>
      <p:sp>
        <p:nvSpPr>
          <p:cNvPr id="1431562" name="Rectangle 10"/>
          <p:cNvSpPr>
            <a:spLocks noChangeArrowheads="1"/>
          </p:cNvSpPr>
          <p:nvPr/>
        </p:nvSpPr>
        <p:spPr bwMode="auto">
          <a:xfrm>
            <a:off x="263525" y="1782763"/>
            <a:ext cx="126066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Processor </a:t>
            </a:r>
          </a:p>
        </p:txBody>
      </p:sp>
      <p:sp>
        <p:nvSpPr>
          <p:cNvPr id="1431563" name="Rectangle 11"/>
          <p:cNvSpPr>
            <a:spLocks noChangeArrowheads="1"/>
          </p:cNvSpPr>
          <p:nvPr/>
        </p:nvSpPr>
        <p:spPr bwMode="auto">
          <a:xfrm>
            <a:off x="5292725" y="1706563"/>
            <a:ext cx="1137812" cy="708528"/>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Main</a:t>
            </a:r>
          </a:p>
          <a:p>
            <a:pPr defTabSz="914400" eaLnBrk="0" fontAlgn="base" hangingPunct="0">
              <a:spcBef>
                <a:spcPct val="0"/>
              </a:spcBef>
              <a:spcAft>
                <a:spcPct val="0"/>
              </a:spcAft>
            </a:pPr>
            <a:r>
              <a:rPr lang="en-US" sz="2000">
                <a:solidFill>
                  <a:srgbClr val="000000"/>
                </a:solidFill>
                <a:latin typeface="Calibri"/>
                <a:cs typeface="Calibri"/>
              </a:rPr>
              <a:t>Memory </a:t>
            </a:r>
          </a:p>
        </p:txBody>
      </p:sp>
      <p:sp>
        <p:nvSpPr>
          <p:cNvPr id="1431564" name="Line 12"/>
          <p:cNvSpPr>
            <a:spLocks noChangeShapeType="1"/>
          </p:cNvSpPr>
          <p:nvPr/>
        </p:nvSpPr>
        <p:spPr bwMode="auto">
          <a:xfrm>
            <a:off x="16510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65" name="Line 13"/>
          <p:cNvSpPr>
            <a:spLocks noChangeShapeType="1"/>
          </p:cNvSpPr>
          <p:nvPr/>
        </p:nvSpPr>
        <p:spPr bwMode="auto">
          <a:xfrm>
            <a:off x="16510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66" name="Line 14"/>
          <p:cNvSpPr>
            <a:spLocks noChangeShapeType="1"/>
          </p:cNvSpPr>
          <p:nvPr/>
        </p:nvSpPr>
        <p:spPr bwMode="auto">
          <a:xfrm>
            <a:off x="40894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67" name="Line 15"/>
          <p:cNvSpPr>
            <a:spLocks noChangeShapeType="1"/>
          </p:cNvSpPr>
          <p:nvPr/>
        </p:nvSpPr>
        <p:spPr bwMode="auto">
          <a:xfrm>
            <a:off x="40894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68" name="Rectangle 16"/>
          <p:cNvSpPr>
            <a:spLocks noChangeArrowheads="1"/>
          </p:cNvSpPr>
          <p:nvPr/>
        </p:nvSpPr>
        <p:spPr bwMode="auto">
          <a:xfrm>
            <a:off x="17113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431569" name="Rectangle 17"/>
          <p:cNvSpPr>
            <a:spLocks noChangeArrowheads="1"/>
          </p:cNvSpPr>
          <p:nvPr/>
        </p:nvSpPr>
        <p:spPr bwMode="auto">
          <a:xfrm>
            <a:off x="40735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431570" name="Rectangle 18"/>
          <p:cNvSpPr>
            <a:spLocks noChangeArrowheads="1"/>
          </p:cNvSpPr>
          <p:nvPr/>
        </p:nvSpPr>
        <p:spPr bwMode="auto">
          <a:xfrm>
            <a:off x="43021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
        <p:nvSpPr>
          <p:cNvPr id="1431571" name="Rectangle 19"/>
          <p:cNvSpPr>
            <a:spLocks noChangeArrowheads="1"/>
          </p:cNvSpPr>
          <p:nvPr/>
        </p:nvSpPr>
        <p:spPr bwMode="auto">
          <a:xfrm>
            <a:off x="18637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
        <p:nvSpPr>
          <p:cNvPr id="1431572" name="Rectangle 20"/>
          <p:cNvSpPr>
            <a:spLocks noChangeArrowheads="1"/>
          </p:cNvSpPr>
          <p:nvPr/>
        </p:nvSpPr>
        <p:spPr bwMode="auto">
          <a:xfrm>
            <a:off x="1282700" y="3269575"/>
            <a:ext cx="4165600" cy="22606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3" name="Line 21"/>
          <p:cNvSpPr>
            <a:spLocks noChangeShapeType="1"/>
          </p:cNvSpPr>
          <p:nvPr/>
        </p:nvSpPr>
        <p:spPr bwMode="auto">
          <a:xfrm>
            <a:off x="1270000" y="3637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4" name="Line 22"/>
          <p:cNvSpPr>
            <a:spLocks noChangeShapeType="1"/>
          </p:cNvSpPr>
          <p:nvPr/>
        </p:nvSpPr>
        <p:spPr bwMode="auto">
          <a:xfrm>
            <a:off x="1270000" y="4018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5" name="Line 23"/>
          <p:cNvSpPr>
            <a:spLocks noChangeShapeType="1"/>
          </p:cNvSpPr>
          <p:nvPr/>
        </p:nvSpPr>
        <p:spPr bwMode="auto">
          <a:xfrm>
            <a:off x="1270000" y="4399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6" name="Line 24"/>
          <p:cNvSpPr>
            <a:spLocks noChangeShapeType="1"/>
          </p:cNvSpPr>
          <p:nvPr/>
        </p:nvSpPr>
        <p:spPr bwMode="auto">
          <a:xfrm>
            <a:off x="1270000" y="4780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7" name="Line 25"/>
          <p:cNvSpPr>
            <a:spLocks noChangeShapeType="1"/>
          </p:cNvSpPr>
          <p:nvPr/>
        </p:nvSpPr>
        <p:spPr bwMode="auto">
          <a:xfrm>
            <a:off x="1270000" y="5161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8" name="Line 26"/>
          <p:cNvSpPr>
            <a:spLocks noChangeShapeType="1"/>
          </p:cNvSpPr>
          <p:nvPr/>
        </p:nvSpPr>
        <p:spPr bwMode="auto">
          <a:xfrm>
            <a:off x="40132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9" name="Line 27"/>
          <p:cNvSpPr>
            <a:spLocks noChangeShapeType="1"/>
          </p:cNvSpPr>
          <p:nvPr/>
        </p:nvSpPr>
        <p:spPr bwMode="auto">
          <a:xfrm>
            <a:off x="2184400" y="3256875"/>
            <a:ext cx="0" cy="2286000"/>
          </a:xfrm>
          <a:prstGeom prst="line">
            <a:avLst/>
          </a:prstGeom>
          <a:noFill/>
          <a:ln w="508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0" name="Line 28"/>
          <p:cNvSpPr>
            <a:spLocks noChangeShapeType="1"/>
          </p:cNvSpPr>
          <p:nvPr/>
        </p:nvSpPr>
        <p:spPr bwMode="auto">
          <a:xfrm>
            <a:off x="26416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1" name="Line 29"/>
          <p:cNvSpPr>
            <a:spLocks noChangeShapeType="1"/>
          </p:cNvSpPr>
          <p:nvPr/>
        </p:nvSpPr>
        <p:spPr bwMode="auto">
          <a:xfrm>
            <a:off x="3098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2" name="Line 30"/>
          <p:cNvSpPr>
            <a:spLocks noChangeShapeType="1"/>
          </p:cNvSpPr>
          <p:nvPr/>
        </p:nvSpPr>
        <p:spPr bwMode="auto">
          <a:xfrm>
            <a:off x="35560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3" name="Line 31"/>
          <p:cNvSpPr>
            <a:spLocks noChangeShapeType="1"/>
          </p:cNvSpPr>
          <p:nvPr/>
        </p:nvSpPr>
        <p:spPr bwMode="auto">
          <a:xfrm>
            <a:off x="5003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4" name="Line 32"/>
          <p:cNvSpPr>
            <a:spLocks noChangeShapeType="1"/>
          </p:cNvSpPr>
          <p:nvPr/>
        </p:nvSpPr>
        <p:spPr bwMode="auto">
          <a:xfrm>
            <a:off x="5003800" y="3637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5" name="Line 33"/>
          <p:cNvSpPr>
            <a:spLocks noChangeShapeType="1"/>
          </p:cNvSpPr>
          <p:nvPr/>
        </p:nvSpPr>
        <p:spPr bwMode="auto">
          <a:xfrm>
            <a:off x="5003800" y="4018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6" name="Line 34"/>
          <p:cNvSpPr>
            <a:spLocks noChangeShapeType="1"/>
          </p:cNvSpPr>
          <p:nvPr/>
        </p:nvSpPr>
        <p:spPr bwMode="auto">
          <a:xfrm>
            <a:off x="5003800" y="4399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7" name="Line 35"/>
          <p:cNvSpPr>
            <a:spLocks noChangeShapeType="1"/>
          </p:cNvSpPr>
          <p:nvPr/>
        </p:nvSpPr>
        <p:spPr bwMode="auto">
          <a:xfrm>
            <a:off x="5003800" y="4780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8" name="Line 36"/>
          <p:cNvSpPr>
            <a:spLocks noChangeShapeType="1"/>
          </p:cNvSpPr>
          <p:nvPr/>
        </p:nvSpPr>
        <p:spPr bwMode="auto">
          <a:xfrm>
            <a:off x="5003800" y="5161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9" name="Line 37"/>
          <p:cNvSpPr>
            <a:spLocks noChangeShapeType="1"/>
          </p:cNvSpPr>
          <p:nvPr/>
        </p:nvSpPr>
        <p:spPr bwMode="auto">
          <a:xfrm>
            <a:off x="4165600" y="34854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0" name="Line 38"/>
          <p:cNvSpPr>
            <a:spLocks noChangeShapeType="1"/>
          </p:cNvSpPr>
          <p:nvPr/>
        </p:nvSpPr>
        <p:spPr bwMode="auto">
          <a:xfrm>
            <a:off x="4165600" y="37902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1" name="Line 39"/>
          <p:cNvSpPr>
            <a:spLocks noChangeShapeType="1"/>
          </p:cNvSpPr>
          <p:nvPr/>
        </p:nvSpPr>
        <p:spPr bwMode="auto">
          <a:xfrm>
            <a:off x="4165600" y="5390475"/>
            <a:ext cx="609600" cy="0"/>
          </a:xfrm>
          <a:prstGeom prst="line">
            <a:avLst/>
          </a:prstGeom>
          <a:noFill/>
          <a:ln w="12700">
            <a:solidFill>
              <a:schemeClr val="accent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4" name="Line 42"/>
          <p:cNvSpPr>
            <a:spLocks noChangeShapeType="1"/>
          </p:cNvSpPr>
          <p:nvPr/>
        </p:nvSpPr>
        <p:spPr bwMode="auto">
          <a:xfrm flipH="1">
            <a:off x="825500" y="2438400"/>
            <a:ext cx="1892300" cy="761239"/>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5" name="Line 43"/>
          <p:cNvSpPr>
            <a:spLocks noChangeShapeType="1"/>
          </p:cNvSpPr>
          <p:nvPr/>
        </p:nvSpPr>
        <p:spPr bwMode="auto">
          <a:xfrm>
            <a:off x="4100180" y="2437256"/>
            <a:ext cx="1277186" cy="756454"/>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7" name="Rectangle 45"/>
          <p:cNvSpPr>
            <a:spLocks noChangeArrowheads="1"/>
          </p:cNvSpPr>
          <p:nvPr/>
        </p:nvSpPr>
        <p:spPr bwMode="auto">
          <a:xfrm>
            <a:off x="21685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smtClean="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smtClean="0">
                <a:solidFill>
                  <a:srgbClr val="000000"/>
                </a:solidFill>
                <a:latin typeface="Calibri"/>
                <a:cs typeface="Calibri"/>
              </a:rPr>
              <a:t>Byte</a:t>
            </a:r>
            <a:endParaRPr lang="en-US" sz="1200" dirty="0">
              <a:solidFill>
                <a:srgbClr val="000000"/>
              </a:solidFill>
              <a:latin typeface="Calibri"/>
              <a:cs typeface="Calibri"/>
            </a:endParaRPr>
          </a:p>
        </p:txBody>
      </p:sp>
      <p:sp>
        <p:nvSpPr>
          <p:cNvPr id="1431598" name="Rectangle 46"/>
          <p:cNvSpPr>
            <a:spLocks noChangeArrowheads="1"/>
          </p:cNvSpPr>
          <p:nvPr/>
        </p:nvSpPr>
        <p:spPr bwMode="auto">
          <a:xfrm>
            <a:off x="26257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600" name="Rectangle 48"/>
          <p:cNvSpPr>
            <a:spLocks noChangeArrowheads="1"/>
          </p:cNvSpPr>
          <p:nvPr/>
        </p:nvSpPr>
        <p:spPr bwMode="auto">
          <a:xfrm>
            <a:off x="5395405" y="3253793"/>
            <a:ext cx="164147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altLang="zh-CN" sz="2000" dirty="0" smtClean="0">
                <a:solidFill>
                  <a:srgbClr val="FF0000"/>
                </a:solidFill>
                <a:latin typeface="Calibri"/>
                <a:cs typeface="Calibri"/>
              </a:rPr>
              <a:t>A Cache </a:t>
            </a:r>
            <a:r>
              <a:rPr lang="en-US" sz="2000" dirty="0" smtClean="0">
                <a:solidFill>
                  <a:srgbClr val="FF0000"/>
                </a:solidFill>
                <a:latin typeface="Calibri"/>
                <a:cs typeface="Calibri"/>
              </a:rPr>
              <a:t>Block</a:t>
            </a:r>
            <a:endParaRPr lang="en-US" sz="2000" dirty="0">
              <a:solidFill>
                <a:srgbClr val="FF0000"/>
              </a:solidFill>
              <a:latin typeface="Calibri"/>
              <a:cs typeface="Calibri"/>
            </a:endParaRPr>
          </a:p>
        </p:txBody>
      </p:sp>
      <p:sp>
        <p:nvSpPr>
          <p:cNvPr id="1431601" name="Rectangle 49"/>
          <p:cNvSpPr>
            <a:spLocks noChangeArrowheads="1"/>
          </p:cNvSpPr>
          <p:nvPr/>
        </p:nvSpPr>
        <p:spPr bwMode="auto">
          <a:xfrm>
            <a:off x="1536701" y="3331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100</a:t>
            </a:r>
          </a:p>
        </p:txBody>
      </p:sp>
      <p:sp>
        <p:nvSpPr>
          <p:cNvPr id="1431602" name="Rectangle 50"/>
          <p:cNvSpPr>
            <a:spLocks noChangeArrowheads="1"/>
          </p:cNvSpPr>
          <p:nvPr/>
        </p:nvSpPr>
        <p:spPr bwMode="auto">
          <a:xfrm>
            <a:off x="1536701" y="3712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304</a:t>
            </a:r>
          </a:p>
        </p:txBody>
      </p:sp>
      <p:sp>
        <p:nvSpPr>
          <p:cNvPr id="1431603" name="Rectangle 51"/>
          <p:cNvSpPr>
            <a:spLocks noChangeArrowheads="1"/>
          </p:cNvSpPr>
          <p:nvPr/>
        </p:nvSpPr>
        <p:spPr bwMode="auto">
          <a:xfrm>
            <a:off x="1422400" y="4095075"/>
            <a:ext cx="601928"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6848</a:t>
            </a:r>
          </a:p>
        </p:txBody>
      </p:sp>
      <p:sp>
        <p:nvSpPr>
          <p:cNvPr id="1431608" name="Rectangle 56"/>
          <p:cNvSpPr>
            <a:spLocks noChangeArrowheads="1"/>
          </p:cNvSpPr>
          <p:nvPr/>
        </p:nvSpPr>
        <p:spPr bwMode="auto">
          <a:xfrm>
            <a:off x="1465262" y="4441150"/>
            <a:ext cx="544320"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 416</a:t>
            </a:r>
          </a:p>
        </p:txBody>
      </p:sp>
      <p:sp>
        <p:nvSpPr>
          <p:cNvPr id="57" name="Slide Number Placeholder 5"/>
          <p:cNvSpPr>
            <a:spLocks noGrp="1"/>
          </p:cNvSpPr>
          <p:nvPr>
            <p:ph type="sldNum" sz="quarter" idx="4"/>
          </p:nvPr>
        </p:nvSpPr>
        <p:spPr>
          <a:xfrm>
            <a:off x="8818033" y="6477000"/>
            <a:ext cx="3352800" cy="292100"/>
          </a:xfrm>
        </p:spPr>
        <p:txBody>
          <a:bodyPr/>
          <a:lstStyle/>
          <a:p>
            <a:pPr defTabSz="914400" eaLnBrk="0" fontAlgn="base" hangingPunct="0">
              <a:spcAft>
                <a:spcPct val="0"/>
              </a:spcAft>
            </a:pPr>
            <a:fld id="{948C4B31-0335-FD4E-B174-D373B9534A19}" type="slidenum">
              <a:rPr lang="en-US" sz="2000"/>
              <a:pPr defTabSz="914400" eaLnBrk="0" fontAlgn="base" hangingPunct="0">
                <a:spcAft>
                  <a:spcPct val="0"/>
                </a:spcAft>
              </a:pPr>
              <a:t>27</a:t>
            </a:fld>
            <a:endParaRPr lang="en-US" dirty="0"/>
          </a:p>
        </p:txBody>
      </p:sp>
      <p:sp>
        <p:nvSpPr>
          <p:cNvPr id="2" name="Rectangle 1"/>
          <p:cNvSpPr/>
          <p:nvPr/>
        </p:nvSpPr>
        <p:spPr>
          <a:xfrm>
            <a:off x="2152466" y="3249380"/>
            <a:ext cx="1873336" cy="398021"/>
          </a:xfrm>
          <a:prstGeom prst="rect">
            <a:avLst/>
          </a:prstGeom>
          <a:ln>
            <a:solidFill>
              <a:schemeClr val="tx1"/>
            </a:solidFill>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hlink"/>
              </a:solidFill>
              <a:effectLst/>
              <a:latin typeface="Arial" charset="0"/>
            </a:endParaRPr>
          </a:p>
        </p:txBody>
      </p:sp>
      <p:sp>
        <p:nvSpPr>
          <p:cNvPr id="60" name="Rectangle 59"/>
          <p:cNvSpPr/>
          <p:nvPr/>
        </p:nvSpPr>
        <p:spPr>
          <a:xfrm>
            <a:off x="2148134" y="3226184"/>
            <a:ext cx="3312866" cy="43823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62" name="Rectangle 45"/>
          <p:cNvSpPr>
            <a:spLocks noChangeArrowheads="1"/>
          </p:cNvSpPr>
          <p:nvPr/>
        </p:nvSpPr>
        <p:spPr bwMode="auto">
          <a:xfrm>
            <a:off x="30933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smtClean="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smtClean="0">
                <a:solidFill>
                  <a:srgbClr val="000000"/>
                </a:solidFill>
                <a:latin typeface="Calibri"/>
                <a:cs typeface="Calibri"/>
              </a:rPr>
              <a:t>Byte</a:t>
            </a:r>
            <a:endParaRPr lang="en-US" sz="1200" dirty="0">
              <a:solidFill>
                <a:srgbClr val="000000"/>
              </a:solidFill>
              <a:latin typeface="Calibri"/>
              <a:cs typeface="Calibri"/>
            </a:endParaRPr>
          </a:p>
        </p:txBody>
      </p:sp>
      <p:sp>
        <p:nvSpPr>
          <p:cNvPr id="63" name="Rectangle 46"/>
          <p:cNvSpPr>
            <a:spLocks noChangeArrowheads="1"/>
          </p:cNvSpPr>
          <p:nvPr/>
        </p:nvSpPr>
        <p:spPr bwMode="auto">
          <a:xfrm>
            <a:off x="35505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4" name="Line 31"/>
          <p:cNvSpPr>
            <a:spLocks noChangeShapeType="1"/>
          </p:cNvSpPr>
          <p:nvPr/>
        </p:nvSpPr>
        <p:spPr bwMode="auto">
          <a:xfrm>
            <a:off x="825500" y="3253692"/>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5" name="Line 32"/>
          <p:cNvSpPr>
            <a:spLocks noChangeShapeType="1"/>
          </p:cNvSpPr>
          <p:nvPr/>
        </p:nvSpPr>
        <p:spPr bwMode="auto">
          <a:xfrm>
            <a:off x="825500" y="3634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6" name="Line 33"/>
          <p:cNvSpPr>
            <a:spLocks noChangeShapeType="1"/>
          </p:cNvSpPr>
          <p:nvPr/>
        </p:nvSpPr>
        <p:spPr bwMode="auto">
          <a:xfrm>
            <a:off x="825500" y="4015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7" name="Line 34"/>
          <p:cNvSpPr>
            <a:spLocks noChangeShapeType="1"/>
          </p:cNvSpPr>
          <p:nvPr/>
        </p:nvSpPr>
        <p:spPr bwMode="auto">
          <a:xfrm>
            <a:off x="825500" y="4396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8" name="Line 35"/>
          <p:cNvSpPr>
            <a:spLocks noChangeShapeType="1"/>
          </p:cNvSpPr>
          <p:nvPr/>
        </p:nvSpPr>
        <p:spPr bwMode="auto">
          <a:xfrm>
            <a:off x="825500" y="4777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9" name="Line 36"/>
          <p:cNvSpPr>
            <a:spLocks noChangeShapeType="1"/>
          </p:cNvSpPr>
          <p:nvPr/>
        </p:nvSpPr>
        <p:spPr bwMode="auto">
          <a:xfrm>
            <a:off x="825500" y="5158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0" name="Line 36"/>
          <p:cNvSpPr>
            <a:spLocks noChangeShapeType="1"/>
          </p:cNvSpPr>
          <p:nvPr/>
        </p:nvSpPr>
        <p:spPr bwMode="auto">
          <a:xfrm>
            <a:off x="825500" y="55301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1" name="Line 36"/>
          <p:cNvSpPr>
            <a:spLocks noChangeShapeType="1"/>
          </p:cNvSpPr>
          <p:nvPr/>
        </p:nvSpPr>
        <p:spPr bwMode="auto">
          <a:xfrm>
            <a:off x="825500" y="3273951"/>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4" name="Rectangle 3"/>
          <p:cNvSpPr/>
          <p:nvPr/>
        </p:nvSpPr>
        <p:spPr>
          <a:xfrm>
            <a:off x="1473017" y="2927761"/>
            <a:ext cx="498470" cy="369332"/>
          </a:xfrm>
          <a:prstGeom prst="rect">
            <a:avLst/>
          </a:prstGeom>
        </p:spPr>
        <p:txBody>
          <a:bodyPr wrap="none">
            <a:spAutoFit/>
          </a:bodyPr>
          <a:lstStyle/>
          <a:p>
            <a:r>
              <a:rPr lang="en-US" dirty="0">
                <a:solidFill>
                  <a:srgbClr val="000000"/>
                </a:solidFill>
                <a:latin typeface="Calibri"/>
                <a:cs typeface="Calibri"/>
              </a:rPr>
              <a:t>Tag</a:t>
            </a:r>
            <a:endParaRPr lang="en-US" dirty="0"/>
          </a:p>
        </p:txBody>
      </p:sp>
      <p:sp>
        <p:nvSpPr>
          <p:cNvPr id="73" name="Rectangle 72"/>
          <p:cNvSpPr/>
          <p:nvPr/>
        </p:nvSpPr>
        <p:spPr>
          <a:xfrm>
            <a:off x="733775" y="2927761"/>
            <a:ext cx="641522" cy="369332"/>
          </a:xfrm>
          <a:prstGeom prst="rect">
            <a:avLst/>
          </a:prstGeom>
        </p:spPr>
        <p:txBody>
          <a:bodyPr wrap="none">
            <a:spAutoFit/>
          </a:bodyPr>
          <a:lstStyle/>
          <a:p>
            <a:r>
              <a:rPr lang="en-US" dirty="0" smtClean="0">
                <a:solidFill>
                  <a:srgbClr val="000000"/>
                </a:solidFill>
                <a:latin typeface="Calibri"/>
                <a:cs typeface="Calibri"/>
              </a:rPr>
              <a:t>Valid</a:t>
            </a:r>
            <a:endParaRPr lang="en-US" dirty="0"/>
          </a:p>
        </p:txBody>
      </p:sp>
      <p:sp>
        <p:nvSpPr>
          <p:cNvPr id="74" name="Rectangle 49"/>
          <p:cNvSpPr>
            <a:spLocks noChangeArrowheads="1"/>
          </p:cNvSpPr>
          <p:nvPr/>
        </p:nvSpPr>
        <p:spPr bwMode="auto">
          <a:xfrm>
            <a:off x="903656" y="3263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smtClean="0">
                <a:solidFill>
                  <a:srgbClr val="000000"/>
                </a:solidFill>
                <a:latin typeface="Calibri"/>
                <a:cs typeface="Calibri"/>
              </a:rPr>
              <a:t>0</a:t>
            </a:r>
            <a:endParaRPr lang="en-US" sz="1600" dirty="0">
              <a:solidFill>
                <a:srgbClr val="000000"/>
              </a:solidFill>
              <a:latin typeface="Calibri"/>
              <a:cs typeface="Calibri"/>
            </a:endParaRPr>
          </a:p>
        </p:txBody>
      </p:sp>
      <p:sp>
        <p:nvSpPr>
          <p:cNvPr id="75" name="Rectangle 50"/>
          <p:cNvSpPr>
            <a:spLocks noChangeArrowheads="1"/>
          </p:cNvSpPr>
          <p:nvPr/>
        </p:nvSpPr>
        <p:spPr bwMode="auto">
          <a:xfrm>
            <a:off x="903656" y="3644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smtClean="0">
                <a:solidFill>
                  <a:srgbClr val="000000"/>
                </a:solidFill>
                <a:latin typeface="Calibri"/>
                <a:cs typeface="Calibri"/>
              </a:rPr>
              <a:t>1</a:t>
            </a:r>
            <a:endParaRPr lang="en-US" sz="1600" dirty="0">
              <a:solidFill>
                <a:srgbClr val="000000"/>
              </a:solidFill>
              <a:latin typeface="Calibri"/>
              <a:cs typeface="Calibri"/>
            </a:endParaRPr>
          </a:p>
        </p:txBody>
      </p:sp>
      <p:sp>
        <p:nvSpPr>
          <p:cNvPr id="78" name="Rectangle 49"/>
          <p:cNvSpPr>
            <a:spLocks noChangeArrowheads="1"/>
          </p:cNvSpPr>
          <p:nvPr/>
        </p:nvSpPr>
        <p:spPr bwMode="auto">
          <a:xfrm>
            <a:off x="895903" y="4027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smtClean="0">
                <a:solidFill>
                  <a:srgbClr val="000000"/>
                </a:solidFill>
                <a:latin typeface="Calibri"/>
                <a:cs typeface="Calibri"/>
              </a:rPr>
              <a:t>0</a:t>
            </a:r>
            <a:endParaRPr lang="en-US" sz="1600" dirty="0">
              <a:solidFill>
                <a:srgbClr val="000000"/>
              </a:solidFill>
              <a:latin typeface="Calibri"/>
              <a:cs typeface="Calibri"/>
            </a:endParaRPr>
          </a:p>
        </p:txBody>
      </p:sp>
      <p:sp>
        <p:nvSpPr>
          <p:cNvPr id="79" name="Rectangle 50"/>
          <p:cNvSpPr>
            <a:spLocks noChangeArrowheads="1"/>
          </p:cNvSpPr>
          <p:nvPr/>
        </p:nvSpPr>
        <p:spPr bwMode="auto">
          <a:xfrm>
            <a:off x="895903" y="4408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smtClean="0">
                <a:solidFill>
                  <a:srgbClr val="000000"/>
                </a:solidFill>
                <a:latin typeface="Calibri"/>
                <a:cs typeface="Calibri"/>
              </a:rPr>
              <a:t>1</a:t>
            </a:r>
            <a:endParaRPr lang="en-US" sz="1600" dirty="0">
              <a:solidFill>
                <a:srgbClr val="000000"/>
              </a:solidFill>
              <a:latin typeface="Calibri"/>
              <a:cs typeface="Calibri"/>
            </a:endParaRPr>
          </a:p>
        </p:txBody>
      </p:sp>
      <p:sp>
        <p:nvSpPr>
          <p:cNvPr id="80" name="Rectangle 49"/>
          <p:cNvSpPr>
            <a:spLocks noChangeArrowheads="1"/>
          </p:cNvSpPr>
          <p:nvPr/>
        </p:nvSpPr>
        <p:spPr bwMode="auto">
          <a:xfrm>
            <a:off x="904429" y="4784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smtClean="0">
                <a:solidFill>
                  <a:srgbClr val="000000"/>
                </a:solidFill>
                <a:latin typeface="Calibri"/>
                <a:cs typeface="Calibri"/>
              </a:rPr>
              <a:t>1</a:t>
            </a:r>
            <a:endParaRPr lang="en-US" sz="1600" dirty="0">
              <a:solidFill>
                <a:srgbClr val="000000"/>
              </a:solidFill>
              <a:latin typeface="Calibri"/>
              <a:cs typeface="Calibri"/>
            </a:endParaRPr>
          </a:p>
        </p:txBody>
      </p:sp>
      <p:sp>
        <p:nvSpPr>
          <p:cNvPr id="81" name="Rectangle 50"/>
          <p:cNvSpPr>
            <a:spLocks noChangeArrowheads="1"/>
          </p:cNvSpPr>
          <p:nvPr/>
        </p:nvSpPr>
        <p:spPr bwMode="auto">
          <a:xfrm>
            <a:off x="904429" y="5165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smtClean="0">
                <a:solidFill>
                  <a:srgbClr val="000000"/>
                </a:solidFill>
                <a:latin typeface="Calibri"/>
                <a:cs typeface="Calibri"/>
              </a:rPr>
              <a:t>1</a:t>
            </a:r>
            <a:endParaRPr lang="en-US" sz="1600" dirty="0">
              <a:solidFill>
                <a:srgbClr val="000000"/>
              </a:solidFill>
              <a:latin typeface="Calibri"/>
              <a:cs typeface="Calibri"/>
            </a:endParaRPr>
          </a:p>
        </p:txBody>
      </p:sp>
      <p:sp>
        <p:nvSpPr>
          <p:cNvPr id="82" name="Content Placeholder 2"/>
          <p:cNvSpPr txBox="1">
            <a:spLocks/>
          </p:cNvSpPr>
          <p:nvPr/>
        </p:nvSpPr>
        <p:spPr>
          <a:xfrm>
            <a:off x="7373972" y="1219201"/>
            <a:ext cx="4589428" cy="4906964"/>
          </a:xfrm>
          <a:prstGeom prst="rect">
            <a:avLst/>
          </a:prstGeom>
        </p:spPr>
        <p:txBody>
          <a:bodyPr/>
          <a:lst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a:lstStyle>
          <a:p>
            <a:pPr defTabSz="914400"/>
            <a:r>
              <a:rPr lang="en-US" kern="0" dirty="0" smtClean="0"/>
              <a:t>A “</a:t>
            </a:r>
            <a:r>
              <a:rPr lang="en-US" kern="0" dirty="0" smtClean="0">
                <a:solidFill>
                  <a:srgbClr val="FF0000"/>
                </a:solidFill>
              </a:rPr>
              <a:t>valid bit</a:t>
            </a:r>
            <a:r>
              <a:rPr lang="en-US" kern="0" dirty="0" smtClean="0"/>
              <a:t>” indicates of a cache block contains valid data</a:t>
            </a:r>
          </a:p>
          <a:p>
            <a:pPr lvl="1" defTabSz="914400"/>
            <a:r>
              <a:rPr lang="en-US" kern="0" dirty="0" smtClean="0"/>
              <a:t>e.g., upon startup, the cache is “cold”: all cache blocks are invalid</a:t>
            </a:r>
          </a:p>
          <a:p>
            <a:pPr lvl="1" defTabSz="914400"/>
            <a:r>
              <a:rPr lang="en-US" kern="0" dirty="0" smtClean="0"/>
              <a:t>The cache is “warmed-up” gradually by bringing content into the cache</a:t>
            </a:r>
          </a:p>
          <a:p>
            <a:pPr defTabSz="914400"/>
            <a:r>
              <a:rPr lang="en-US" altLang="zh-CN" dirty="0" smtClean="0">
                <a:solidFill>
                  <a:srgbClr val="000000"/>
                </a:solidFill>
              </a:rPr>
              <a:t>A </a:t>
            </a:r>
            <a:r>
              <a:rPr lang="en-US" dirty="0" smtClean="0">
                <a:solidFill>
                  <a:srgbClr val="FF0000"/>
                </a:solidFill>
              </a:rPr>
              <a:t>tag</a:t>
            </a:r>
            <a:r>
              <a:rPr lang="en-US" dirty="0" smtClean="0">
                <a:solidFill>
                  <a:srgbClr val="000000"/>
                </a:solidFill>
              </a:rPr>
              <a:t> </a:t>
            </a:r>
            <a:r>
              <a:rPr lang="en-US" altLang="zh-CN" dirty="0">
                <a:solidFill>
                  <a:srgbClr val="000000"/>
                </a:solidFill>
              </a:rPr>
              <a:t>helps </a:t>
            </a:r>
            <a:r>
              <a:rPr lang="en-US" altLang="zh-CN" dirty="0" smtClean="0">
                <a:solidFill>
                  <a:srgbClr val="000000"/>
                </a:solidFill>
              </a:rPr>
              <a:t>identify </a:t>
            </a:r>
            <a:r>
              <a:rPr lang="en-US" dirty="0">
                <a:solidFill>
                  <a:srgbClr val="000000"/>
                </a:solidFill>
              </a:rPr>
              <a:t>the memory block contained in the cache </a:t>
            </a:r>
            <a:r>
              <a:rPr lang="en-US" dirty="0" smtClean="0">
                <a:solidFill>
                  <a:srgbClr val="000000"/>
                </a:solidFill>
              </a:rPr>
              <a:t>block; </a:t>
            </a:r>
          </a:p>
          <a:p>
            <a:pPr lvl="1" defTabSz="914400"/>
            <a:r>
              <a:rPr lang="en-US" smtClean="0">
                <a:solidFill>
                  <a:srgbClr val="000000"/>
                </a:solidFill>
              </a:rPr>
              <a:t>Disambiguate </a:t>
            </a:r>
            <a:r>
              <a:rPr lang="en-US" dirty="0" smtClean="0">
                <a:solidFill>
                  <a:srgbClr val="000000"/>
                </a:solidFill>
              </a:rPr>
              <a:t>among multiple possible memory blocks that may be mapped to the same cache block </a:t>
            </a:r>
          </a:p>
          <a:p>
            <a:pPr defTabSz="914400"/>
            <a:r>
              <a:rPr lang="en-US" altLang="zh-CN" dirty="0" smtClean="0">
                <a:solidFill>
                  <a:srgbClr val="FF0000"/>
                </a:solidFill>
              </a:rPr>
              <a:t>Cache capacity</a:t>
            </a:r>
            <a:r>
              <a:rPr lang="en-US" altLang="zh-CN" dirty="0" smtClean="0">
                <a:solidFill>
                  <a:srgbClr val="000000"/>
                </a:solidFill>
              </a:rPr>
              <a:t> refers to the total size of cache blocks (not including Tag and Valid bits) </a:t>
            </a:r>
            <a:endParaRPr lang="en-US" dirty="0">
              <a:solidFill>
                <a:srgbClr val="000000"/>
              </a:solidFill>
            </a:endParaRPr>
          </a:p>
          <a:p>
            <a:pPr defTabSz="914400"/>
            <a:endParaRPr lang="en-US" kern="0" dirty="0" smtClean="0"/>
          </a:p>
          <a:p>
            <a:pPr defTabSz="914400"/>
            <a:endParaRPr lang="en-US" kern="0" dirty="0"/>
          </a:p>
        </p:txBody>
      </p:sp>
    </p:spTree>
    <p:extLst>
      <p:ext uri="{BB962C8B-B14F-4D97-AF65-F5344CB8AC3E}">
        <p14:creationId xmlns:p14="http://schemas.microsoft.com/office/powerpoint/2010/main" val="10363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lide Number Placeholder 5"/>
          <p:cNvSpPr>
            <a:spLocks noGrp="1"/>
          </p:cNvSpPr>
          <p:nvPr>
            <p:ph type="sldNum" sz="quarter" idx="4"/>
          </p:nvPr>
        </p:nvSpPr>
        <p:spPr>
          <a:xfrm>
            <a:off x="9550400" y="6477000"/>
            <a:ext cx="2540000" cy="292100"/>
          </a:xfrm>
        </p:spPr>
        <p:txBody>
          <a:bodyPr/>
          <a:lstStyle/>
          <a:p>
            <a:fld id="{EAB74400-8F3F-7342-8443-62FEA9644894}" type="slidenum">
              <a:rPr lang="en-US"/>
              <a:pPr/>
              <a:t>28</a:t>
            </a:fld>
            <a:endParaRPr lang="en-US" b="0">
              <a:solidFill>
                <a:srgbClr val="FBBA03"/>
              </a:solidFill>
            </a:endParaRPr>
          </a:p>
        </p:txBody>
      </p:sp>
      <p:grpSp>
        <p:nvGrpSpPr>
          <p:cNvPr id="5" name="Group 4"/>
          <p:cNvGrpSpPr/>
          <p:nvPr/>
        </p:nvGrpSpPr>
        <p:grpSpPr>
          <a:xfrm rot="5400000">
            <a:off x="8829015" y="3398837"/>
            <a:ext cx="1219200" cy="1066800"/>
            <a:chOff x="8829015" y="3398837"/>
            <a:chExt cx="1219200" cy="1066800"/>
          </a:xfrm>
        </p:grpSpPr>
        <p:sp>
          <p:nvSpPr>
            <p:cNvPr id="1434627" name="Rectangle 3"/>
            <p:cNvSpPr>
              <a:spLocks noChangeArrowheads="1"/>
            </p:cNvSpPr>
            <p:nvPr/>
          </p:nvSpPr>
          <p:spPr bwMode="auto">
            <a:xfrm>
              <a:off x="8829015" y="3398837"/>
              <a:ext cx="1219200" cy="1066800"/>
            </a:xfrm>
            <a:prstGeom prst="rect">
              <a:avLst/>
            </a:prstGeom>
            <a:solidFill>
              <a:schemeClr val="bg2"/>
            </a:solidFill>
            <a:ln w="254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28" name="Group 4"/>
            <p:cNvGrpSpPr>
              <a:grpSpLocks/>
            </p:cNvGrpSpPr>
            <p:nvPr/>
          </p:nvGrpSpPr>
          <p:grpSpPr bwMode="auto">
            <a:xfrm>
              <a:off x="8841715" y="3405187"/>
              <a:ext cx="1193800" cy="1054100"/>
              <a:chOff x="1749" y="2308"/>
              <a:chExt cx="752" cy="664"/>
            </a:xfrm>
          </p:grpSpPr>
          <p:sp>
            <p:nvSpPr>
              <p:cNvPr id="1434629" name="Rectangle 5"/>
              <p:cNvSpPr>
                <a:spLocks noChangeArrowheads="1"/>
              </p:cNvSpPr>
              <p:nvPr/>
            </p:nvSpPr>
            <p:spPr bwMode="auto">
              <a:xfrm>
                <a:off x="17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30" name="Line 6"/>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1" name="Line 7"/>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2" name="Line 8"/>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3" name="Line 9"/>
              <p:cNvSpPr>
                <a:spLocks noChangeShapeType="1"/>
              </p:cNvSpPr>
              <p:nvPr/>
            </p:nvSpPr>
            <p:spPr bwMode="auto">
              <a:xfrm>
                <a:off x="21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4" name="Line 10"/>
              <p:cNvSpPr>
                <a:spLocks noChangeShapeType="1"/>
              </p:cNvSpPr>
              <p:nvPr/>
            </p:nvSpPr>
            <p:spPr bwMode="auto">
              <a:xfrm>
                <a:off x="22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5" name="Line 11"/>
              <p:cNvSpPr>
                <a:spLocks noChangeShapeType="1"/>
              </p:cNvSpPr>
              <p:nvPr/>
            </p:nvSpPr>
            <p:spPr bwMode="auto">
              <a:xfrm>
                <a:off x="23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6" name="Line 12"/>
              <p:cNvSpPr>
                <a:spLocks noChangeShapeType="1"/>
              </p:cNvSpPr>
              <p:nvPr/>
            </p:nvSpPr>
            <p:spPr bwMode="auto">
              <a:xfrm>
                <a:off x="24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grpSp>
        <p:nvGrpSpPr>
          <p:cNvPr id="2" name="Group 1"/>
          <p:cNvGrpSpPr/>
          <p:nvPr/>
        </p:nvGrpSpPr>
        <p:grpSpPr>
          <a:xfrm rot="5400000">
            <a:off x="2951025" y="3398837"/>
            <a:ext cx="1193800" cy="1066800"/>
            <a:chOff x="2951025" y="3398837"/>
            <a:chExt cx="1193800" cy="1066800"/>
          </a:xfrm>
        </p:grpSpPr>
        <p:sp>
          <p:nvSpPr>
            <p:cNvPr id="1434637" name="Rectangle 13"/>
            <p:cNvSpPr>
              <a:spLocks noChangeArrowheads="1"/>
            </p:cNvSpPr>
            <p:nvPr/>
          </p:nvSpPr>
          <p:spPr bwMode="auto">
            <a:xfrm>
              <a:off x="3547925"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38" name="Group 14"/>
            <p:cNvGrpSpPr>
              <a:grpSpLocks/>
            </p:cNvGrpSpPr>
            <p:nvPr/>
          </p:nvGrpSpPr>
          <p:grpSpPr bwMode="auto">
            <a:xfrm>
              <a:off x="2951025" y="3405187"/>
              <a:ext cx="1193800" cy="1054100"/>
              <a:chOff x="4149" y="2308"/>
              <a:chExt cx="752" cy="664"/>
            </a:xfrm>
          </p:grpSpPr>
          <p:sp>
            <p:nvSpPr>
              <p:cNvPr id="1434639"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40"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1"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2"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3"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4"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5"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6"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1434658" name="Rectangle 34"/>
          <p:cNvSpPr>
            <a:spLocks noChangeArrowheads="1"/>
          </p:cNvSpPr>
          <p:nvPr/>
        </p:nvSpPr>
        <p:spPr bwMode="auto">
          <a:xfrm>
            <a:off x="1320800" y="3133725"/>
            <a:ext cx="1574150"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Set Number</a:t>
            </a:r>
          </a:p>
        </p:txBody>
      </p:sp>
      <p:sp>
        <p:nvSpPr>
          <p:cNvPr id="1434659" name="Rectangle 35"/>
          <p:cNvSpPr>
            <a:spLocks noChangeArrowheads="1"/>
          </p:cNvSpPr>
          <p:nvPr/>
        </p:nvSpPr>
        <p:spPr bwMode="auto">
          <a:xfrm>
            <a:off x="1295400" y="3689350"/>
            <a:ext cx="1120501"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Cache</a:t>
            </a:r>
          </a:p>
        </p:txBody>
      </p:sp>
      <p:sp>
        <p:nvSpPr>
          <p:cNvPr id="1434661" name="Rectangle 37"/>
          <p:cNvSpPr>
            <a:spLocks noChangeArrowheads="1"/>
          </p:cNvSpPr>
          <p:nvPr/>
        </p:nvSpPr>
        <p:spPr bwMode="auto">
          <a:xfrm>
            <a:off x="6124576"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2" name="Rectangle 38"/>
          <p:cNvSpPr>
            <a:spLocks noChangeArrowheads="1"/>
          </p:cNvSpPr>
          <p:nvPr/>
        </p:nvSpPr>
        <p:spPr bwMode="auto">
          <a:xfrm>
            <a:off x="4308476"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3" name="Line 39"/>
          <p:cNvSpPr>
            <a:spLocks noChangeShapeType="1"/>
          </p:cNvSpPr>
          <p:nvPr/>
        </p:nvSpPr>
        <p:spPr bwMode="auto">
          <a:xfrm>
            <a:off x="444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4" name="Line 40"/>
          <p:cNvSpPr>
            <a:spLocks noChangeShapeType="1"/>
          </p:cNvSpPr>
          <p:nvPr/>
        </p:nvSpPr>
        <p:spPr bwMode="auto">
          <a:xfrm>
            <a:off x="460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5" name="Line 41"/>
          <p:cNvSpPr>
            <a:spLocks noChangeShapeType="1"/>
          </p:cNvSpPr>
          <p:nvPr/>
        </p:nvSpPr>
        <p:spPr bwMode="auto">
          <a:xfrm>
            <a:off x="475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6" name="Line 42"/>
          <p:cNvSpPr>
            <a:spLocks noChangeShapeType="1"/>
          </p:cNvSpPr>
          <p:nvPr/>
        </p:nvSpPr>
        <p:spPr bwMode="auto">
          <a:xfrm>
            <a:off x="490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7" name="Line 43"/>
          <p:cNvSpPr>
            <a:spLocks noChangeShapeType="1"/>
          </p:cNvSpPr>
          <p:nvPr/>
        </p:nvSpPr>
        <p:spPr bwMode="auto">
          <a:xfrm>
            <a:off x="505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8" name="Line 44"/>
          <p:cNvSpPr>
            <a:spLocks noChangeShapeType="1"/>
          </p:cNvSpPr>
          <p:nvPr/>
        </p:nvSpPr>
        <p:spPr bwMode="auto">
          <a:xfrm>
            <a:off x="521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9" name="Line 45"/>
          <p:cNvSpPr>
            <a:spLocks noChangeShapeType="1"/>
          </p:cNvSpPr>
          <p:nvPr/>
        </p:nvSpPr>
        <p:spPr bwMode="auto">
          <a:xfrm>
            <a:off x="5362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0" name="Line 46"/>
          <p:cNvSpPr>
            <a:spLocks noChangeShapeType="1"/>
          </p:cNvSpPr>
          <p:nvPr/>
        </p:nvSpPr>
        <p:spPr bwMode="auto">
          <a:xfrm>
            <a:off x="5514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1" name="Line 47"/>
          <p:cNvSpPr>
            <a:spLocks noChangeShapeType="1"/>
          </p:cNvSpPr>
          <p:nvPr/>
        </p:nvSpPr>
        <p:spPr bwMode="auto">
          <a:xfrm>
            <a:off x="5667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2" name="Line 48"/>
          <p:cNvSpPr>
            <a:spLocks noChangeShapeType="1"/>
          </p:cNvSpPr>
          <p:nvPr/>
        </p:nvSpPr>
        <p:spPr bwMode="auto">
          <a:xfrm>
            <a:off x="5819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3" name="Line 49"/>
          <p:cNvSpPr>
            <a:spLocks noChangeShapeType="1"/>
          </p:cNvSpPr>
          <p:nvPr/>
        </p:nvSpPr>
        <p:spPr bwMode="auto">
          <a:xfrm>
            <a:off x="5972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4" name="Line 50"/>
          <p:cNvSpPr>
            <a:spLocks noChangeShapeType="1"/>
          </p:cNvSpPr>
          <p:nvPr/>
        </p:nvSpPr>
        <p:spPr bwMode="auto">
          <a:xfrm>
            <a:off x="6124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5" name="Line 51"/>
          <p:cNvSpPr>
            <a:spLocks noChangeShapeType="1"/>
          </p:cNvSpPr>
          <p:nvPr/>
        </p:nvSpPr>
        <p:spPr bwMode="auto">
          <a:xfrm>
            <a:off x="6276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6" name="Line 52"/>
          <p:cNvSpPr>
            <a:spLocks noChangeShapeType="1"/>
          </p:cNvSpPr>
          <p:nvPr/>
        </p:nvSpPr>
        <p:spPr bwMode="auto">
          <a:xfrm>
            <a:off x="6429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7" name="Line 53"/>
          <p:cNvSpPr>
            <a:spLocks noChangeShapeType="1"/>
          </p:cNvSpPr>
          <p:nvPr/>
        </p:nvSpPr>
        <p:spPr bwMode="auto">
          <a:xfrm>
            <a:off x="6581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8" name="Line 54"/>
          <p:cNvSpPr>
            <a:spLocks noChangeShapeType="1"/>
          </p:cNvSpPr>
          <p:nvPr/>
        </p:nvSpPr>
        <p:spPr bwMode="auto">
          <a:xfrm>
            <a:off x="6734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9" name="Line 55"/>
          <p:cNvSpPr>
            <a:spLocks noChangeShapeType="1"/>
          </p:cNvSpPr>
          <p:nvPr/>
        </p:nvSpPr>
        <p:spPr bwMode="auto">
          <a:xfrm>
            <a:off x="6886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0" name="Line 56"/>
          <p:cNvSpPr>
            <a:spLocks noChangeShapeType="1"/>
          </p:cNvSpPr>
          <p:nvPr/>
        </p:nvSpPr>
        <p:spPr bwMode="auto">
          <a:xfrm>
            <a:off x="7038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1" name="Line 57"/>
          <p:cNvSpPr>
            <a:spLocks noChangeShapeType="1"/>
          </p:cNvSpPr>
          <p:nvPr/>
        </p:nvSpPr>
        <p:spPr bwMode="auto">
          <a:xfrm>
            <a:off x="7191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2" name="Line 58"/>
          <p:cNvSpPr>
            <a:spLocks noChangeShapeType="1"/>
          </p:cNvSpPr>
          <p:nvPr/>
        </p:nvSpPr>
        <p:spPr bwMode="auto">
          <a:xfrm>
            <a:off x="7343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3" name="Line 59"/>
          <p:cNvSpPr>
            <a:spLocks noChangeShapeType="1"/>
          </p:cNvSpPr>
          <p:nvPr/>
        </p:nvSpPr>
        <p:spPr bwMode="auto">
          <a:xfrm>
            <a:off x="7496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4" name="Line 60"/>
          <p:cNvSpPr>
            <a:spLocks noChangeShapeType="1"/>
          </p:cNvSpPr>
          <p:nvPr/>
        </p:nvSpPr>
        <p:spPr bwMode="auto">
          <a:xfrm>
            <a:off x="7648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5" name="Line 61"/>
          <p:cNvSpPr>
            <a:spLocks noChangeShapeType="1"/>
          </p:cNvSpPr>
          <p:nvPr/>
        </p:nvSpPr>
        <p:spPr bwMode="auto">
          <a:xfrm>
            <a:off x="7800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6" name="Line 62"/>
          <p:cNvSpPr>
            <a:spLocks noChangeShapeType="1"/>
          </p:cNvSpPr>
          <p:nvPr/>
        </p:nvSpPr>
        <p:spPr bwMode="auto">
          <a:xfrm>
            <a:off x="7953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7" name="Line 63"/>
          <p:cNvSpPr>
            <a:spLocks noChangeShapeType="1"/>
          </p:cNvSpPr>
          <p:nvPr/>
        </p:nvSpPr>
        <p:spPr bwMode="auto">
          <a:xfrm>
            <a:off x="8105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8" name="Line 64"/>
          <p:cNvSpPr>
            <a:spLocks noChangeShapeType="1"/>
          </p:cNvSpPr>
          <p:nvPr/>
        </p:nvSpPr>
        <p:spPr bwMode="auto">
          <a:xfrm>
            <a:off x="825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9" name="Line 65"/>
          <p:cNvSpPr>
            <a:spLocks noChangeShapeType="1"/>
          </p:cNvSpPr>
          <p:nvPr/>
        </p:nvSpPr>
        <p:spPr bwMode="auto">
          <a:xfrm>
            <a:off x="841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0" name="Line 66"/>
          <p:cNvSpPr>
            <a:spLocks noChangeShapeType="1"/>
          </p:cNvSpPr>
          <p:nvPr/>
        </p:nvSpPr>
        <p:spPr bwMode="auto">
          <a:xfrm>
            <a:off x="856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1" name="Line 67"/>
          <p:cNvSpPr>
            <a:spLocks noChangeShapeType="1"/>
          </p:cNvSpPr>
          <p:nvPr/>
        </p:nvSpPr>
        <p:spPr bwMode="auto">
          <a:xfrm>
            <a:off x="871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2" name="Line 68"/>
          <p:cNvSpPr>
            <a:spLocks noChangeShapeType="1"/>
          </p:cNvSpPr>
          <p:nvPr/>
        </p:nvSpPr>
        <p:spPr bwMode="auto">
          <a:xfrm>
            <a:off x="886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3" name="Line 69"/>
          <p:cNvSpPr>
            <a:spLocks noChangeShapeType="1"/>
          </p:cNvSpPr>
          <p:nvPr/>
        </p:nvSpPr>
        <p:spPr bwMode="auto">
          <a:xfrm>
            <a:off x="902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4" name="Rectangle 70"/>
          <p:cNvSpPr>
            <a:spLocks noChangeArrowheads="1"/>
          </p:cNvSpPr>
          <p:nvPr/>
        </p:nvSpPr>
        <p:spPr bwMode="auto">
          <a:xfrm>
            <a:off x="4257676"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a:solidFill>
                  <a:srgbClr val="000000"/>
                </a:solidFill>
                <a:latin typeface="Verdana" charset="0"/>
              </a:rPr>
              <a:t>0 1 2 3 4 5 6 7 8 9</a:t>
            </a:r>
          </a:p>
        </p:txBody>
      </p:sp>
      <p:sp>
        <p:nvSpPr>
          <p:cNvPr id="1434695" name="Rectangle 71"/>
          <p:cNvSpPr>
            <a:spLocks noChangeArrowheads="1"/>
          </p:cNvSpPr>
          <p:nvPr/>
        </p:nvSpPr>
        <p:spPr bwMode="auto">
          <a:xfrm>
            <a:off x="57816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dirty="0">
                <a:solidFill>
                  <a:srgbClr val="000000"/>
                </a:solidFill>
                <a:latin typeface="Verdana" charset="0"/>
              </a:rPr>
              <a:t>1 1 1 1 1 1 1 1 1 1 0 1 2 3 4 5 6 7 8 9</a:t>
            </a:r>
          </a:p>
        </p:txBody>
      </p:sp>
      <p:sp>
        <p:nvSpPr>
          <p:cNvPr id="1434696" name="Rectangle 72"/>
          <p:cNvSpPr>
            <a:spLocks noChangeArrowheads="1"/>
          </p:cNvSpPr>
          <p:nvPr/>
        </p:nvSpPr>
        <p:spPr bwMode="auto">
          <a:xfrm>
            <a:off x="72802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2 2 2 2 2 2 2 2 2 2 0 1 2 3 4 5 6 7 8 9</a:t>
            </a:r>
          </a:p>
        </p:txBody>
      </p:sp>
      <p:sp>
        <p:nvSpPr>
          <p:cNvPr id="1434697" name="Rectangle 73"/>
          <p:cNvSpPr>
            <a:spLocks noChangeArrowheads="1"/>
          </p:cNvSpPr>
          <p:nvPr/>
        </p:nvSpPr>
        <p:spPr bwMode="auto">
          <a:xfrm>
            <a:off x="8651876"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3 3</a:t>
            </a:r>
          </a:p>
          <a:p>
            <a:pPr algn="ctr" defTabSz="911225">
              <a:spcBef>
                <a:spcPct val="0"/>
              </a:spcBef>
            </a:pPr>
            <a:r>
              <a:rPr lang="en-US" sz="1200">
                <a:solidFill>
                  <a:srgbClr val="000000"/>
                </a:solidFill>
                <a:latin typeface="Verdana" charset="0"/>
              </a:rPr>
              <a:t>0 1</a:t>
            </a:r>
          </a:p>
        </p:txBody>
      </p:sp>
      <p:sp>
        <p:nvSpPr>
          <p:cNvPr id="1434698" name="Rectangle 74"/>
          <p:cNvSpPr>
            <a:spLocks noChangeArrowheads="1"/>
          </p:cNvSpPr>
          <p:nvPr/>
        </p:nvSpPr>
        <p:spPr bwMode="auto">
          <a:xfrm>
            <a:off x="2622551" y="1746250"/>
            <a:ext cx="1426674"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Memory</a:t>
            </a:r>
          </a:p>
        </p:txBody>
      </p:sp>
      <p:sp>
        <p:nvSpPr>
          <p:cNvPr id="1434699" name="Rectangle 75"/>
          <p:cNvSpPr>
            <a:spLocks noChangeArrowheads="1"/>
          </p:cNvSpPr>
          <p:nvPr/>
        </p:nvSpPr>
        <p:spPr bwMode="auto">
          <a:xfrm>
            <a:off x="2622551" y="1150937"/>
            <a:ext cx="1806586"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Block Number</a:t>
            </a:r>
          </a:p>
        </p:txBody>
      </p:sp>
      <p:sp>
        <p:nvSpPr>
          <p:cNvPr id="80" name="Title 1"/>
          <p:cNvSpPr txBox="1">
            <a:spLocks/>
          </p:cNvSpPr>
          <p:nvPr/>
        </p:nvSpPr>
        <p:spPr>
          <a:xfrm>
            <a:off x="152400" y="25399"/>
            <a:ext cx="11658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dirty="0">
                <a:latin typeface="Calibri"/>
              </a:rPr>
              <a:t>Alternative Cache Organizations</a:t>
            </a:r>
            <a:r>
              <a:rPr lang="zh-CN" altLang="en-US" dirty="0">
                <a:latin typeface="Calibri"/>
              </a:rPr>
              <a:t>（</a:t>
            </a:r>
            <a:r>
              <a:rPr lang="en-US" altLang="zh-CN" dirty="0">
                <a:latin typeface="Calibri"/>
              </a:rPr>
              <a:t>8-block cache</a:t>
            </a:r>
            <a:r>
              <a:rPr lang="zh-CN" altLang="en-US" dirty="0">
                <a:latin typeface="Calibri"/>
              </a:rPr>
              <a:t>）</a:t>
            </a:r>
            <a:endParaRPr lang="en-US" dirty="0">
              <a:latin typeface="Calibri"/>
            </a:endParaRPr>
          </a:p>
        </p:txBody>
      </p:sp>
      <p:sp>
        <p:nvSpPr>
          <p:cNvPr id="84" name="TextBox 83"/>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solidFill>
                  <a:srgbClr val="000000"/>
                </a:solidFill>
              </a:rPr>
              <a:t>Where are possible locations in cache that block #12 in memory can be placed?</a:t>
            </a:r>
          </a:p>
        </p:txBody>
      </p:sp>
      <p:grpSp>
        <p:nvGrpSpPr>
          <p:cNvPr id="3" name="Group 2"/>
          <p:cNvGrpSpPr/>
          <p:nvPr/>
        </p:nvGrpSpPr>
        <p:grpSpPr>
          <a:xfrm rot="5400000">
            <a:off x="4830721" y="3411537"/>
            <a:ext cx="1201461" cy="1066800"/>
            <a:chOff x="4830721" y="3411537"/>
            <a:chExt cx="1201461" cy="1066800"/>
          </a:xfrm>
        </p:grpSpPr>
        <p:sp>
          <p:nvSpPr>
            <p:cNvPr id="94" name="Rectangle 13"/>
            <p:cNvSpPr>
              <a:spLocks noChangeArrowheads="1"/>
            </p:cNvSpPr>
            <p:nvPr/>
          </p:nvSpPr>
          <p:spPr bwMode="auto">
            <a:xfrm>
              <a:off x="483072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5" name="Rectangle 13"/>
            <p:cNvSpPr>
              <a:spLocks noChangeArrowheads="1"/>
            </p:cNvSpPr>
            <p:nvPr/>
          </p:nvSpPr>
          <p:spPr bwMode="auto">
            <a:xfrm>
              <a:off x="543925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85" name="Group 14"/>
            <p:cNvGrpSpPr>
              <a:grpSpLocks/>
            </p:cNvGrpSpPr>
            <p:nvPr/>
          </p:nvGrpSpPr>
          <p:grpSpPr bwMode="auto">
            <a:xfrm>
              <a:off x="4838382" y="3420859"/>
              <a:ext cx="1193800" cy="1054100"/>
              <a:chOff x="4149" y="2308"/>
              <a:chExt cx="752" cy="664"/>
            </a:xfrm>
          </p:grpSpPr>
          <p:sp>
            <p:nvSpPr>
              <p:cNvPr id="86"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87"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8"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9"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0"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1"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2"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3"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96" name="Rectangle 36"/>
          <p:cNvSpPr>
            <a:spLocks noChangeArrowheads="1"/>
          </p:cNvSpPr>
          <p:nvPr/>
        </p:nvSpPr>
        <p:spPr bwMode="auto">
          <a:xfrm>
            <a:off x="2824162" y="4537075"/>
            <a:ext cx="7837487" cy="1320874"/>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a:t>
            </a:r>
            <a:r>
              <a:rPr lang="en-US" sz="2000" dirty="0" smtClean="0">
                <a:solidFill>
                  <a:srgbClr val="000000"/>
                </a:solidFill>
                <a:latin typeface="Verdana" charset="0"/>
              </a:rPr>
              <a:t>    D</a:t>
            </a:r>
            <a:r>
              <a:rPr lang="en-US" altLang="zh-CN" sz="2000" dirty="0" smtClean="0">
                <a:solidFill>
                  <a:srgbClr val="000000"/>
                </a:solidFill>
                <a:latin typeface="Verdana" charset="0"/>
              </a:rPr>
              <a:t>M</a:t>
            </a:r>
            <a:r>
              <a:rPr lang="en-US" sz="2000" dirty="0" smtClean="0">
                <a:solidFill>
                  <a:srgbClr val="000000"/>
                </a:solidFill>
                <a:latin typeface="Verdana" charset="0"/>
              </a:rPr>
              <a:t> </a:t>
            </a:r>
            <a:r>
              <a:rPr lang="en-US" sz="2000" dirty="0">
                <a:solidFill>
                  <a:srgbClr val="000000"/>
                </a:solidFill>
                <a:latin typeface="Verdana" charset="0"/>
              </a:rPr>
              <a:t>	 </a:t>
            </a:r>
            <a:r>
              <a:rPr lang="en-US" sz="2000" dirty="0" smtClean="0">
                <a:solidFill>
                  <a:srgbClr val="000000"/>
                </a:solidFill>
                <a:latin typeface="Verdana" charset="0"/>
              </a:rPr>
              <a:t>2-way SA	</a:t>
            </a:r>
            <a:r>
              <a:rPr lang="en-US" sz="2000" dirty="0">
                <a:solidFill>
                  <a:srgbClr val="000000"/>
                </a:solidFill>
                <a:latin typeface="Verdana" charset="0"/>
              </a:rPr>
              <a:t> </a:t>
            </a:r>
            <a:r>
              <a:rPr lang="en-US" sz="2000" dirty="0" smtClean="0">
                <a:solidFill>
                  <a:srgbClr val="000000"/>
                </a:solidFill>
                <a:latin typeface="Verdana" charset="0"/>
              </a:rPr>
              <a:t>   4-way </a:t>
            </a:r>
            <a:r>
              <a:rPr lang="en-US" sz="2000" dirty="0">
                <a:solidFill>
                  <a:srgbClr val="000000"/>
                </a:solidFill>
                <a:latin typeface="Verdana" charset="0"/>
              </a:rPr>
              <a:t>SA </a:t>
            </a:r>
            <a:r>
              <a:rPr lang="en-US" sz="2000" dirty="0" smtClean="0">
                <a:solidFill>
                  <a:srgbClr val="000000"/>
                </a:solidFill>
                <a:latin typeface="Verdana" charset="0"/>
              </a:rPr>
              <a:t>      FA(8-way SA)</a:t>
            </a:r>
            <a:endParaRPr lang="en-US" sz="2000" dirty="0">
              <a:solidFill>
                <a:srgbClr val="000000"/>
              </a:solidFill>
              <a:latin typeface="Verdana" charset="0"/>
            </a:endParaRPr>
          </a:p>
          <a:p>
            <a:pPr defTabSz="914400" eaLnBrk="0" fontAlgn="base" hangingPunct="0">
              <a:spcBef>
                <a:spcPct val="0"/>
              </a:spcBef>
              <a:spcAft>
                <a:spcPct val="0"/>
              </a:spcAft>
            </a:pPr>
            <a:r>
              <a:rPr lang="en-US" altLang="zh-CN" sz="2000" dirty="0" smtClean="0">
                <a:solidFill>
                  <a:srgbClr val="56127A"/>
                </a:solidFill>
                <a:latin typeface="Verdana" charset="0"/>
              </a:rPr>
              <a:t>In set 4          </a:t>
            </a:r>
            <a:r>
              <a:rPr lang="en-US" altLang="zh-CN" sz="2000" dirty="0">
                <a:solidFill>
                  <a:srgbClr val="56127A"/>
                </a:solidFill>
                <a:latin typeface="Verdana" charset="0"/>
              </a:rPr>
              <a:t>In set </a:t>
            </a:r>
            <a:r>
              <a:rPr lang="en-US" altLang="zh-CN" sz="2000" dirty="0" smtClean="0">
                <a:solidFill>
                  <a:srgbClr val="56127A"/>
                </a:solidFill>
                <a:latin typeface="Verdana" charset="0"/>
              </a:rPr>
              <a:t>0              In </a:t>
            </a:r>
            <a:r>
              <a:rPr lang="en-US" altLang="zh-CN" sz="2000" dirty="0">
                <a:solidFill>
                  <a:srgbClr val="56127A"/>
                </a:solidFill>
                <a:latin typeface="Verdana" charset="0"/>
              </a:rPr>
              <a:t>set </a:t>
            </a:r>
            <a:r>
              <a:rPr lang="en-US" altLang="zh-CN" sz="2000" dirty="0" smtClean="0">
                <a:solidFill>
                  <a:srgbClr val="56127A"/>
                </a:solidFill>
                <a:latin typeface="Verdana" charset="0"/>
              </a:rPr>
              <a:t>0         </a:t>
            </a:r>
            <a:r>
              <a:rPr lang="en-US" altLang="zh-CN" sz="2000" dirty="0">
                <a:solidFill>
                  <a:srgbClr val="56127A"/>
                </a:solidFill>
                <a:latin typeface="Verdana" charset="0"/>
              </a:rPr>
              <a:t>In set 0</a:t>
            </a:r>
          </a:p>
          <a:p>
            <a:pPr defTabSz="914400" eaLnBrk="0" fontAlgn="base" hangingPunct="0">
              <a:spcBef>
                <a:spcPct val="0"/>
              </a:spcBef>
              <a:spcAft>
                <a:spcPct val="0"/>
              </a:spcAft>
            </a:pPr>
            <a:r>
              <a:rPr lang="en-US" sz="2000" dirty="0" smtClean="0">
                <a:solidFill>
                  <a:srgbClr val="56127A"/>
                </a:solidFill>
                <a:latin typeface="Verdana" charset="0"/>
              </a:rPr>
              <a:t>(1 block)  </a:t>
            </a:r>
            <a:r>
              <a:rPr lang="en-US" sz="2000" dirty="0">
                <a:solidFill>
                  <a:srgbClr val="56127A"/>
                </a:solidFill>
                <a:latin typeface="Verdana" charset="0"/>
              </a:rPr>
              <a:t>	</a:t>
            </a:r>
            <a:r>
              <a:rPr lang="en-US" altLang="zh-CN" sz="2000" dirty="0" smtClean="0">
                <a:solidFill>
                  <a:srgbClr val="56127A"/>
                </a:solidFill>
                <a:latin typeface="Verdana" charset="0"/>
              </a:rPr>
              <a:t>(2 blocks) </a:t>
            </a:r>
            <a:r>
              <a:rPr lang="en-US" sz="2000" dirty="0" smtClean="0">
                <a:solidFill>
                  <a:srgbClr val="56127A"/>
                </a:solidFill>
                <a:latin typeface="Verdana" charset="0"/>
              </a:rPr>
              <a:t>          (4 </a:t>
            </a:r>
            <a:r>
              <a:rPr lang="en-US" sz="2000" dirty="0">
                <a:solidFill>
                  <a:srgbClr val="56127A"/>
                </a:solidFill>
                <a:latin typeface="Verdana" charset="0"/>
              </a:rPr>
              <a:t>blocks) </a:t>
            </a:r>
            <a:r>
              <a:rPr lang="en-US" sz="2000" dirty="0" smtClean="0">
                <a:solidFill>
                  <a:srgbClr val="56127A"/>
                </a:solidFill>
                <a:latin typeface="Verdana" charset="0"/>
              </a:rPr>
              <a:t>     (8 </a:t>
            </a:r>
            <a:r>
              <a:rPr lang="en-US" sz="2000" dirty="0">
                <a:solidFill>
                  <a:srgbClr val="56127A"/>
                </a:solidFill>
                <a:latin typeface="Verdana" charset="0"/>
              </a:rPr>
              <a:t>blocks)</a:t>
            </a:r>
          </a:p>
          <a:p>
            <a:pPr defTabSz="914400" eaLnBrk="0" fontAlgn="base" hangingPunct="0">
              <a:spcBef>
                <a:spcPct val="0"/>
              </a:spcBef>
              <a:spcAft>
                <a:spcPct val="0"/>
              </a:spcAft>
            </a:pPr>
            <a:r>
              <a:rPr lang="en-US" sz="2000" i="1" dirty="0">
                <a:solidFill>
                  <a:srgbClr val="56127A"/>
                </a:solidFill>
                <a:latin typeface="Verdana" charset="0"/>
              </a:rPr>
              <a:t>	</a:t>
            </a:r>
          </a:p>
        </p:txBody>
      </p:sp>
      <p:grpSp>
        <p:nvGrpSpPr>
          <p:cNvPr id="4" name="Group 3"/>
          <p:cNvGrpSpPr/>
          <p:nvPr/>
        </p:nvGrpSpPr>
        <p:grpSpPr>
          <a:xfrm rot="5400000">
            <a:off x="6946771" y="3405187"/>
            <a:ext cx="1201461" cy="1073150"/>
            <a:chOff x="6946771" y="3405187"/>
            <a:chExt cx="1201461" cy="1073150"/>
          </a:xfrm>
        </p:grpSpPr>
        <p:sp>
          <p:nvSpPr>
            <p:cNvPr id="110" name="Rectangle 13"/>
            <p:cNvSpPr>
              <a:spLocks noChangeArrowheads="1"/>
            </p:cNvSpPr>
            <p:nvPr/>
          </p:nvSpPr>
          <p:spPr bwMode="auto">
            <a:xfrm>
              <a:off x="7864069" y="340518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7" name="Rectangle 13"/>
            <p:cNvSpPr>
              <a:spLocks noChangeArrowheads="1"/>
            </p:cNvSpPr>
            <p:nvPr/>
          </p:nvSpPr>
          <p:spPr bwMode="auto">
            <a:xfrm>
              <a:off x="694677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8" name="Rectangle 13"/>
            <p:cNvSpPr>
              <a:spLocks noChangeArrowheads="1"/>
            </p:cNvSpPr>
            <p:nvPr/>
          </p:nvSpPr>
          <p:spPr bwMode="auto">
            <a:xfrm>
              <a:off x="755530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00" name="Group 14"/>
            <p:cNvGrpSpPr>
              <a:grpSpLocks/>
            </p:cNvGrpSpPr>
            <p:nvPr/>
          </p:nvGrpSpPr>
          <p:grpSpPr bwMode="auto">
            <a:xfrm>
              <a:off x="6954432" y="3420859"/>
              <a:ext cx="1193800" cy="1054100"/>
              <a:chOff x="4149" y="2308"/>
              <a:chExt cx="752" cy="664"/>
            </a:xfrm>
          </p:grpSpPr>
          <p:sp>
            <p:nvSpPr>
              <p:cNvPr id="101"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02"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3"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4"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5"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6"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7"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8"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sp>
          <p:nvSpPr>
            <p:cNvPr id="109" name="Rectangle 13"/>
            <p:cNvSpPr>
              <a:spLocks noChangeArrowheads="1"/>
            </p:cNvSpPr>
            <p:nvPr/>
          </p:nvSpPr>
          <p:spPr bwMode="auto">
            <a:xfrm>
              <a:off x="7244150" y="3408159"/>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sp>
        <p:nvSpPr>
          <p:cNvPr id="113" name="Rectangle 23"/>
          <p:cNvSpPr>
            <a:spLocks noChangeArrowheads="1"/>
          </p:cNvSpPr>
          <p:nvPr/>
        </p:nvSpPr>
        <p:spPr bwMode="auto">
          <a:xfrm rot="5400000">
            <a:off x="2207285" y="379263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a:t>
            </a:r>
            <a:r>
              <a:rPr lang="en-US" sz="1100" dirty="0" smtClean="0">
                <a:solidFill>
                  <a:srgbClr val="000000"/>
                </a:solidFill>
                <a:latin typeface="Verdana" charset="0"/>
              </a:rPr>
              <a:t>2 3</a:t>
            </a:r>
          </a:p>
          <a:p>
            <a:pPr defTabSz="911225" eaLnBrk="0" fontAlgn="base" hangingPunct="0">
              <a:spcBef>
                <a:spcPct val="0"/>
              </a:spcBef>
              <a:spcAft>
                <a:spcPct val="0"/>
              </a:spcAft>
            </a:pPr>
            <a:r>
              <a:rPr lang="en-US" sz="1100" dirty="0" smtClean="0">
                <a:solidFill>
                  <a:srgbClr val="000000"/>
                </a:solidFill>
                <a:latin typeface="Verdana" charset="0"/>
              </a:rPr>
              <a:t>4</a:t>
            </a:r>
          </a:p>
          <a:p>
            <a:pPr defTabSz="911225" eaLnBrk="0" fontAlgn="base" hangingPunct="0">
              <a:spcBef>
                <a:spcPct val="0"/>
              </a:spcBef>
              <a:spcAft>
                <a:spcPct val="0"/>
              </a:spcAft>
            </a:pPr>
            <a:r>
              <a:rPr lang="en-US" sz="1100" dirty="0" smtClean="0">
                <a:solidFill>
                  <a:srgbClr val="000000"/>
                </a:solidFill>
                <a:latin typeface="Verdana" charset="0"/>
              </a:rPr>
              <a:t>5</a:t>
            </a:r>
          </a:p>
          <a:p>
            <a:pPr defTabSz="911225" eaLnBrk="0" fontAlgn="base" hangingPunct="0">
              <a:spcBef>
                <a:spcPct val="0"/>
              </a:spcBef>
              <a:spcAft>
                <a:spcPct val="0"/>
              </a:spcAft>
            </a:pPr>
            <a:r>
              <a:rPr lang="en-US" sz="1100" dirty="0" smtClean="0">
                <a:solidFill>
                  <a:srgbClr val="000000"/>
                </a:solidFill>
                <a:latin typeface="Verdana" charset="0"/>
              </a:rPr>
              <a:t>6</a:t>
            </a:r>
          </a:p>
          <a:p>
            <a:pPr defTabSz="911225" eaLnBrk="0" fontAlgn="base" hangingPunct="0">
              <a:spcBef>
                <a:spcPct val="0"/>
              </a:spcBef>
              <a:spcAft>
                <a:spcPct val="0"/>
              </a:spcAft>
            </a:pPr>
            <a:r>
              <a:rPr lang="en-US" sz="1100" dirty="0">
                <a:solidFill>
                  <a:srgbClr val="000000"/>
                </a:solidFill>
                <a:latin typeface="Verdana" charset="0"/>
              </a:rPr>
              <a:t>7</a:t>
            </a:r>
          </a:p>
        </p:txBody>
      </p:sp>
      <p:sp>
        <p:nvSpPr>
          <p:cNvPr id="114" name="Rectangle 23"/>
          <p:cNvSpPr>
            <a:spLocks noChangeArrowheads="1"/>
          </p:cNvSpPr>
          <p:nvPr/>
        </p:nvSpPr>
        <p:spPr bwMode="auto">
          <a:xfrm rot="5400000">
            <a:off x="4069246" y="381195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a:t>
            </a:r>
            <a:r>
              <a:rPr lang="en-US" sz="1100" dirty="0" smtClean="0">
                <a:solidFill>
                  <a:srgbClr val="000000"/>
                </a:solidFill>
                <a:latin typeface="Verdana" charset="0"/>
              </a:rPr>
              <a:t>2 3</a:t>
            </a:r>
          </a:p>
          <a:p>
            <a:pPr defTabSz="911225" eaLnBrk="0" fontAlgn="base" hangingPunct="0">
              <a:spcBef>
                <a:spcPct val="0"/>
              </a:spcBef>
              <a:spcAft>
                <a:spcPct val="0"/>
              </a:spcAft>
            </a:pPr>
            <a:r>
              <a:rPr lang="en-US" sz="1100" dirty="0" smtClean="0">
                <a:solidFill>
                  <a:srgbClr val="000000"/>
                </a:solidFill>
                <a:latin typeface="Verdana" charset="0"/>
              </a:rPr>
              <a:t>0</a:t>
            </a:r>
          </a:p>
          <a:p>
            <a:pPr defTabSz="911225" eaLnBrk="0" fontAlgn="base" hangingPunct="0">
              <a:spcBef>
                <a:spcPct val="0"/>
              </a:spcBef>
              <a:spcAft>
                <a:spcPct val="0"/>
              </a:spcAft>
            </a:pPr>
            <a:r>
              <a:rPr lang="en-US" sz="1100" dirty="0" smtClean="0">
                <a:solidFill>
                  <a:srgbClr val="000000"/>
                </a:solidFill>
                <a:latin typeface="Verdana" charset="0"/>
              </a:rPr>
              <a:t>1</a:t>
            </a:r>
          </a:p>
          <a:p>
            <a:pPr defTabSz="911225" eaLnBrk="0" fontAlgn="base" hangingPunct="0">
              <a:spcBef>
                <a:spcPct val="0"/>
              </a:spcBef>
              <a:spcAft>
                <a:spcPct val="0"/>
              </a:spcAft>
            </a:pPr>
            <a:r>
              <a:rPr lang="en-US" sz="1100" dirty="0" smtClean="0">
                <a:solidFill>
                  <a:srgbClr val="000000"/>
                </a:solidFill>
                <a:latin typeface="Verdana" charset="0"/>
              </a:rPr>
              <a:t>2</a:t>
            </a:r>
          </a:p>
          <a:p>
            <a:pPr defTabSz="911225" eaLnBrk="0" fontAlgn="base" hangingPunct="0">
              <a:spcBef>
                <a:spcPct val="0"/>
              </a:spcBef>
              <a:spcAft>
                <a:spcPct val="0"/>
              </a:spcAft>
            </a:pPr>
            <a:r>
              <a:rPr lang="en-US" sz="1100" dirty="0" smtClean="0">
                <a:solidFill>
                  <a:srgbClr val="000000"/>
                </a:solidFill>
                <a:latin typeface="Verdana" charset="0"/>
              </a:rPr>
              <a:t>3</a:t>
            </a:r>
            <a:endParaRPr lang="en-US" sz="1100" dirty="0">
              <a:solidFill>
                <a:srgbClr val="000000"/>
              </a:solidFill>
              <a:latin typeface="Verdana" charset="0"/>
            </a:endParaRPr>
          </a:p>
        </p:txBody>
      </p:sp>
      <p:sp>
        <p:nvSpPr>
          <p:cNvPr id="115" name="Rectangle 23"/>
          <p:cNvSpPr>
            <a:spLocks noChangeArrowheads="1"/>
          </p:cNvSpPr>
          <p:nvPr/>
        </p:nvSpPr>
        <p:spPr bwMode="auto">
          <a:xfrm rot="5400000">
            <a:off x="6199074" y="379539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a:t>
            </a:r>
            <a:r>
              <a:rPr lang="en-US" sz="1100" dirty="0" smtClean="0">
                <a:solidFill>
                  <a:srgbClr val="000000"/>
                </a:solidFill>
                <a:latin typeface="Verdana" charset="0"/>
              </a:rPr>
              <a:t>0 1</a:t>
            </a:r>
          </a:p>
          <a:p>
            <a:pPr defTabSz="911225" eaLnBrk="0" fontAlgn="base" hangingPunct="0">
              <a:spcBef>
                <a:spcPct val="0"/>
              </a:spcBef>
              <a:spcAft>
                <a:spcPct val="0"/>
              </a:spcAft>
            </a:pPr>
            <a:r>
              <a:rPr lang="en-US" sz="1100" dirty="0" smtClean="0">
                <a:solidFill>
                  <a:srgbClr val="000000"/>
                </a:solidFill>
                <a:latin typeface="Verdana" charset="0"/>
              </a:rPr>
              <a:t>0</a:t>
            </a:r>
          </a:p>
          <a:p>
            <a:pPr defTabSz="911225" eaLnBrk="0" fontAlgn="base" hangingPunct="0">
              <a:spcBef>
                <a:spcPct val="0"/>
              </a:spcBef>
              <a:spcAft>
                <a:spcPct val="0"/>
              </a:spcAft>
            </a:pPr>
            <a:r>
              <a:rPr lang="en-US" sz="1100" dirty="0" smtClean="0">
                <a:solidFill>
                  <a:srgbClr val="000000"/>
                </a:solidFill>
                <a:latin typeface="Verdana" charset="0"/>
              </a:rPr>
              <a:t>1</a:t>
            </a:r>
          </a:p>
          <a:p>
            <a:pPr defTabSz="911225" eaLnBrk="0" fontAlgn="base" hangingPunct="0">
              <a:spcBef>
                <a:spcPct val="0"/>
              </a:spcBef>
              <a:spcAft>
                <a:spcPct val="0"/>
              </a:spcAft>
            </a:pPr>
            <a:r>
              <a:rPr lang="en-US" sz="1100" dirty="0" smtClean="0">
                <a:solidFill>
                  <a:srgbClr val="000000"/>
                </a:solidFill>
                <a:latin typeface="Verdana" charset="0"/>
              </a:rPr>
              <a:t>0</a:t>
            </a:r>
          </a:p>
          <a:p>
            <a:pPr defTabSz="911225" eaLnBrk="0" fontAlgn="base" hangingPunct="0">
              <a:spcBef>
                <a:spcPct val="0"/>
              </a:spcBef>
              <a:spcAft>
                <a:spcPct val="0"/>
              </a:spcAft>
            </a:pPr>
            <a:r>
              <a:rPr lang="en-US" sz="1100" dirty="0" smtClean="0">
                <a:solidFill>
                  <a:srgbClr val="000000"/>
                </a:solidFill>
                <a:latin typeface="Verdana" charset="0"/>
              </a:rPr>
              <a:t>1</a:t>
            </a:r>
            <a:endParaRPr lang="en-US" sz="1100" dirty="0">
              <a:solidFill>
                <a:srgbClr val="000000"/>
              </a:solidFill>
              <a:latin typeface="Verdana" charset="0"/>
            </a:endParaRPr>
          </a:p>
        </p:txBody>
      </p:sp>
      <p:sp>
        <p:nvSpPr>
          <p:cNvPr id="116" name="Rectangle 23"/>
          <p:cNvSpPr>
            <a:spLocks noChangeArrowheads="1"/>
          </p:cNvSpPr>
          <p:nvPr/>
        </p:nvSpPr>
        <p:spPr bwMode="auto">
          <a:xfrm rot="5400000">
            <a:off x="8012218" y="380560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smtClean="0">
                <a:solidFill>
                  <a:srgbClr val="000000"/>
                </a:solidFill>
                <a:latin typeface="Verdana" charset="0"/>
              </a:rPr>
              <a:t>0 1 0 1</a:t>
            </a:r>
          </a:p>
          <a:p>
            <a:pPr defTabSz="911225" eaLnBrk="0" fontAlgn="base" hangingPunct="0">
              <a:spcBef>
                <a:spcPct val="0"/>
              </a:spcBef>
              <a:spcAft>
                <a:spcPct val="0"/>
              </a:spcAft>
            </a:pPr>
            <a:r>
              <a:rPr lang="en-US" sz="1100" dirty="0" smtClean="0">
                <a:solidFill>
                  <a:srgbClr val="000000"/>
                </a:solidFill>
                <a:latin typeface="Verdana" charset="0"/>
              </a:rPr>
              <a:t>0</a:t>
            </a:r>
          </a:p>
          <a:p>
            <a:pPr defTabSz="911225" eaLnBrk="0" fontAlgn="base" hangingPunct="0">
              <a:spcBef>
                <a:spcPct val="0"/>
              </a:spcBef>
              <a:spcAft>
                <a:spcPct val="0"/>
              </a:spcAft>
            </a:pPr>
            <a:r>
              <a:rPr lang="en-US" sz="1100" dirty="0" smtClean="0">
                <a:solidFill>
                  <a:srgbClr val="000000"/>
                </a:solidFill>
                <a:latin typeface="Verdana" charset="0"/>
              </a:rPr>
              <a:t>1</a:t>
            </a:r>
          </a:p>
          <a:p>
            <a:pPr defTabSz="911225" eaLnBrk="0" fontAlgn="base" hangingPunct="0">
              <a:spcBef>
                <a:spcPct val="0"/>
              </a:spcBef>
              <a:spcAft>
                <a:spcPct val="0"/>
              </a:spcAft>
            </a:pPr>
            <a:r>
              <a:rPr lang="en-US" sz="1100" dirty="0" smtClean="0">
                <a:solidFill>
                  <a:srgbClr val="000000"/>
                </a:solidFill>
                <a:latin typeface="Verdana" charset="0"/>
              </a:rPr>
              <a:t>0</a:t>
            </a:r>
          </a:p>
          <a:p>
            <a:pPr defTabSz="911225" eaLnBrk="0" fontAlgn="base" hangingPunct="0">
              <a:spcBef>
                <a:spcPct val="0"/>
              </a:spcBef>
              <a:spcAft>
                <a:spcPct val="0"/>
              </a:spcAft>
            </a:pPr>
            <a:r>
              <a:rPr lang="en-US" sz="1100" dirty="0" smtClean="0">
                <a:solidFill>
                  <a:srgbClr val="000000"/>
                </a:solidFill>
                <a:latin typeface="Verdana" charset="0"/>
              </a:rPr>
              <a:t>1</a:t>
            </a:r>
            <a:endParaRPr lang="en-US" sz="1100" dirty="0">
              <a:solidFill>
                <a:srgbClr val="000000"/>
              </a:solidFill>
              <a:latin typeface="Verdana" charset="0"/>
            </a:endParaRPr>
          </a:p>
        </p:txBody>
      </p:sp>
    </p:spTree>
    <p:extLst>
      <p:ext uri="{BB962C8B-B14F-4D97-AF65-F5344CB8AC3E}">
        <p14:creationId xmlns:p14="http://schemas.microsoft.com/office/powerpoint/2010/main" val="238815089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fontScale="90000"/>
          </a:bodyPr>
          <a:lstStyle/>
          <a:p>
            <a:pPr eaLnBrk="1" hangingPunct="1">
              <a:lnSpc>
                <a:spcPct val="85000"/>
              </a:lnSpc>
            </a:pPr>
            <a:r>
              <a:rPr lang="en-US" dirty="0" smtClean="0"/>
              <a:t>Processor Address Fields Used by Cache Controller</a:t>
            </a:r>
            <a:endParaRPr lang="en-US" dirty="0"/>
          </a:p>
        </p:txBody>
      </p:sp>
      <p:sp>
        <p:nvSpPr>
          <p:cNvPr id="1694723" name="Rectangle 3"/>
          <p:cNvSpPr>
            <a:spLocks noGrp="1" noChangeArrowheads="1"/>
          </p:cNvSpPr>
          <p:nvPr>
            <p:ph type="body" idx="1"/>
          </p:nvPr>
        </p:nvSpPr>
        <p:spPr>
          <a:xfrm>
            <a:off x="609600" y="1430190"/>
            <a:ext cx="10896600" cy="5123010"/>
          </a:xfrm>
        </p:spPr>
        <p:txBody>
          <a:bodyPr rtlCol="0">
            <a:normAutofit/>
          </a:bodyPr>
          <a:lstStyle/>
          <a:p>
            <a:pPr>
              <a:buClr>
                <a:schemeClr val="tx1"/>
              </a:buClr>
              <a:defRPr/>
            </a:pPr>
            <a:r>
              <a:rPr lang="en-US" dirty="0">
                <a:solidFill>
                  <a:srgbClr val="0000FF"/>
                </a:solidFill>
              </a:rPr>
              <a:t>Offset</a:t>
            </a:r>
            <a:r>
              <a:rPr lang="en-US" dirty="0"/>
              <a:t>: Byte address within a cache block</a:t>
            </a:r>
          </a:p>
          <a:p>
            <a:pPr>
              <a:buClr>
                <a:schemeClr val="tx1"/>
              </a:buClr>
              <a:defRPr/>
            </a:pPr>
            <a:r>
              <a:rPr lang="en-US" dirty="0">
                <a:solidFill>
                  <a:srgbClr val="0000FF"/>
                </a:solidFill>
              </a:rPr>
              <a:t>Set Index</a:t>
            </a:r>
            <a:r>
              <a:rPr lang="en-US" dirty="0"/>
              <a:t>: Selects which set</a:t>
            </a:r>
          </a:p>
          <a:p>
            <a:pPr>
              <a:buClr>
                <a:schemeClr val="tx1"/>
              </a:buClr>
              <a:defRPr/>
            </a:pPr>
            <a:r>
              <a:rPr lang="en-US" dirty="0">
                <a:solidFill>
                  <a:srgbClr val="0000FF"/>
                </a:solidFill>
              </a:rPr>
              <a:t>Tag</a:t>
            </a:r>
            <a:r>
              <a:rPr lang="en-US" dirty="0"/>
              <a:t>: Remaining portion of processor address</a:t>
            </a:r>
          </a:p>
          <a:p>
            <a:pPr>
              <a:defRPr/>
            </a:pPr>
            <a:endParaRPr lang="en-US" dirty="0"/>
          </a:p>
          <a:p>
            <a:pPr>
              <a:defRPr/>
            </a:pPr>
            <a:endParaRPr lang="en-US" dirty="0"/>
          </a:p>
          <a:p>
            <a:r>
              <a:rPr lang="en-US" dirty="0"/>
              <a:t>Size of </a:t>
            </a:r>
            <a:r>
              <a:rPr lang="en-US" altLang="zh-CN" dirty="0"/>
              <a:t>Set Index (</a:t>
            </a:r>
            <a:r>
              <a:rPr lang="en-US" dirty="0"/>
              <a:t>SI) = log</a:t>
            </a:r>
            <a:r>
              <a:rPr lang="en-US" baseline="-25000" dirty="0"/>
              <a:t>2</a:t>
            </a:r>
            <a:r>
              <a:rPr lang="en-US" dirty="0"/>
              <a:t>(number of sets)</a:t>
            </a:r>
          </a:p>
          <a:p>
            <a:r>
              <a:rPr lang="en-US" dirty="0"/>
              <a:t>Size of Offset = log</a:t>
            </a:r>
            <a:r>
              <a:rPr lang="en-US" baseline="-25000" dirty="0"/>
              <a:t>2</a:t>
            </a:r>
            <a:r>
              <a:rPr lang="en-US" dirty="0"/>
              <a:t>(number of bytes/block)</a:t>
            </a:r>
          </a:p>
          <a:p>
            <a:r>
              <a:rPr lang="en-US" dirty="0"/>
              <a:t>Size of Tag = Address size – Size of SI - Size of Offset		      </a:t>
            </a:r>
          </a:p>
          <a:p>
            <a:pPr marL="0" indent="0">
              <a:buNone/>
              <a:defRPr/>
            </a:pPr>
            <a:endParaRPr lang="en-US" dirty="0"/>
          </a:p>
        </p:txBody>
      </p:sp>
      <p:grpSp>
        <p:nvGrpSpPr>
          <p:cNvPr id="20" name="Group 19"/>
          <p:cNvGrpSpPr/>
          <p:nvPr/>
        </p:nvGrpSpPr>
        <p:grpSpPr>
          <a:xfrm>
            <a:off x="2362200" y="3606172"/>
            <a:ext cx="7067810" cy="737229"/>
            <a:chOff x="838200" y="3657599"/>
            <a:chExt cx="7067810" cy="737229"/>
          </a:xfrm>
        </p:grpSpPr>
        <p:sp>
          <p:nvSpPr>
            <p:cNvPr id="55300" name="Rectangle 4"/>
            <p:cNvSpPr>
              <a:spLocks noChangeArrowheads="1"/>
            </p:cNvSpPr>
            <p:nvPr/>
          </p:nvSpPr>
          <p:spPr bwMode="auto">
            <a:xfrm>
              <a:off x="838200" y="3657600"/>
              <a:ext cx="7067810" cy="737228"/>
            </a:xfrm>
            <a:prstGeom prst="rect">
              <a:avLst/>
            </a:prstGeom>
            <a:noFill/>
            <a:ln w="1270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5301" name="Line 5"/>
            <p:cNvSpPr>
              <a:spLocks noChangeShapeType="1"/>
            </p:cNvSpPr>
            <p:nvPr/>
          </p:nvSpPr>
          <p:spPr bwMode="auto">
            <a:xfrm>
              <a:off x="5940425"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sp>
          <p:nvSpPr>
            <p:cNvPr id="55302" name="Line 6"/>
            <p:cNvSpPr>
              <a:spLocks noChangeShapeType="1"/>
            </p:cNvSpPr>
            <p:nvPr/>
          </p:nvSpPr>
          <p:spPr bwMode="auto">
            <a:xfrm>
              <a:off x="4426512"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grpSp>
      <p:cxnSp>
        <p:nvCxnSpPr>
          <p:cNvPr id="18" name="Straight Arrow Connector 17"/>
          <p:cNvCxnSpPr/>
          <p:nvPr/>
        </p:nvCxnSpPr>
        <p:spPr>
          <a:xfrm>
            <a:off x="2362200" y="3529972"/>
            <a:ext cx="7086600" cy="1588"/>
          </a:xfrm>
          <a:prstGeom prst="straightConnector1">
            <a:avLst/>
          </a:prstGeom>
          <a:ln>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837483" y="3124200"/>
            <a:ext cx="2325317" cy="461665"/>
          </a:xfrm>
          <a:prstGeom prst="rect">
            <a:avLst/>
          </a:prstGeom>
          <a:noFill/>
        </p:spPr>
        <p:txBody>
          <a:bodyPr wrap="none" rtlCol="0">
            <a:spAutoFit/>
          </a:bodyPr>
          <a:lstStyle/>
          <a:p>
            <a:r>
              <a:rPr lang="en-US" altLang="zh-CN" sz="2400" dirty="0" smtClean="0"/>
              <a:t>Memory</a:t>
            </a:r>
            <a:r>
              <a:rPr lang="en-US" sz="2400" dirty="0" smtClean="0"/>
              <a:t> Address</a:t>
            </a:r>
            <a:endParaRPr lang="en-US" sz="2400" dirty="0"/>
          </a:p>
        </p:txBody>
      </p:sp>
      <p:sp>
        <p:nvSpPr>
          <p:cNvPr id="1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1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7" name="Slide Number Placeholder 5"/>
          <p:cNvSpPr>
            <a:spLocks noGrp="1"/>
          </p:cNvSpPr>
          <p:nvPr>
            <p:ph type="sldNum" sz="quarter" idx="4"/>
          </p:nvPr>
        </p:nvSpPr>
        <p:spPr>
          <a:xfrm>
            <a:off x="93726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29</a:t>
            </a:fld>
            <a:endParaRPr lang="en-US"/>
          </a:p>
        </p:txBody>
      </p:sp>
      <p:sp>
        <p:nvSpPr>
          <p:cNvPr id="16" name="TextBox 15"/>
          <p:cNvSpPr txBox="1"/>
          <p:nvPr/>
        </p:nvSpPr>
        <p:spPr>
          <a:xfrm>
            <a:off x="7895224" y="3733800"/>
            <a:ext cx="943976" cy="461665"/>
          </a:xfrm>
          <a:prstGeom prst="rect">
            <a:avLst/>
          </a:prstGeom>
          <a:noFill/>
        </p:spPr>
        <p:txBody>
          <a:bodyPr wrap="none" rtlCol="0">
            <a:spAutoFit/>
          </a:bodyPr>
          <a:lstStyle/>
          <a:p>
            <a:r>
              <a:rPr lang="en-US" sz="2400" i="1" dirty="0" smtClean="0">
                <a:solidFill>
                  <a:srgbClr val="0000FF"/>
                </a:solidFill>
              </a:rPr>
              <a:t>Offset</a:t>
            </a:r>
            <a:endParaRPr lang="en-US" sz="2400" i="1" dirty="0"/>
          </a:p>
        </p:txBody>
      </p:sp>
      <p:sp>
        <p:nvSpPr>
          <p:cNvPr id="21" name="TextBox 20"/>
          <p:cNvSpPr txBox="1"/>
          <p:nvPr/>
        </p:nvSpPr>
        <p:spPr>
          <a:xfrm>
            <a:off x="3962250" y="37338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22" name="TextBox 21"/>
          <p:cNvSpPr txBox="1"/>
          <p:nvPr/>
        </p:nvSpPr>
        <p:spPr>
          <a:xfrm>
            <a:off x="6019650" y="3733800"/>
            <a:ext cx="1310039" cy="461665"/>
          </a:xfrm>
          <a:prstGeom prst="rect">
            <a:avLst/>
          </a:prstGeom>
          <a:noFill/>
        </p:spPr>
        <p:txBody>
          <a:bodyPr wrap="none" rtlCol="0">
            <a:spAutoFit/>
          </a:bodyPr>
          <a:lstStyle/>
          <a:p>
            <a:r>
              <a:rPr lang="en-US" sz="2400" i="1" dirty="0" smtClean="0">
                <a:solidFill>
                  <a:srgbClr val="0000FF"/>
                </a:solidFill>
              </a:rPr>
              <a:t>Set Index</a:t>
            </a:r>
            <a:endParaRPr lang="en-US" sz="2400" i="1" dirty="0">
              <a:solidFill>
                <a:srgbClr val="0000FF"/>
              </a:solidFill>
            </a:endParaRPr>
          </a:p>
        </p:txBody>
      </p:sp>
    </p:spTree>
    <p:extLst>
      <p:ext uri="{BB962C8B-B14F-4D97-AF65-F5344CB8AC3E}">
        <p14:creationId xmlns:p14="http://schemas.microsoft.com/office/powerpoint/2010/main" val="163895439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5000"/>
              </a:lnSpc>
            </a:pPr>
            <a:r>
              <a:rPr lang="en-US" dirty="0" smtClean="0"/>
              <a:t>Why are Large Memories Slow?</a:t>
            </a:r>
            <a:br>
              <a:rPr lang="en-US" dirty="0" smtClean="0"/>
            </a:br>
            <a:r>
              <a:rPr lang="en-US" dirty="0" smtClean="0"/>
              <a:t>Library Analogy</a:t>
            </a:r>
            <a:endParaRPr lang="en-US" dirty="0"/>
          </a:p>
        </p:txBody>
      </p:sp>
      <p:sp>
        <p:nvSpPr>
          <p:cNvPr id="3" name="Content Placeholder 2"/>
          <p:cNvSpPr>
            <a:spLocks noGrp="1"/>
          </p:cNvSpPr>
          <p:nvPr>
            <p:ph idx="1"/>
          </p:nvPr>
        </p:nvSpPr>
        <p:spPr>
          <a:xfrm>
            <a:off x="609600" y="1600201"/>
            <a:ext cx="6934200" cy="4525963"/>
          </a:xfrm>
        </p:spPr>
        <p:txBody>
          <a:bodyPr>
            <a:normAutofit fontScale="92500" lnSpcReduction="10000"/>
          </a:bodyPr>
          <a:lstStyle/>
          <a:p>
            <a:r>
              <a:rPr lang="en-US" dirty="0" smtClean="0"/>
              <a:t>Time to find a book in a large library</a:t>
            </a:r>
          </a:p>
          <a:p>
            <a:pPr lvl="1"/>
            <a:r>
              <a:rPr lang="en-US" dirty="0"/>
              <a:t>S</a:t>
            </a:r>
            <a:r>
              <a:rPr lang="en-US" dirty="0" smtClean="0"/>
              <a:t>earch a large card catalog – (mapping title/author to index number)</a:t>
            </a:r>
            <a:endParaRPr lang="en-US" dirty="0"/>
          </a:p>
          <a:p>
            <a:pPr lvl="1"/>
            <a:r>
              <a:rPr lang="en-US" dirty="0" smtClean="0"/>
              <a:t>Round-trip time to walk to the stacks and retrieve the desired book</a:t>
            </a:r>
          </a:p>
          <a:p>
            <a:r>
              <a:rPr lang="en-US" dirty="0" smtClean="0"/>
              <a:t>Larger libraries worsen both delays</a:t>
            </a:r>
          </a:p>
          <a:p>
            <a:r>
              <a:rPr lang="en-US" dirty="0" smtClean="0"/>
              <a:t>Electronic memories have same issue, </a:t>
            </a:r>
            <a:r>
              <a:rPr lang="en-US" i="1" dirty="0" smtClean="0"/>
              <a:t>plus</a:t>
            </a:r>
            <a:r>
              <a:rPr lang="en-US" i="1" dirty="0"/>
              <a:t> </a:t>
            </a:r>
            <a:r>
              <a:rPr lang="en-US" dirty="0" smtClean="0"/>
              <a:t>the technologies used to store a bit slow down as density increases (e.g., SRAM vs. DRAM vs. Disk)</a:t>
            </a:r>
            <a:endParaRPr lang="en-US" i="1" dirty="0" smtClean="0"/>
          </a:p>
        </p:txBody>
      </p:sp>
      <p:sp>
        <p:nvSpPr>
          <p:cNvPr id="5" name="TextBox 4"/>
          <p:cNvSpPr txBox="1"/>
          <p:nvPr/>
        </p:nvSpPr>
        <p:spPr>
          <a:xfrm>
            <a:off x="2600361" y="5939135"/>
            <a:ext cx="6772239" cy="461665"/>
          </a:xfrm>
          <a:prstGeom prst="rect">
            <a:avLst/>
          </a:prstGeom>
          <a:noFill/>
        </p:spPr>
        <p:txBody>
          <a:bodyPr wrap="none" rtlCol="0">
            <a:spAutoFit/>
          </a:bodyPr>
          <a:lstStyle/>
          <a:p>
            <a:r>
              <a:rPr lang="en-US" sz="2400" b="1" i="1" dirty="0"/>
              <a:t>However what we want is a </a:t>
            </a:r>
            <a:r>
              <a:rPr lang="en-US" sz="2400" b="1" i="1"/>
              <a:t>large </a:t>
            </a:r>
            <a:r>
              <a:rPr lang="en-US" sz="2400" b="1" i="1" smtClean="0"/>
              <a:t>yet </a:t>
            </a:r>
            <a:r>
              <a:rPr lang="en-US" sz="2400" b="1" i="1" dirty="0"/>
              <a:t>fast memory! </a:t>
            </a:r>
          </a:p>
        </p:txBody>
      </p:sp>
      <p:sp>
        <p:nvSpPr>
          <p:cNvPr id="7"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solidFill>
                  <a:schemeClr val="tx1"/>
                </a:solidFill>
              </a:rPr>
              <a:pPr/>
              <a:t>5/3/2018</a:t>
            </a:fld>
            <a:endParaRPr lang="en-US">
              <a:solidFill>
                <a:schemeClr val="tx1"/>
              </a:solidFill>
            </a:endParaRP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solidFill>
                  <a:schemeClr val="tx1"/>
                </a:solidFill>
              </a:rPr>
              <a:pPr/>
              <a:t>3</a:t>
            </a:fld>
            <a:endParaRPr lang="en-US">
              <a:solidFill>
                <a:schemeClr val="tx1"/>
              </a:solidFill>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85277" y="1600200"/>
            <a:ext cx="3068944" cy="2844800"/>
          </a:xfrm>
          <a:prstGeom prst="rect">
            <a:avLst/>
          </a:prstGeom>
        </p:spPr>
      </p:pic>
      <p:pic>
        <p:nvPicPr>
          <p:cNvPr id="10" name="Picture 9"/>
          <p:cNvPicPr>
            <a:picLocks noChangeAspect="1"/>
          </p:cNvPicPr>
          <p:nvPr/>
        </p:nvPicPr>
        <p:blipFill>
          <a:blip r:embed="rId3"/>
          <a:stretch>
            <a:fillRect/>
          </a:stretch>
        </p:blipFill>
        <p:spPr>
          <a:xfrm>
            <a:off x="7391400" y="1524000"/>
            <a:ext cx="3276600" cy="3276600"/>
          </a:xfrm>
          <a:prstGeom prst="rect">
            <a:avLst/>
          </a:prstGeom>
        </p:spPr>
      </p:pic>
    </p:spTree>
    <p:extLst>
      <p:ext uri="{BB962C8B-B14F-4D97-AF65-F5344CB8AC3E}">
        <p14:creationId xmlns:p14="http://schemas.microsoft.com/office/powerpoint/2010/main" val="269017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981200" y="274638"/>
            <a:ext cx="8229600" cy="868362"/>
          </a:xfrm>
        </p:spPr>
        <p:txBody>
          <a:bodyPr>
            <a:normAutofit/>
          </a:bodyPr>
          <a:lstStyle/>
          <a:p>
            <a:pPr>
              <a:lnSpc>
                <a:spcPct val="85000"/>
              </a:lnSpc>
            </a:pPr>
            <a:r>
              <a:rPr lang="en-US" dirty="0" smtClean="0"/>
              <a:t>Direct-Mapped Cache</a:t>
            </a:r>
            <a:endParaRPr lang="en-US" dirty="0"/>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843091"/>
            <a:ext cx="4495800" cy="2862322"/>
          </a:xfrm>
          <a:prstGeom prst="rect">
            <a:avLst/>
          </a:prstGeom>
          <a:noFill/>
          <a:ln w="12700">
            <a:noFill/>
            <a:miter lim="800000"/>
            <a:headEnd/>
            <a:tailEnd/>
          </a:ln>
          <a:effectLst/>
        </p:spPr>
        <p:txBody>
          <a:bodyPr wrap="square">
            <a:spAutoFit/>
          </a:bodyPr>
          <a:lstStyle/>
          <a:p>
            <a:r>
              <a:rPr lang="en-US" sz="2000" dirty="0"/>
              <a:t>Q: Given a memory </a:t>
            </a:r>
            <a:r>
              <a:rPr lang="en-US" sz="2000" dirty="0" smtClean="0"/>
              <a:t>block, </a:t>
            </a:r>
            <a:r>
              <a:rPr lang="en-US" sz="2000" dirty="0"/>
              <a:t>which cache block is it mapped to? </a:t>
            </a:r>
          </a:p>
          <a:p>
            <a:r>
              <a:rPr lang="en-US" sz="2000" dirty="0" smtClean="0"/>
              <a:t>A: Use </a:t>
            </a:r>
            <a:r>
              <a:rPr lang="en-US" sz="2000" dirty="0" smtClean="0">
                <a:solidFill>
                  <a:srgbClr val="FF0000"/>
                </a:solidFill>
              </a:rPr>
              <a:t>2 middle </a:t>
            </a:r>
            <a:r>
              <a:rPr lang="en-US" altLang="zh-CN" sz="2000" dirty="0" smtClean="0">
                <a:solidFill>
                  <a:srgbClr val="FF0000"/>
                </a:solidFill>
              </a:rPr>
              <a:t>index</a:t>
            </a:r>
            <a:r>
              <a:rPr lang="en-US" sz="2000" dirty="0" smtClean="0">
                <a:solidFill>
                  <a:srgbClr val="FF0000"/>
                </a:solidFill>
              </a:rPr>
              <a:t> bits </a:t>
            </a:r>
            <a:r>
              <a:rPr lang="en-US" sz="2000" dirty="0" smtClean="0"/>
              <a:t>in memory address </a:t>
            </a:r>
            <a:r>
              <a:rPr lang="en-US" sz="2000" dirty="0"/>
              <a:t>to determine which cache </a:t>
            </a:r>
            <a:r>
              <a:rPr lang="en-US" sz="2000" dirty="0" smtClean="0"/>
              <a:t>block it is mapped to</a:t>
            </a:r>
          </a:p>
          <a:p>
            <a:r>
              <a:rPr lang="en-US" sz="2000" dirty="0"/>
              <a:t>	</a:t>
            </a:r>
            <a:r>
              <a:rPr lang="en-US" sz="2000" dirty="0" smtClean="0"/>
              <a:t>00: map</a:t>
            </a:r>
            <a:r>
              <a:rPr lang="en-US" altLang="zh-CN" sz="2000" dirty="0" smtClean="0"/>
              <a:t>ped</a:t>
            </a:r>
            <a:r>
              <a:rPr lang="en-US" sz="2000" dirty="0" smtClean="0"/>
              <a:t> to </a:t>
            </a:r>
            <a:r>
              <a:rPr lang="en-US" sz="2000" dirty="0" smtClean="0">
                <a:solidFill>
                  <a:srgbClr val="0070C0"/>
                </a:solidFill>
              </a:rPr>
              <a:t>blue</a:t>
            </a:r>
            <a:r>
              <a:rPr lang="en-US" sz="2000" dirty="0" smtClean="0"/>
              <a:t> block in cache</a:t>
            </a:r>
          </a:p>
          <a:p>
            <a:r>
              <a:rPr lang="en-US" sz="2000" dirty="0"/>
              <a:t>	</a:t>
            </a:r>
            <a:r>
              <a:rPr lang="en-US" sz="2000" dirty="0" smtClean="0"/>
              <a:t>01: map</a:t>
            </a:r>
            <a:r>
              <a:rPr lang="en-US" altLang="zh-CN" sz="2000" dirty="0"/>
              <a:t>ped</a:t>
            </a:r>
            <a:r>
              <a:rPr lang="en-US" sz="2000" dirty="0" smtClean="0"/>
              <a:t> to </a:t>
            </a:r>
            <a:r>
              <a:rPr lang="en-US" sz="2000" dirty="0" smtClean="0">
                <a:solidFill>
                  <a:srgbClr val="00B050"/>
                </a:solidFill>
              </a:rPr>
              <a:t>green</a:t>
            </a:r>
            <a:r>
              <a:rPr lang="en-US" sz="2000" dirty="0" smtClean="0"/>
              <a:t> block in cache</a:t>
            </a:r>
          </a:p>
          <a:p>
            <a:r>
              <a:rPr lang="en-US" sz="2000" dirty="0"/>
              <a:t>	</a:t>
            </a:r>
            <a:r>
              <a:rPr lang="en-US" sz="2000" dirty="0" smtClean="0"/>
              <a:t>10: map</a:t>
            </a:r>
            <a:r>
              <a:rPr lang="en-US" altLang="zh-CN" sz="2000" dirty="0"/>
              <a:t>ped</a:t>
            </a:r>
            <a:r>
              <a:rPr lang="en-US" sz="2000" dirty="0" smtClean="0"/>
              <a:t> to </a:t>
            </a:r>
            <a:r>
              <a:rPr lang="en-US" sz="2000" dirty="0" smtClean="0">
                <a:solidFill>
                  <a:schemeClr val="accent2">
                    <a:lumMod val="60000"/>
                    <a:lumOff val="40000"/>
                  </a:schemeClr>
                </a:solidFill>
              </a:rPr>
              <a:t>pink</a:t>
            </a:r>
            <a:r>
              <a:rPr lang="en-US" sz="2000" dirty="0" smtClean="0"/>
              <a:t> block in cache</a:t>
            </a:r>
          </a:p>
          <a:p>
            <a:r>
              <a:rPr lang="en-US" sz="2000" dirty="0"/>
              <a:t>	</a:t>
            </a:r>
            <a:r>
              <a:rPr lang="en-US" sz="2000" dirty="0" smtClean="0"/>
              <a:t>11: map</a:t>
            </a:r>
            <a:r>
              <a:rPr lang="en-US" altLang="zh-CN" sz="2000" dirty="0"/>
              <a:t>ped</a:t>
            </a:r>
            <a:r>
              <a:rPr lang="en-US" sz="2000" dirty="0" smtClean="0"/>
              <a:t> to </a:t>
            </a:r>
            <a:r>
              <a:rPr lang="en-US" sz="2000" dirty="0" smtClean="0">
                <a:solidFill>
                  <a:schemeClr val="bg1">
                    <a:lumMod val="50000"/>
                  </a:schemeClr>
                </a:solidFill>
              </a:rPr>
              <a:t>grey</a:t>
            </a:r>
            <a:r>
              <a:rPr lang="en-US" sz="2000" dirty="0" smtClean="0"/>
              <a:t> block in cache</a:t>
            </a:r>
            <a:endParaRPr lang="en-US" sz="2000" dirty="0"/>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smtClean="0"/>
              <a:t>6</a:t>
            </a:r>
            <a:r>
              <a:rPr lang="en-US" altLang="zh-CN" sz="2000" dirty="0" smtClean="0"/>
              <a:t>-bit </a:t>
            </a:r>
            <a:r>
              <a:rPr lang="en-US" altLang="zh-CN" sz="2000" dirty="0"/>
              <a:t>memory </a:t>
            </a:r>
            <a:r>
              <a:rPr lang="en-US" sz="2000" dirty="0"/>
              <a:t>address: 2-bit Tag, 2-bit </a:t>
            </a:r>
            <a:r>
              <a:rPr lang="en-US" sz="2000" dirty="0" smtClean="0"/>
              <a:t>Set Index</a:t>
            </a:r>
            <a:r>
              <a:rPr lang="en-US" sz="2000" dirty="0"/>
              <a:t>, 2-bit </a:t>
            </a:r>
            <a:r>
              <a:rPr lang="en-US" sz="2000" dirty="0" smtClean="0"/>
              <a:t>Offset (4 Bytes/block).</a:t>
            </a:r>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grpSp>
        <p:nvGrpSpPr>
          <p:cNvPr id="5" name="Group 70"/>
          <p:cNvGrpSpPr>
            <a:grpSpLocks/>
          </p:cNvGrpSpPr>
          <p:nvPr/>
        </p:nvGrpSpPr>
        <p:grpSpPr bwMode="auto">
          <a:xfrm>
            <a:off x="4724400" y="1498590"/>
            <a:ext cx="1066800" cy="2133600"/>
            <a:chOff x="2016" y="624"/>
            <a:chExt cx="672" cy="1344"/>
          </a:xfrm>
        </p:grpSpPr>
        <p:sp>
          <p:nvSpPr>
            <p:cNvPr id="1660999" name="Line 71"/>
            <p:cNvSpPr>
              <a:spLocks noChangeShapeType="1"/>
            </p:cNvSpPr>
            <p:nvPr/>
          </p:nvSpPr>
          <p:spPr bwMode="auto">
            <a:xfrm flipH="1">
              <a:off x="2016" y="624"/>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0" name="Line 72"/>
            <p:cNvSpPr>
              <a:spLocks noChangeShapeType="1"/>
            </p:cNvSpPr>
            <p:nvPr/>
          </p:nvSpPr>
          <p:spPr bwMode="auto">
            <a:xfrm flipH="1">
              <a:off x="2016" y="816"/>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1" name="Line 73"/>
            <p:cNvSpPr>
              <a:spLocks noChangeShapeType="1"/>
            </p:cNvSpPr>
            <p:nvPr/>
          </p:nvSpPr>
          <p:spPr bwMode="auto">
            <a:xfrm flipH="1">
              <a:off x="2016" y="1008"/>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2" name="Line 74"/>
            <p:cNvSpPr>
              <a:spLocks noChangeShapeType="1"/>
            </p:cNvSpPr>
            <p:nvPr/>
          </p:nvSpPr>
          <p:spPr bwMode="auto">
            <a:xfrm flipH="1">
              <a:off x="2016" y="1200"/>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grpSp>
      <p:grpSp>
        <p:nvGrpSpPr>
          <p:cNvPr id="6" name="Group 75"/>
          <p:cNvGrpSpPr>
            <a:grpSpLocks/>
          </p:cNvGrpSpPr>
          <p:nvPr/>
        </p:nvGrpSpPr>
        <p:grpSpPr bwMode="auto">
          <a:xfrm>
            <a:off x="4724400" y="2717790"/>
            <a:ext cx="1066800" cy="914400"/>
            <a:chOff x="2016" y="1392"/>
            <a:chExt cx="672" cy="576"/>
          </a:xfrm>
        </p:grpSpPr>
        <p:sp>
          <p:nvSpPr>
            <p:cNvPr id="1661004" name="Line 76"/>
            <p:cNvSpPr>
              <a:spLocks noChangeShapeType="1"/>
            </p:cNvSpPr>
            <p:nvPr/>
          </p:nvSpPr>
          <p:spPr bwMode="auto">
            <a:xfrm flipH="1">
              <a:off x="2016" y="1392"/>
              <a:ext cx="672" cy="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5" name="Line 77"/>
            <p:cNvSpPr>
              <a:spLocks noChangeShapeType="1"/>
            </p:cNvSpPr>
            <p:nvPr/>
          </p:nvSpPr>
          <p:spPr bwMode="auto">
            <a:xfrm flipH="1">
              <a:off x="2016" y="1584"/>
              <a:ext cx="672" cy="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6" name="Line 78"/>
            <p:cNvSpPr>
              <a:spLocks noChangeShapeType="1"/>
            </p:cNvSpPr>
            <p:nvPr/>
          </p:nvSpPr>
          <p:spPr bwMode="auto">
            <a:xfrm flipH="1">
              <a:off x="2016" y="1776"/>
              <a:ext cx="672" cy="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7" name="Line 79"/>
            <p:cNvSpPr>
              <a:spLocks noChangeShapeType="1"/>
            </p:cNvSpPr>
            <p:nvPr/>
          </p:nvSpPr>
          <p:spPr bwMode="auto">
            <a:xfrm flipH="1">
              <a:off x="2016" y="1968"/>
              <a:ext cx="672" cy="0"/>
            </a:xfrm>
            <a:prstGeom prst="line">
              <a:avLst/>
            </a:prstGeom>
            <a:noFill/>
            <a:ln w="12700">
              <a:solidFill>
                <a:schemeClr val="tx1"/>
              </a:solidFill>
              <a:round/>
              <a:headEnd type="triangle" w="med" len="med"/>
              <a:tailEnd type="triangle" w="med" len="med"/>
            </a:ln>
            <a:effectLst/>
          </p:spPr>
          <p:txBody>
            <a:bodyPr/>
            <a:lstStyle/>
            <a:p>
              <a:endParaRPr lang="en-US"/>
            </a:p>
          </p:txBody>
        </p:sp>
      </p:grpSp>
      <p:grpSp>
        <p:nvGrpSpPr>
          <p:cNvPr id="7" name="Group 80"/>
          <p:cNvGrpSpPr>
            <a:grpSpLocks/>
          </p:cNvGrpSpPr>
          <p:nvPr/>
        </p:nvGrpSpPr>
        <p:grpSpPr bwMode="auto">
          <a:xfrm>
            <a:off x="4724400" y="2793990"/>
            <a:ext cx="1066800" cy="2133600"/>
            <a:chOff x="2016" y="1392"/>
            <a:chExt cx="672" cy="1344"/>
          </a:xfrm>
        </p:grpSpPr>
        <p:sp>
          <p:nvSpPr>
            <p:cNvPr id="1661009" name="Line 81"/>
            <p:cNvSpPr>
              <a:spLocks noChangeShapeType="1"/>
            </p:cNvSpPr>
            <p:nvPr/>
          </p:nvSpPr>
          <p:spPr bwMode="auto">
            <a:xfrm flipH="1" flipV="1">
              <a:off x="2016" y="1392"/>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0" name="Line 82"/>
            <p:cNvSpPr>
              <a:spLocks noChangeShapeType="1"/>
            </p:cNvSpPr>
            <p:nvPr/>
          </p:nvSpPr>
          <p:spPr bwMode="auto">
            <a:xfrm flipH="1" flipV="1">
              <a:off x="2016" y="1584"/>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1" name="Line 83"/>
            <p:cNvSpPr>
              <a:spLocks noChangeShapeType="1"/>
            </p:cNvSpPr>
            <p:nvPr/>
          </p:nvSpPr>
          <p:spPr bwMode="auto">
            <a:xfrm flipH="1" flipV="1">
              <a:off x="2016" y="1776"/>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2" name="Line 84"/>
            <p:cNvSpPr>
              <a:spLocks noChangeShapeType="1"/>
            </p:cNvSpPr>
            <p:nvPr/>
          </p:nvSpPr>
          <p:spPr bwMode="auto">
            <a:xfrm flipH="1" flipV="1">
              <a:off x="2016" y="1968"/>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grpSp>
      <p:grpSp>
        <p:nvGrpSpPr>
          <p:cNvPr id="8" name="Group 93"/>
          <p:cNvGrpSpPr>
            <a:grpSpLocks/>
          </p:cNvGrpSpPr>
          <p:nvPr/>
        </p:nvGrpSpPr>
        <p:grpSpPr bwMode="auto">
          <a:xfrm>
            <a:off x="4724400" y="2717790"/>
            <a:ext cx="1066800" cy="3352800"/>
            <a:chOff x="2016" y="2112"/>
            <a:chExt cx="672" cy="2112"/>
          </a:xfrm>
        </p:grpSpPr>
        <p:sp>
          <p:nvSpPr>
            <p:cNvPr id="1661015" name="Line 87"/>
            <p:cNvSpPr>
              <a:spLocks noChangeShapeType="1"/>
            </p:cNvSpPr>
            <p:nvPr/>
          </p:nvSpPr>
          <p:spPr bwMode="auto">
            <a:xfrm>
              <a:off x="2016" y="2112"/>
              <a:ext cx="672" cy="1536"/>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6" name="Line 88"/>
            <p:cNvSpPr>
              <a:spLocks noChangeShapeType="1"/>
            </p:cNvSpPr>
            <p:nvPr/>
          </p:nvSpPr>
          <p:spPr bwMode="auto">
            <a:xfrm>
              <a:off x="2016" y="2304"/>
              <a:ext cx="672" cy="1536"/>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7" name="Line 89"/>
            <p:cNvSpPr>
              <a:spLocks noChangeShapeType="1"/>
            </p:cNvSpPr>
            <p:nvPr/>
          </p:nvSpPr>
          <p:spPr bwMode="auto">
            <a:xfrm>
              <a:off x="2016" y="2496"/>
              <a:ext cx="672" cy="1536"/>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8" name="Line 90"/>
            <p:cNvSpPr>
              <a:spLocks noChangeShapeType="1"/>
            </p:cNvSpPr>
            <p:nvPr/>
          </p:nvSpPr>
          <p:spPr bwMode="auto">
            <a:xfrm>
              <a:off x="2016" y="2688"/>
              <a:ext cx="672" cy="1536"/>
            </a:xfrm>
            <a:prstGeom prst="line">
              <a:avLst/>
            </a:prstGeom>
            <a:noFill/>
            <a:ln w="12700">
              <a:solidFill>
                <a:schemeClr val="tx1"/>
              </a:solidFill>
              <a:round/>
              <a:headEnd type="triangle" w="med" len="med"/>
              <a:tailEnd type="triangle" w="med" len="med"/>
            </a:ln>
            <a:effectLst/>
          </p:spPr>
          <p:txBody>
            <a:bodyPr/>
            <a:lstStyle/>
            <a:p>
              <a:endParaRPr lang="en-US"/>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93" name="Rectangle 95"/>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94" name="Rectangle 94"/>
          <p:cNvSpPr>
            <a:spLocks noChangeArrowheads="1"/>
          </p:cNvSpPr>
          <p:nvPr/>
        </p:nvSpPr>
        <p:spPr bwMode="auto">
          <a:xfrm>
            <a:off x="6790267" y="5689593"/>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5" name="Rectangle 94"/>
          <p:cNvSpPr>
            <a:spLocks noChangeArrowheads="1"/>
          </p:cNvSpPr>
          <p:nvPr/>
        </p:nvSpPr>
        <p:spPr bwMode="auto">
          <a:xfrm>
            <a:off x="6790267" y="4478860"/>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6" name="Rectangle 95"/>
          <p:cNvSpPr>
            <a:spLocks noChangeArrowheads="1"/>
          </p:cNvSpPr>
          <p:nvPr/>
        </p:nvSpPr>
        <p:spPr bwMode="auto">
          <a:xfrm>
            <a:off x="6781800" y="3276600"/>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7" name="Rectangle 96"/>
          <p:cNvSpPr>
            <a:spLocks noChangeArrowheads="1"/>
          </p:cNvSpPr>
          <p:nvPr/>
        </p:nvSpPr>
        <p:spPr bwMode="auto">
          <a:xfrm>
            <a:off x="6781800" y="2057400"/>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30</a:t>
            </a:fld>
            <a:endParaRPr lang="en-US"/>
          </a:p>
        </p:txBody>
      </p:sp>
      <p:sp>
        <p:nvSpPr>
          <p:cNvPr id="98" name="Text Box 63"/>
          <p:cNvSpPr txBox="1">
            <a:spLocks noChangeArrowheads="1"/>
          </p:cNvSpPr>
          <p:nvPr/>
        </p:nvSpPr>
        <p:spPr bwMode="auto">
          <a:xfrm>
            <a:off x="7604780" y="3595201"/>
            <a:ext cx="4351866" cy="2862322"/>
          </a:xfrm>
          <a:prstGeom prst="rect">
            <a:avLst/>
          </a:prstGeom>
          <a:noFill/>
          <a:ln w="12700">
            <a:noFill/>
            <a:miter lim="800000"/>
            <a:headEnd/>
            <a:tailEnd/>
          </a:ln>
          <a:effectLst/>
        </p:spPr>
        <p:txBody>
          <a:bodyPr wrap="square">
            <a:spAutoFit/>
          </a:bodyPr>
          <a:lstStyle/>
          <a:p>
            <a:r>
              <a:rPr lang="en-US" sz="2000" dirty="0" smtClean="0"/>
              <a:t>Q</a:t>
            </a:r>
            <a:r>
              <a:rPr lang="en-US" sz="2000" dirty="0"/>
              <a:t>: </a:t>
            </a:r>
            <a:r>
              <a:rPr lang="en-US" sz="2000" dirty="0" smtClean="0"/>
              <a:t>Is the exact </a:t>
            </a:r>
            <a:r>
              <a:rPr lang="en-US" sz="2000" dirty="0"/>
              <a:t>memory </a:t>
            </a:r>
            <a:r>
              <a:rPr lang="en-US" sz="2000" dirty="0" smtClean="0"/>
              <a:t>block in the cache? </a:t>
            </a:r>
          </a:p>
          <a:p>
            <a:r>
              <a:rPr lang="en-US" sz="2000" dirty="0" smtClean="0"/>
              <a:t>A: Compare </a:t>
            </a:r>
            <a:r>
              <a:rPr lang="en-US" sz="2000" dirty="0" smtClean="0">
                <a:solidFill>
                  <a:srgbClr val="FF0000"/>
                </a:solidFill>
              </a:rPr>
              <a:t>2 higher tag bits </a:t>
            </a:r>
            <a:r>
              <a:rPr lang="en-US" sz="2000" dirty="0" smtClean="0"/>
              <a:t>in </a:t>
            </a:r>
            <a:r>
              <a:rPr lang="en-US" sz="2000" dirty="0"/>
              <a:t>memory address </a:t>
            </a:r>
            <a:r>
              <a:rPr lang="en-US" sz="2000" dirty="0" smtClean="0"/>
              <a:t>to the </a:t>
            </a:r>
            <a:r>
              <a:rPr lang="en-US" sz="2000" dirty="0">
                <a:solidFill>
                  <a:srgbClr val="FF0000"/>
                </a:solidFill>
              </a:rPr>
              <a:t>cache</a:t>
            </a:r>
            <a:r>
              <a:rPr lang="en-US" sz="2000" dirty="0"/>
              <a:t> </a:t>
            </a:r>
            <a:r>
              <a:rPr lang="en-US" sz="2000" dirty="0" smtClean="0">
                <a:solidFill>
                  <a:srgbClr val="FF0000"/>
                </a:solidFill>
              </a:rPr>
              <a:t>tag </a:t>
            </a:r>
            <a:r>
              <a:rPr lang="en-US" sz="2000" dirty="0"/>
              <a:t>to tell if the memory block is in the cache </a:t>
            </a:r>
            <a:r>
              <a:rPr lang="en-US" sz="2000" dirty="0" smtClean="0"/>
              <a:t>(</a:t>
            </a:r>
            <a:r>
              <a:rPr lang="en-US" sz="2000" dirty="0"/>
              <a:t>provided valid bit is set</a:t>
            </a:r>
            <a:r>
              <a:rPr lang="en-US" sz="2000" dirty="0" smtClean="0"/>
              <a:t>)</a:t>
            </a:r>
          </a:p>
          <a:p>
            <a:r>
              <a:rPr lang="en-US" sz="2000" dirty="0" smtClean="0"/>
              <a:t>Q: Which exact Byte address in a given cache block of 4 Bytes?</a:t>
            </a:r>
          </a:p>
          <a:p>
            <a:r>
              <a:rPr lang="en-US" sz="2000" dirty="0" smtClean="0"/>
              <a:t>A: Use the </a:t>
            </a:r>
            <a:r>
              <a:rPr lang="en-US" sz="2000" dirty="0" smtClean="0">
                <a:solidFill>
                  <a:srgbClr val="FF0000"/>
                </a:solidFill>
              </a:rPr>
              <a:t>Offset</a:t>
            </a:r>
            <a:endParaRPr lang="en-US" sz="2000" dirty="0">
              <a:solidFill>
                <a:srgbClr val="FF0000"/>
              </a:solidFill>
            </a:endParaRPr>
          </a:p>
        </p:txBody>
      </p:sp>
      <p:grpSp>
        <p:nvGrpSpPr>
          <p:cNvPr id="99" name="Group 98"/>
          <p:cNvGrpSpPr/>
          <p:nvPr/>
        </p:nvGrpSpPr>
        <p:grpSpPr>
          <a:xfrm>
            <a:off x="212419" y="5241771"/>
            <a:ext cx="4447324" cy="625629"/>
            <a:chOff x="32819" y="805566"/>
            <a:chExt cx="6329301" cy="890378"/>
          </a:xfrm>
        </p:grpSpPr>
        <p:sp>
          <p:nvSpPr>
            <p:cNvPr id="102" name="Rectangle 101"/>
            <p:cNvSpPr/>
            <p:nvPr/>
          </p:nvSpPr>
          <p:spPr>
            <a:xfrm>
              <a:off x="32819" y="1177180"/>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03" name="Group 23"/>
            <p:cNvGrpSpPr/>
            <p:nvPr/>
          </p:nvGrpSpPr>
          <p:grpSpPr>
            <a:xfrm>
              <a:off x="32820" y="805566"/>
              <a:ext cx="6329300" cy="494520"/>
              <a:chOff x="1447800" y="1473200"/>
              <a:chExt cx="6329300" cy="494520"/>
            </a:xfrm>
          </p:grpSpPr>
          <p:sp>
            <p:nvSpPr>
              <p:cNvPr id="113" name="TextBox 11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14" name="TextBox 11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04" name="Straight Connector 103"/>
            <p:cNvCxnSpPr/>
            <p:nvPr/>
          </p:nvCxnSpPr>
          <p:spPr>
            <a:xfrm>
              <a:off x="4248426"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4260628" y="805566"/>
              <a:ext cx="411100" cy="481820"/>
            </a:xfrm>
            <a:prstGeom prst="rect">
              <a:avLst/>
            </a:prstGeom>
            <a:noFill/>
          </p:spPr>
          <p:txBody>
            <a:bodyPr wrap="none" rtlCol="0">
              <a:spAutoFit/>
            </a:bodyPr>
            <a:lstStyle/>
            <a:p>
              <a:r>
                <a:rPr lang="en-US" sz="1600" dirty="0"/>
                <a:t>1</a:t>
              </a:r>
            </a:p>
          </p:txBody>
        </p:sp>
        <p:sp>
          <p:nvSpPr>
            <p:cNvPr id="106" name="TextBox 105"/>
            <p:cNvSpPr txBox="1"/>
            <p:nvPr/>
          </p:nvSpPr>
          <p:spPr>
            <a:xfrm>
              <a:off x="4375757" y="1170321"/>
              <a:ext cx="1070500" cy="525623"/>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07" name="TextBox 106"/>
            <p:cNvSpPr txBox="1"/>
            <p:nvPr/>
          </p:nvSpPr>
          <p:spPr>
            <a:xfrm>
              <a:off x="3905026" y="805566"/>
              <a:ext cx="411100" cy="481820"/>
            </a:xfrm>
            <a:prstGeom prst="rect">
              <a:avLst/>
            </a:prstGeom>
            <a:noFill/>
          </p:spPr>
          <p:txBody>
            <a:bodyPr wrap="none" rtlCol="0">
              <a:spAutoFit/>
            </a:bodyPr>
            <a:lstStyle/>
            <a:p>
              <a:r>
                <a:rPr lang="en-US" sz="1600" dirty="0"/>
                <a:t>2</a:t>
              </a:r>
            </a:p>
          </p:txBody>
        </p:sp>
        <p:cxnSp>
          <p:nvCxnSpPr>
            <p:cNvPr id="108" name="Straight Connector 107"/>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2231172" y="805566"/>
              <a:ext cx="411100" cy="481820"/>
            </a:xfrm>
            <a:prstGeom prst="rect">
              <a:avLst/>
            </a:prstGeom>
            <a:noFill/>
          </p:spPr>
          <p:txBody>
            <a:bodyPr wrap="none" rtlCol="0">
              <a:spAutoFit/>
            </a:bodyPr>
            <a:lstStyle/>
            <a:p>
              <a:r>
                <a:rPr lang="en-US" sz="1600" dirty="0"/>
                <a:t>3</a:t>
              </a:r>
            </a:p>
          </p:txBody>
        </p:sp>
        <p:sp>
          <p:nvSpPr>
            <p:cNvPr id="110" name="TextBox 109"/>
            <p:cNvSpPr txBox="1"/>
            <p:nvPr/>
          </p:nvSpPr>
          <p:spPr>
            <a:xfrm>
              <a:off x="1823869" y="805566"/>
              <a:ext cx="411100" cy="481820"/>
            </a:xfrm>
            <a:prstGeom prst="rect">
              <a:avLst/>
            </a:prstGeom>
            <a:noFill/>
          </p:spPr>
          <p:txBody>
            <a:bodyPr wrap="none" rtlCol="0">
              <a:spAutoFit/>
            </a:bodyPr>
            <a:lstStyle/>
            <a:p>
              <a:r>
                <a:rPr lang="en-US" sz="1600" dirty="0"/>
                <a:t>4</a:t>
              </a:r>
            </a:p>
          </p:txBody>
        </p:sp>
        <p:sp>
          <p:nvSpPr>
            <p:cNvPr id="111" name="TextBox 110"/>
            <p:cNvSpPr txBox="1"/>
            <p:nvPr/>
          </p:nvSpPr>
          <p:spPr>
            <a:xfrm>
              <a:off x="706521" y="1170321"/>
              <a:ext cx="732221" cy="525623"/>
            </a:xfrm>
            <a:prstGeom prst="rect">
              <a:avLst/>
            </a:prstGeom>
            <a:noFill/>
          </p:spPr>
          <p:txBody>
            <a:bodyPr wrap="none" rtlCol="0">
              <a:spAutoFit/>
            </a:bodyPr>
            <a:lstStyle/>
            <a:p>
              <a:r>
                <a:rPr lang="en-US" i="1" dirty="0">
                  <a:solidFill>
                    <a:srgbClr val="0000FF"/>
                  </a:solidFill>
                </a:rPr>
                <a:t>Tag</a:t>
              </a:r>
            </a:p>
          </p:txBody>
        </p:sp>
        <p:sp>
          <p:nvSpPr>
            <p:cNvPr id="112" name="TextBox 111"/>
            <p:cNvSpPr txBox="1"/>
            <p:nvPr/>
          </p:nvSpPr>
          <p:spPr>
            <a:xfrm>
              <a:off x="2463674" y="1170321"/>
              <a:ext cx="1463439" cy="525623"/>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grpSp>
      <p:sp>
        <p:nvSpPr>
          <p:cNvPr id="115"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16"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17"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9"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0"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21"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22"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Tree>
    <p:extLst>
      <p:ext uri="{BB962C8B-B14F-4D97-AF65-F5344CB8AC3E}">
        <p14:creationId xmlns:p14="http://schemas.microsoft.com/office/powerpoint/2010/main" val="2455739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660991"/>
                                        </p:tgtEl>
                                        <p:attrNameLst>
                                          <p:attrName>style.visibility</p:attrName>
                                        </p:attrNameLst>
                                      </p:cBhvr>
                                      <p:to>
                                        <p:strVal val="visible"/>
                                      </p:to>
                                    </p:set>
                                  </p:childTnLst>
                                </p:cTn>
                              </p:par>
                              <p:par>
                                <p:cTn id="24" presetID="1" presetClass="entr" presetSubtype="0" fill="hold" grpId="0" nodeType="withEffect">
                                  <p:stCondLst>
                                    <p:cond delay="2000"/>
                                  </p:stCondLst>
                                  <p:childTnLst>
                                    <p:set>
                                      <p:cBhvr>
                                        <p:cTn id="25" dur="1" fill="hold">
                                          <p:stCondLst>
                                            <p:cond delay="0"/>
                                          </p:stCondLst>
                                        </p:cTn>
                                        <p:tgtEl>
                                          <p:spTgt spid="93"/>
                                        </p:tgtEl>
                                        <p:attrNameLst>
                                          <p:attrName>style.visibility</p:attrName>
                                        </p:attrNameLst>
                                      </p:cBhvr>
                                      <p:to>
                                        <p:strVal val="visible"/>
                                      </p:to>
                                    </p:set>
                                  </p:childTnLst>
                                </p:cTn>
                              </p:par>
                              <p:par>
                                <p:cTn id="26" presetID="1" presetClass="entr" presetSubtype="0" fill="hold" grpId="0" nodeType="withEffect">
                                  <p:stCondLst>
                                    <p:cond delay="2000"/>
                                  </p:stCondLst>
                                  <p:childTnLst>
                                    <p:set>
                                      <p:cBhvr>
                                        <p:cTn id="27" dur="1" fill="hold">
                                          <p:stCondLst>
                                            <p:cond delay="0"/>
                                          </p:stCondLst>
                                        </p:cTn>
                                        <p:tgtEl>
                                          <p:spTgt spid="94"/>
                                        </p:tgtEl>
                                        <p:attrNameLst>
                                          <p:attrName>style.visibility</p:attrName>
                                        </p:attrNameLst>
                                      </p:cBhvr>
                                      <p:to>
                                        <p:strVal val="visible"/>
                                      </p:to>
                                    </p:set>
                                  </p:childTnLst>
                                </p:cTn>
                              </p:par>
                              <p:par>
                                <p:cTn id="28" presetID="1" presetClass="entr" presetSubtype="0" fill="hold" grpId="0" nodeType="withEffect">
                                  <p:stCondLst>
                                    <p:cond delay="2000"/>
                                  </p:stCondLst>
                                  <p:childTnLst>
                                    <p:set>
                                      <p:cBhvr>
                                        <p:cTn id="29" dur="1" fill="hold">
                                          <p:stCondLst>
                                            <p:cond delay="0"/>
                                          </p:stCondLst>
                                        </p:cTn>
                                        <p:tgtEl>
                                          <p:spTgt spid="95"/>
                                        </p:tgtEl>
                                        <p:attrNameLst>
                                          <p:attrName>style.visibility</p:attrName>
                                        </p:attrNameLst>
                                      </p:cBhvr>
                                      <p:to>
                                        <p:strVal val="visible"/>
                                      </p:to>
                                    </p:set>
                                  </p:childTnLst>
                                </p:cTn>
                              </p:par>
                              <p:par>
                                <p:cTn id="30" presetID="1" presetClass="entr" presetSubtype="0" fill="hold" grpId="0" nodeType="withEffect">
                                  <p:stCondLst>
                                    <p:cond delay="2000"/>
                                  </p:stCondLst>
                                  <p:childTnLst>
                                    <p:set>
                                      <p:cBhvr>
                                        <p:cTn id="31" dur="1" fill="hold">
                                          <p:stCondLst>
                                            <p:cond delay="0"/>
                                          </p:stCondLst>
                                        </p:cTn>
                                        <p:tgtEl>
                                          <p:spTgt spid="96"/>
                                        </p:tgtEl>
                                        <p:attrNameLst>
                                          <p:attrName>style.visibility</p:attrName>
                                        </p:attrNameLst>
                                      </p:cBhvr>
                                      <p:to>
                                        <p:strVal val="visible"/>
                                      </p:to>
                                    </p:set>
                                  </p:childTnLst>
                                </p:cTn>
                              </p:par>
                              <p:par>
                                <p:cTn id="32" presetID="1" presetClass="entr" presetSubtype="0" fill="hold" grpId="0" nodeType="withEffect">
                                  <p:stCondLst>
                                    <p:cond delay="2000"/>
                                  </p:stCondLst>
                                  <p:childTnLst>
                                    <p:set>
                                      <p:cBhvr>
                                        <p:cTn id="33" dur="1" fill="hold">
                                          <p:stCondLst>
                                            <p:cond delay="0"/>
                                          </p:stCondLst>
                                        </p:cTn>
                                        <p:tgtEl>
                                          <p:spTgt spid="9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1660991" grpId="0" autoUpdateAnimBg="0"/>
      <p:bldP spid="93" grpId="0" animBg="1"/>
      <p:bldP spid="94" grpId="0" animBg="1"/>
      <p:bldP spid="95" grpId="0" animBg="1"/>
      <p:bldP spid="96" grpId="0" animBg="1"/>
      <p:bldP spid="97" grpId="0" animBg="1"/>
      <p:bldP spid="9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066800" y="274638"/>
            <a:ext cx="8229600" cy="868362"/>
          </a:xfrm>
        </p:spPr>
        <p:txBody>
          <a:bodyPr>
            <a:normAutofit/>
          </a:bodyPr>
          <a:lstStyle/>
          <a:p>
            <a:pPr>
              <a:lnSpc>
                <a:spcPct val="85000"/>
              </a:lnSpc>
            </a:pPr>
            <a:r>
              <a:rPr lang="en-US" dirty="0" smtClean="0"/>
              <a:t>DM Cache Example</a:t>
            </a:r>
            <a:endParaRPr lang="en-US" dirty="0"/>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001110, is it in the cache?</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1002" name="Line 74"/>
          <p:cNvSpPr>
            <a:spLocks noChangeShapeType="1"/>
          </p:cNvSpPr>
          <p:nvPr/>
        </p:nvSpPr>
        <p:spPr bwMode="auto">
          <a:xfrm flipH="1">
            <a:off x="4724400" y="2412990"/>
            <a:ext cx="1066800" cy="121920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1" name="Line 83"/>
          <p:cNvSpPr>
            <a:spLocks noChangeShapeType="1"/>
          </p:cNvSpPr>
          <p:nvPr/>
        </p:nvSpPr>
        <p:spPr bwMode="auto">
          <a:xfrm flipH="1" flipV="1">
            <a:off x="4724400" y="3403590"/>
            <a:ext cx="1066800" cy="121920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6" name="Line 88"/>
          <p:cNvSpPr>
            <a:spLocks noChangeShapeType="1"/>
          </p:cNvSpPr>
          <p:nvPr/>
        </p:nvSpPr>
        <p:spPr bwMode="auto">
          <a:xfrm>
            <a:off x="4724400" y="3022590"/>
            <a:ext cx="1066800" cy="243840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31</a:t>
            </a:fld>
            <a:endParaRPr lang="en-US" dirty="0"/>
          </a:p>
        </p:txBody>
      </p:sp>
      <p:sp>
        <p:nvSpPr>
          <p:cNvPr id="102" name="Rectangle 101"/>
          <p:cNvSpPr/>
          <p:nvPr/>
        </p:nvSpPr>
        <p:spPr>
          <a:xfrm>
            <a:off x="212419" y="55028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03" name="Group 23"/>
          <p:cNvGrpSpPr/>
          <p:nvPr/>
        </p:nvGrpSpPr>
        <p:grpSpPr>
          <a:xfrm>
            <a:off x="212420" y="5241771"/>
            <a:ext cx="4447323" cy="347478"/>
            <a:chOff x="1447800" y="1473200"/>
            <a:chExt cx="6329300" cy="494520"/>
          </a:xfrm>
        </p:grpSpPr>
        <p:sp>
          <p:nvSpPr>
            <p:cNvPr id="113" name="TextBox 11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14" name="TextBox 11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04" name="Straight Connector 103"/>
          <p:cNvCxnSpPr/>
          <p:nvPr/>
        </p:nvCxnSpPr>
        <p:spPr>
          <a:xfrm>
            <a:off x="3174542" y="54984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3183116" y="5241771"/>
            <a:ext cx="288862" cy="338554"/>
          </a:xfrm>
          <a:prstGeom prst="rect">
            <a:avLst/>
          </a:prstGeom>
          <a:noFill/>
        </p:spPr>
        <p:txBody>
          <a:bodyPr wrap="none" rtlCol="0">
            <a:spAutoFit/>
          </a:bodyPr>
          <a:lstStyle/>
          <a:p>
            <a:r>
              <a:rPr lang="en-US" sz="1600" dirty="0"/>
              <a:t>1</a:t>
            </a:r>
          </a:p>
        </p:txBody>
      </p:sp>
      <p:sp>
        <p:nvSpPr>
          <p:cNvPr id="107" name="TextBox 106"/>
          <p:cNvSpPr txBox="1"/>
          <p:nvPr/>
        </p:nvSpPr>
        <p:spPr>
          <a:xfrm>
            <a:off x="2933250" y="5241771"/>
            <a:ext cx="288862" cy="338554"/>
          </a:xfrm>
          <a:prstGeom prst="rect">
            <a:avLst/>
          </a:prstGeom>
          <a:noFill/>
        </p:spPr>
        <p:txBody>
          <a:bodyPr wrap="none" rtlCol="0">
            <a:spAutoFit/>
          </a:bodyPr>
          <a:lstStyle/>
          <a:p>
            <a:r>
              <a:rPr lang="en-US" sz="1600" dirty="0"/>
              <a:t>2</a:t>
            </a:r>
          </a:p>
        </p:txBody>
      </p:sp>
      <p:cxnSp>
        <p:nvCxnSpPr>
          <p:cNvPr id="108" name="Straight Connector 107"/>
          <p:cNvCxnSpPr/>
          <p:nvPr/>
        </p:nvCxnSpPr>
        <p:spPr>
          <a:xfrm>
            <a:off x="1730013" y="55073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1757106" y="5241771"/>
            <a:ext cx="288862" cy="338554"/>
          </a:xfrm>
          <a:prstGeom prst="rect">
            <a:avLst/>
          </a:prstGeom>
          <a:noFill/>
        </p:spPr>
        <p:txBody>
          <a:bodyPr wrap="none" rtlCol="0">
            <a:spAutoFit/>
          </a:bodyPr>
          <a:lstStyle/>
          <a:p>
            <a:r>
              <a:rPr lang="en-US" sz="1600" dirty="0"/>
              <a:t>3</a:t>
            </a:r>
          </a:p>
        </p:txBody>
      </p:sp>
      <p:sp>
        <p:nvSpPr>
          <p:cNvPr id="110" name="TextBox 109"/>
          <p:cNvSpPr txBox="1"/>
          <p:nvPr/>
        </p:nvSpPr>
        <p:spPr>
          <a:xfrm>
            <a:off x="1470912" y="5241771"/>
            <a:ext cx="288862" cy="338554"/>
          </a:xfrm>
          <a:prstGeom prst="rect">
            <a:avLst/>
          </a:prstGeom>
          <a:noFill/>
        </p:spPr>
        <p:txBody>
          <a:bodyPr wrap="none" rtlCol="0">
            <a:spAutoFit/>
          </a:bodyPr>
          <a:lstStyle/>
          <a:p>
            <a:r>
              <a:rPr lang="en-US" sz="1600" dirty="0"/>
              <a:t>4</a:t>
            </a:r>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smtClean="0"/>
              <a:t>0</a:t>
            </a:r>
            <a:endParaRPr lang="en-US" dirty="0"/>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smtClean="0"/>
              <a:t>1</a:t>
            </a:r>
            <a:endParaRPr lang="en-US" dirty="0"/>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smtClean="0"/>
              <a:t>1</a:t>
            </a:r>
            <a:endParaRPr lang="en-US" dirty="0"/>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smtClean="0"/>
              <a:t>1</a:t>
            </a:r>
            <a:endParaRPr lang="en-US" dirty="0"/>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smtClean="0">
                <a:solidFill>
                  <a:srgbClr val="FF0000"/>
                </a:solidFill>
              </a:rPr>
              <a:t>01</a:t>
            </a:r>
            <a:endParaRPr lang="en-US" dirty="0">
              <a:solidFill>
                <a:srgbClr val="FF0000"/>
              </a:solidFill>
            </a:endParaRP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smtClean="0">
                <a:solidFill>
                  <a:srgbClr val="FF0000"/>
                </a:solidFill>
              </a:rPr>
              <a:t>11</a:t>
            </a:r>
            <a:endParaRPr lang="en-US" dirty="0">
              <a:solidFill>
                <a:srgbClr val="FF0000"/>
              </a:solidFill>
            </a:endParaRP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smtClean="0">
                <a:solidFill>
                  <a:srgbClr val="FF0000"/>
                </a:solidFill>
              </a:rPr>
              <a:t>10</a:t>
            </a:r>
            <a:endParaRPr lang="en-US" dirty="0">
              <a:solidFill>
                <a:srgbClr val="FF0000"/>
              </a:solidFill>
            </a:endParaRP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smtClean="0">
                <a:solidFill>
                  <a:srgbClr val="FF0000"/>
                </a:solidFill>
              </a:rPr>
              <a:t>00</a:t>
            </a:r>
            <a:endParaRPr lang="en-US" dirty="0">
              <a:solidFill>
                <a:srgbClr val="FF0000"/>
              </a:solidFill>
            </a:endParaRPr>
          </a:p>
        </p:txBody>
      </p:sp>
      <p:sp>
        <p:nvSpPr>
          <p:cNvPr id="123"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0100xx, is it in the cache?</a:t>
            </a:r>
            <a:endParaRPr lang="en-US" sz="2000" dirty="0"/>
          </a:p>
        </p:txBody>
      </p:sp>
      <p:sp>
        <p:nvSpPr>
          <p:cNvPr id="124"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1110xx, is it in the cache?</a:t>
            </a:r>
            <a:endParaRPr lang="en-US" sz="2000" dirty="0"/>
          </a:p>
        </p:txBody>
      </p:sp>
      <p:sp>
        <p:nvSpPr>
          <p:cNvPr id="125" name="Line 88"/>
          <p:cNvSpPr>
            <a:spLocks noChangeShapeType="1"/>
          </p:cNvSpPr>
          <p:nvPr/>
        </p:nvSpPr>
        <p:spPr bwMode="auto">
          <a:xfrm>
            <a:off x="4723670" y="2698751"/>
            <a:ext cx="1067529" cy="33065"/>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9"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30"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31"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32"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8" name="TextBox 137"/>
          <p:cNvSpPr txBox="1"/>
          <p:nvPr/>
        </p:nvSpPr>
        <p:spPr>
          <a:xfrm>
            <a:off x="3264012" y="54980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39" name="TextBox 138"/>
          <p:cNvSpPr txBox="1"/>
          <p:nvPr/>
        </p:nvSpPr>
        <p:spPr>
          <a:xfrm>
            <a:off x="685800" y="5498068"/>
            <a:ext cx="514500" cy="369332"/>
          </a:xfrm>
          <a:prstGeom prst="rect">
            <a:avLst/>
          </a:prstGeom>
          <a:noFill/>
        </p:spPr>
        <p:txBody>
          <a:bodyPr wrap="none" rtlCol="0">
            <a:spAutoFit/>
          </a:bodyPr>
          <a:lstStyle/>
          <a:p>
            <a:r>
              <a:rPr lang="en-US" i="1" dirty="0">
                <a:solidFill>
                  <a:srgbClr val="0000FF"/>
                </a:solidFill>
              </a:rPr>
              <a:t>Tag</a:t>
            </a:r>
          </a:p>
        </p:txBody>
      </p:sp>
      <p:sp>
        <p:nvSpPr>
          <p:cNvPr id="140" name="TextBox 139"/>
          <p:cNvSpPr txBox="1"/>
          <p:nvPr/>
        </p:nvSpPr>
        <p:spPr>
          <a:xfrm>
            <a:off x="1920475" y="5498068"/>
            <a:ext cx="1028295" cy="369332"/>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smtClean="0"/>
              <a:t>6</a:t>
            </a:r>
            <a:r>
              <a:rPr lang="en-US" altLang="zh-CN" sz="2000" dirty="0" smtClean="0"/>
              <a:t>-bit </a:t>
            </a:r>
            <a:r>
              <a:rPr lang="en-US" altLang="zh-CN" sz="2000" dirty="0"/>
              <a:t>memory </a:t>
            </a:r>
            <a:r>
              <a:rPr lang="en-US" sz="2000" dirty="0"/>
              <a:t>address: 2-bit Tag, 2-bit </a:t>
            </a:r>
            <a:r>
              <a:rPr lang="en-US" sz="2000" dirty="0" smtClean="0"/>
              <a:t>Set Index</a:t>
            </a:r>
            <a:r>
              <a:rPr lang="en-US" sz="2000" dirty="0"/>
              <a:t>, 2-bit </a:t>
            </a:r>
            <a:r>
              <a:rPr lang="en-US" sz="2000" dirty="0" smtClean="0"/>
              <a:t>Offset (4 Bytes/block).</a:t>
            </a:r>
          </a:p>
        </p:txBody>
      </p:sp>
    </p:spTree>
    <p:extLst>
      <p:ext uri="{BB962C8B-B14F-4D97-AF65-F5344CB8AC3E}">
        <p14:creationId xmlns:p14="http://schemas.microsoft.com/office/powerpoint/2010/main" val="230852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584529" y="7620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001110, is it in the cache?</a:t>
            </a:r>
          </a:p>
          <a:p>
            <a:r>
              <a:rPr lang="en-US" sz="2000" dirty="0" smtClean="0"/>
              <a:t>A: Yes. First, 2 middle index bits (11) means that it is mapped to </a:t>
            </a:r>
            <a:r>
              <a:rPr lang="en-US" sz="2000" dirty="0" smtClean="0">
                <a:solidFill>
                  <a:schemeClr val="bg1">
                    <a:lumMod val="50000"/>
                  </a:schemeClr>
                </a:solidFill>
              </a:rPr>
              <a:t>grey</a:t>
            </a:r>
            <a:r>
              <a:rPr lang="en-US" sz="2000" dirty="0" smtClean="0"/>
              <a:t> block in cache; Second, the 2 higher tag bits (00) matches the tag in the </a:t>
            </a:r>
            <a:r>
              <a:rPr lang="en-US" sz="2000" dirty="0" smtClean="0">
                <a:solidFill>
                  <a:schemeClr val="bg1">
                    <a:lumMod val="50000"/>
                  </a:schemeClr>
                </a:solidFill>
              </a:rPr>
              <a:t>grey</a:t>
            </a:r>
            <a:r>
              <a:rPr lang="en-US" sz="2000" dirty="0" smtClean="0"/>
              <a:t> block, with </a:t>
            </a:r>
            <a:r>
              <a:rPr lang="en-US" sz="2000" dirty="0"/>
              <a:t>valid bit of 1</a:t>
            </a:r>
            <a:r>
              <a:rPr lang="en-US" sz="2000" dirty="0" smtClean="0"/>
              <a:t>; Finally, to get the exact Byte address, use the Offset of 10</a:t>
            </a:r>
            <a:endParaRPr lang="en-US" sz="2000" dirty="0"/>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1002" name="Line 74"/>
          <p:cNvSpPr>
            <a:spLocks noChangeShapeType="1"/>
          </p:cNvSpPr>
          <p:nvPr/>
        </p:nvSpPr>
        <p:spPr bwMode="auto">
          <a:xfrm flipH="1">
            <a:off x="4724400" y="2412990"/>
            <a:ext cx="1066800" cy="121920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1" name="Line 83"/>
          <p:cNvSpPr>
            <a:spLocks noChangeShapeType="1"/>
          </p:cNvSpPr>
          <p:nvPr/>
        </p:nvSpPr>
        <p:spPr bwMode="auto">
          <a:xfrm flipH="1" flipV="1">
            <a:off x="4724400" y="3403590"/>
            <a:ext cx="1066800" cy="121920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6" name="Line 88"/>
          <p:cNvSpPr>
            <a:spLocks noChangeShapeType="1"/>
          </p:cNvSpPr>
          <p:nvPr/>
        </p:nvSpPr>
        <p:spPr bwMode="auto">
          <a:xfrm>
            <a:off x="4724400" y="3022590"/>
            <a:ext cx="1066800" cy="243840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32</a:t>
            </a:fld>
            <a:endParaRPr lang="en-US"/>
          </a:p>
        </p:txBody>
      </p:sp>
      <p:sp>
        <p:nvSpPr>
          <p:cNvPr id="102" name="Rectangle 101"/>
          <p:cNvSpPr/>
          <p:nvPr/>
        </p:nvSpPr>
        <p:spPr>
          <a:xfrm>
            <a:off x="212419" y="55028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03" name="Group 23"/>
          <p:cNvGrpSpPr/>
          <p:nvPr/>
        </p:nvGrpSpPr>
        <p:grpSpPr>
          <a:xfrm>
            <a:off x="212420" y="5241771"/>
            <a:ext cx="4447323" cy="347478"/>
            <a:chOff x="1447800" y="1473200"/>
            <a:chExt cx="6329300" cy="494520"/>
          </a:xfrm>
        </p:grpSpPr>
        <p:sp>
          <p:nvSpPr>
            <p:cNvPr id="113" name="TextBox 11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14" name="TextBox 11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04" name="Straight Connector 103"/>
          <p:cNvCxnSpPr/>
          <p:nvPr/>
        </p:nvCxnSpPr>
        <p:spPr>
          <a:xfrm>
            <a:off x="3174542" y="54984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3183116" y="5241771"/>
            <a:ext cx="288862" cy="338554"/>
          </a:xfrm>
          <a:prstGeom prst="rect">
            <a:avLst/>
          </a:prstGeom>
          <a:noFill/>
        </p:spPr>
        <p:txBody>
          <a:bodyPr wrap="none" rtlCol="0">
            <a:spAutoFit/>
          </a:bodyPr>
          <a:lstStyle/>
          <a:p>
            <a:r>
              <a:rPr lang="en-US" sz="1600" dirty="0"/>
              <a:t>1</a:t>
            </a:r>
          </a:p>
        </p:txBody>
      </p:sp>
      <p:sp>
        <p:nvSpPr>
          <p:cNvPr id="107" name="TextBox 106"/>
          <p:cNvSpPr txBox="1"/>
          <p:nvPr/>
        </p:nvSpPr>
        <p:spPr>
          <a:xfrm>
            <a:off x="2933250" y="5241771"/>
            <a:ext cx="288862" cy="338554"/>
          </a:xfrm>
          <a:prstGeom prst="rect">
            <a:avLst/>
          </a:prstGeom>
          <a:noFill/>
        </p:spPr>
        <p:txBody>
          <a:bodyPr wrap="none" rtlCol="0">
            <a:spAutoFit/>
          </a:bodyPr>
          <a:lstStyle/>
          <a:p>
            <a:r>
              <a:rPr lang="en-US" sz="1600" dirty="0"/>
              <a:t>2</a:t>
            </a:r>
          </a:p>
        </p:txBody>
      </p:sp>
      <p:cxnSp>
        <p:nvCxnSpPr>
          <p:cNvPr id="108" name="Straight Connector 107"/>
          <p:cNvCxnSpPr/>
          <p:nvPr/>
        </p:nvCxnSpPr>
        <p:spPr>
          <a:xfrm>
            <a:off x="1730013" y="55073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1757106" y="5241771"/>
            <a:ext cx="288862" cy="338554"/>
          </a:xfrm>
          <a:prstGeom prst="rect">
            <a:avLst/>
          </a:prstGeom>
          <a:noFill/>
        </p:spPr>
        <p:txBody>
          <a:bodyPr wrap="none" rtlCol="0">
            <a:spAutoFit/>
          </a:bodyPr>
          <a:lstStyle/>
          <a:p>
            <a:r>
              <a:rPr lang="en-US" sz="1600" dirty="0"/>
              <a:t>3</a:t>
            </a:r>
          </a:p>
        </p:txBody>
      </p:sp>
      <p:sp>
        <p:nvSpPr>
          <p:cNvPr id="110" name="TextBox 109"/>
          <p:cNvSpPr txBox="1"/>
          <p:nvPr/>
        </p:nvSpPr>
        <p:spPr>
          <a:xfrm>
            <a:off x="1470912" y="5241771"/>
            <a:ext cx="288862" cy="338554"/>
          </a:xfrm>
          <a:prstGeom prst="rect">
            <a:avLst/>
          </a:prstGeom>
          <a:noFill/>
        </p:spPr>
        <p:txBody>
          <a:bodyPr wrap="none" rtlCol="0">
            <a:spAutoFit/>
          </a:bodyPr>
          <a:lstStyle/>
          <a:p>
            <a:r>
              <a:rPr lang="en-US" sz="1600" dirty="0"/>
              <a:t>4</a:t>
            </a:r>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smtClean="0"/>
              <a:t>0</a:t>
            </a:r>
            <a:endParaRPr lang="en-US" dirty="0"/>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smtClean="0"/>
              <a:t>1</a:t>
            </a:r>
            <a:endParaRPr lang="en-US" dirty="0"/>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smtClean="0"/>
              <a:t>1</a:t>
            </a:r>
            <a:endParaRPr lang="en-US" dirty="0"/>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smtClean="0"/>
              <a:t>1</a:t>
            </a:r>
            <a:endParaRPr lang="en-US" dirty="0"/>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smtClean="0">
                <a:solidFill>
                  <a:srgbClr val="FF0000"/>
                </a:solidFill>
              </a:rPr>
              <a:t>01</a:t>
            </a:r>
            <a:endParaRPr lang="en-US" dirty="0">
              <a:solidFill>
                <a:srgbClr val="FF0000"/>
              </a:solidFill>
            </a:endParaRP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smtClean="0">
                <a:solidFill>
                  <a:srgbClr val="FF0000"/>
                </a:solidFill>
              </a:rPr>
              <a:t>11</a:t>
            </a:r>
            <a:endParaRPr lang="en-US" dirty="0">
              <a:solidFill>
                <a:srgbClr val="FF0000"/>
              </a:solidFill>
            </a:endParaRP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smtClean="0">
                <a:solidFill>
                  <a:srgbClr val="FF0000"/>
                </a:solidFill>
              </a:rPr>
              <a:t>10</a:t>
            </a:r>
            <a:endParaRPr lang="en-US" dirty="0">
              <a:solidFill>
                <a:srgbClr val="FF0000"/>
              </a:solidFill>
            </a:endParaRP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smtClean="0">
                <a:solidFill>
                  <a:srgbClr val="FF0000"/>
                </a:solidFill>
              </a:rPr>
              <a:t>00</a:t>
            </a:r>
            <a:endParaRPr lang="en-US" dirty="0">
              <a:solidFill>
                <a:srgbClr val="FF0000"/>
              </a:solidFill>
            </a:endParaRPr>
          </a:p>
        </p:txBody>
      </p:sp>
      <p:sp>
        <p:nvSpPr>
          <p:cNvPr id="123" name="Text Box 26"/>
          <p:cNvSpPr txBox="1">
            <a:spLocks noChangeArrowheads="1"/>
          </p:cNvSpPr>
          <p:nvPr/>
        </p:nvSpPr>
        <p:spPr bwMode="auto">
          <a:xfrm>
            <a:off x="7584529" y="2519218"/>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0100xx, is it in the cache?</a:t>
            </a:r>
          </a:p>
          <a:p>
            <a:r>
              <a:rPr lang="en-US" sz="2000" dirty="0" smtClean="0"/>
              <a:t>A: </a:t>
            </a:r>
            <a:r>
              <a:rPr lang="en-US" altLang="zh-CN" sz="2000" dirty="0" smtClean="0"/>
              <a:t>No</a:t>
            </a:r>
            <a:r>
              <a:rPr lang="en-US" sz="2000" dirty="0" smtClean="0"/>
              <a:t>. First, 2 middle bits (00) means that it is mapped to </a:t>
            </a:r>
            <a:r>
              <a:rPr lang="en-US" sz="2000" dirty="0" smtClean="0">
                <a:solidFill>
                  <a:srgbClr val="0070C0"/>
                </a:solidFill>
              </a:rPr>
              <a:t>blue</a:t>
            </a:r>
            <a:r>
              <a:rPr lang="en-US" sz="2000" dirty="0" smtClean="0"/>
              <a:t> block in cache; </a:t>
            </a:r>
            <a:r>
              <a:rPr lang="en-US" sz="2000" dirty="0"/>
              <a:t>Second, the 2 higher tag bits (</a:t>
            </a:r>
            <a:r>
              <a:rPr lang="en-US" sz="2000" dirty="0" smtClean="0"/>
              <a:t>01) </a:t>
            </a:r>
            <a:r>
              <a:rPr lang="en-US" sz="2000" dirty="0"/>
              <a:t>matches the tag in the </a:t>
            </a:r>
            <a:r>
              <a:rPr lang="en-US" sz="2000" dirty="0">
                <a:solidFill>
                  <a:srgbClr val="0070C0"/>
                </a:solidFill>
              </a:rPr>
              <a:t>blue</a:t>
            </a:r>
            <a:r>
              <a:rPr lang="en-US" sz="2000" dirty="0"/>
              <a:t> </a:t>
            </a:r>
            <a:r>
              <a:rPr lang="en-US" sz="2000" dirty="0" smtClean="0"/>
              <a:t>block, with valid bit of 0.</a:t>
            </a:r>
            <a:endParaRPr lang="en-US" sz="2000" dirty="0"/>
          </a:p>
        </p:txBody>
      </p:sp>
      <p:sp>
        <p:nvSpPr>
          <p:cNvPr id="124" name="Text Box 26"/>
          <p:cNvSpPr txBox="1">
            <a:spLocks noChangeArrowheads="1"/>
          </p:cNvSpPr>
          <p:nvPr/>
        </p:nvSpPr>
        <p:spPr bwMode="auto">
          <a:xfrm>
            <a:off x="7584529" y="45720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1110xx, is it in the cache?</a:t>
            </a:r>
          </a:p>
          <a:p>
            <a:r>
              <a:rPr lang="en-US" sz="2000" dirty="0" smtClean="0"/>
              <a:t>A: </a:t>
            </a:r>
            <a:r>
              <a:rPr lang="en-US" altLang="zh-CN" sz="2000" dirty="0" smtClean="0"/>
              <a:t>No</a:t>
            </a:r>
            <a:r>
              <a:rPr lang="en-US" sz="2000" dirty="0" smtClean="0"/>
              <a:t>. First, 2 middle index bits (10) means that it is mapped to </a:t>
            </a:r>
            <a:r>
              <a:rPr lang="en-US" sz="2000" dirty="0" smtClean="0">
                <a:solidFill>
                  <a:schemeClr val="accent2">
                    <a:lumMod val="60000"/>
                    <a:lumOff val="40000"/>
                  </a:schemeClr>
                </a:solidFill>
              </a:rPr>
              <a:t>pink</a:t>
            </a:r>
            <a:r>
              <a:rPr lang="en-US" sz="2000" dirty="0" smtClean="0"/>
              <a:t> block in cache, with valid bit of 1; Second, the 2 higher tag bits (11) does not match the tag (10) in the </a:t>
            </a:r>
            <a:r>
              <a:rPr lang="en-US" sz="2000" dirty="0" smtClean="0">
                <a:solidFill>
                  <a:schemeClr val="accent2">
                    <a:lumMod val="60000"/>
                    <a:lumOff val="40000"/>
                  </a:schemeClr>
                </a:solidFill>
              </a:rPr>
              <a:t>pink</a:t>
            </a:r>
            <a:r>
              <a:rPr lang="en-US" sz="2000" dirty="0" smtClean="0"/>
              <a:t> block.</a:t>
            </a:r>
            <a:endParaRPr lang="en-US" sz="2000" dirty="0"/>
          </a:p>
        </p:txBody>
      </p:sp>
      <p:sp>
        <p:nvSpPr>
          <p:cNvPr id="125" name="Line 88"/>
          <p:cNvSpPr>
            <a:spLocks noChangeShapeType="1"/>
          </p:cNvSpPr>
          <p:nvPr/>
        </p:nvSpPr>
        <p:spPr bwMode="auto">
          <a:xfrm>
            <a:off x="4723670" y="2698751"/>
            <a:ext cx="1067529" cy="33065"/>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9"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30"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31"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32"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8" name="TextBox 137"/>
          <p:cNvSpPr txBox="1"/>
          <p:nvPr/>
        </p:nvSpPr>
        <p:spPr>
          <a:xfrm>
            <a:off x="3264012" y="54980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39" name="TextBox 138"/>
          <p:cNvSpPr txBox="1"/>
          <p:nvPr/>
        </p:nvSpPr>
        <p:spPr>
          <a:xfrm>
            <a:off x="685800" y="5498068"/>
            <a:ext cx="514500" cy="369332"/>
          </a:xfrm>
          <a:prstGeom prst="rect">
            <a:avLst/>
          </a:prstGeom>
          <a:noFill/>
        </p:spPr>
        <p:txBody>
          <a:bodyPr wrap="none" rtlCol="0">
            <a:spAutoFit/>
          </a:bodyPr>
          <a:lstStyle/>
          <a:p>
            <a:r>
              <a:rPr lang="en-US" i="1" dirty="0">
                <a:solidFill>
                  <a:srgbClr val="0000FF"/>
                </a:solidFill>
              </a:rPr>
              <a:t>Tag</a:t>
            </a:r>
          </a:p>
        </p:txBody>
      </p:sp>
      <p:sp>
        <p:nvSpPr>
          <p:cNvPr id="140" name="TextBox 139"/>
          <p:cNvSpPr txBox="1"/>
          <p:nvPr/>
        </p:nvSpPr>
        <p:spPr>
          <a:xfrm>
            <a:off x="1920475" y="5498068"/>
            <a:ext cx="1028295" cy="369332"/>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smtClean="0"/>
              <a:t>6</a:t>
            </a:r>
            <a:r>
              <a:rPr lang="en-US" altLang="zh-CN" sz="2000" dirty="0" smtClean="0"/>
              <a:t>-bit </a:t>
            </a:r>
            <a:r>
              <a:rPr lang="en-US" altLang="zh-CN" sz="2000" dirty="0"/>
              <a:t>memory </a:t>
            </a:r>
            <a:r>
              <a:rPr lang="en-US" sz="2000" dirty="0"/>
              <a:t>address: 2-bit Tag, 2-bit </a:t>
            </a:r>
            <a:r>
              <a:rPr lang="en-US" sz="2000" dirty="0" smtClean="0"/>
              <a:t>Set Index</a:t>
            </a:r>
            <a:r>
              <a:rPr lang="en-US" sz="2000" dirty="0"/>
              <a:t>, 2-bit </a:t>
            </a:r>
            <a:r>
              <a:rPr lang="en-US" sz="2000" dirty="0" smtClean="0"/>
              <a:t>Offset (4 Bytes/block).</a:t>
            </a:r>
          </a:p>
        </p:txBody>
      </p:sp>
      <p:sp>
        <p:nvSpPr>
          <p:cNvPr id="112" name="Rectangle 2"/>
          <p:cNvSpPr txBox="1">
            <a:spLocks noChangeArrowheads="1"/>
          </p:cNvSpPr>
          <p:nvPr/>
        </p:nvSpPr>
        <p:spPr>
          <a:xfrm>
            <a:off x="1066800" y="274638"/>
            <a:ext cx="82296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smtClean="0"/>
              <a:t>DM Cache Example</a:t>
            </a:r>
            <a:endParaRPr lang="en-US" dirty="0"/>
          </a:p>
        </p:txBody>
      </p:sp>
    </p:spTree>
    <p:extLst>
      <p:ext uri="{BB962C8B-B14F-4D97-AF65-F5344CB8AC3E}">
        <p14:creationId xmlns:p14="http://schemas.microsoft.com/office/powerpoint/2010/main" val="2444312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p:bldP spid="123" grpId="0"/>
      <p:bldP spid="124" grpId="0"/>
      <p:bldP spid="10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smtClean="0"/>
              <a:t>2-Way Set-Associative Cache</a:t>
            </a:r>
            <a:endParaRPr lang="en-US" dirty="0"/>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843091"/>
            <a:ext cx="4495800" cy="2246769"/>
          </a:xfrm>
          <a:prstGeom prst="rect">
            <a:avLst/>
          </a:prstGeom>
          <a:noFill/>
          <a:ln w="12700">
            <a:noFill/>
            <a:miter lim="800000"/>
            <a:headEnd/>
            <a:tailEnd/>
          </a:ln>
          <a:effectLst/>
        </p:spPr>
        <p:txBody>
          <a:bodyPr wrap="square">
            <a:spAutoFit/>
          </a:bodyPr>
          <a:lstStyle/>
          <a:p>
            <a:r>
              <a:rPr lang="en-US" sz="2000" dirty="0"/>
              <a:t>Q: Given a memory block, which cache </a:t>
            </a:r>
            <a:r>
              <a:rPr lang="en-US" sz="2000" dirty="0" smtClean="0"/>
              <a:t>set </a:t>
            </a:r>
            <a:r>
              <a:rPr lang="en-US" sz="2000" dirty="0"/>
              <a:t>is it mapped to? </a:t>
            </a:r>
          </a:p>
          <a:p>
            <a:r>
              <a:rPr lang="en-US" sz="2000" dirty="0" smtClean="0"/>
              <a:t>A: Use </a:t>
            </a:r>
            <a:r>
              <a:rPr lang="en-US" sz="2000" dirty="0" smtClean="0">
                <a:solidFill>
                  <a:srgbClr val="FF0000"/>
                </a:solidFill>
              </a:rPr>
              <a:t>1 middle </a:t>
            </a:r>
            <a:r>
              <a:rPr lang="en-US" altLang="zh-CN" sz="2000" dirty="0" smtClean="0">
                <a:solidFill>
                  <a:srgbClr val="FF0000"/>
                </a:solidFill>
              </a:rPr>
              <a:t>index</a:t>
            </a:r>
            <a:r>
              <a:rPr lang="en-US" sz="2000" dirty="0" smtClean="0">
                <a:solidFill>
                  <a:srgbClr val="FF0000"/>
                </a:solidFill>
              </a:rPr>
              <a:t> bits </a:t>
            </a:r>
            <a:r>
              <a:rPr lang="en-US" sz="2000" dirty="0" smtClean="0"/>
              <a:t>in memory address </a:t>
            </a:r>
            <a:r>
              <a:rPr lang="en-US" sz="2000" dirty="0"/>
              <a:t>to determine which cache </a:t>
            </a:r>
            <a:r>
              <a:rPr lang="en-US" sz="2000" dirty="0" smtClean="0"/>
              <a:t>set it is mapped to</a:t>
            </a:r>
          </a:p>
          <a:p>
            <a:r>
              <a:rPr lang="en-US" sz="2000" dirty="0"/>
              <a:t>	</a:t>
            </a:r>
            <a:r>
              <a:rPr lang="en-US" sz="2000" dirty="0" smtClean="0"/>
              <a:t>0: map</a:t>
            </a:r>
            <a:r>
              <a:rPr lang="en-US" altLang="zh-CN" sz="2000" dirty="0" smtClean="0"/>
              <a:t>ped</a:t>
            </a:r>
            <a:r>
              <a:rPr lang="en-US" sz="2000" dirty="0" smtClean="0"/>
              <a:t> to </a:t>
            </a:r>
            <a:r>
              <a:rPr lang="en-US" sz="2000" dirty="0" smtClean="0">
                <a:solidFill>
                  <a:srgbClr val="0070C0"/>
                </a:solidFill>
              </a:rPr>
              <a:t>blue</a:t>
            </a:r>
            <a:r>
              <a:rPr lang="en-US" sz="2000" dirty="0" smtClean="0"/>
              <a:t> </a:t>
            </a:r>
            <a:r>
              <a:rPr lang="en-US" altLang="zh-CN" sz="2000" dirty="0" smtClean="0"/>
              <a:t>set</a:t>
            </a:r>
            <a:r>
              <a:rPr lang="en-US" sz="2000" dirty="0" smtClean="0"/>
              <a:t> in cache</a:t>
            </a:r>
          </a:p>
          <a:p>
            <a:r>
              <a:rPr lang="en-US" sz="2000" dirty="0"/>
              <a:t>	</a:t>
            </a:r>
            <a:r>
              <a:rPr lang="en-US" sz="2000" dirty="0" smtClean="0"/>
              <a:t>1: map</a:t>
            </a:r>
            <a:r>
              <a:rPr lang="en-US" altLang="zh-CN" sz="2000" dirty="0"/>
              <a:t>ped</a:t>
            </a:r>
            <a:r>
              <a:rPr lang="en-US" sz="2000" dirty="0" smtClean="0"/>
              <a:t> to </a:t>
            </a:r>
            <a:r>
              <a:rPr lang="en-US" sz="2000" dirty="0">
                <a:solidFill>
                  <a:schemeClr val="accent2">
                    <a:lumMod val="60000"/>
                    <a:lumOff val="40000"/>
                  </a:schemeClr>
                </a:solidFill>
              </a:rPr>
              <a:t>pink</a:t>
            </a:r>
            <a:r>
              <a:rPr lang="en-US" sz="2000" dirty="0" smtClean="0"/>
              <a:t> set in cache</a:t>
            </a:r>
            <a:endParaRPr lang="en-US" sz="2000" dirty="0"/>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a:t>
            </a:r>
            <a:r>
              <a:rPr lang="en-US" sz="2000" dirty="0" smtClean="0"/>
              <a:t>Set Index</a:t>
            </a:r>
            <a:r>
              <a:rPr lang="en-US" sz="2000" dirty="0"/>
              <a:t>, 2-bit </a:t>
            </a:r>
            <a:r>
              <a:rPr lang="en-US" sz="2000" dirty="0" smtClean="0"/>
              <a:t>Offset </a:t>
            </a:r>
            <a:r>
              <a:rPr lang="en-US" sz="2000" dirty="0"/>
              <a:t>(each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33</a:t>
            </a:fld>
            <a:endParaRPr lang="en-US"/>
          </a:p>
        </p:txBody>
      </p:sp>
      <p:sp>
        <p:nvSpPr>
          <p:cNvPr id="98" name="Text Box 63"/>
          <p:cNvSpPr txBox="1">
            <a:spLocks noChangeArrowheads="1"/>
          </p:cNvSpPr>
          <p:nvPr/>
        </p:nvSpPr>
        <p:spPr bwMode="auto">
          <a:xfrm>
            <a:off x="7615409" y="3069205"/>
            <a:ext cx="4351866" cy="2862322"/>
          </a:xfrm>
          <a:prstGeom prst="rect">
            <a:avLst/>
          </a:prstGeom>
          <a:noFill/>
          <a:ln w="12700">
            <a:noFill/>
            <a:miter lim="800000"/>
            <a:headEnd/>
            <a:tailEnd/>
          </a:ln>
          <a:effectLst/>
        </p:spPr>
        <p:txBody>
          <a:bodyPr wrap="square">
            <a:spAutoFit/>
          </a:bodyPr>
          <a:lstStyle/>
          <a:p>
            <a:r>
              <a:rPr lang="en-US" sz="2000" dirty="0" smtClean="0"/>
              <a:t>Q</a:t>
            </a:r>
            <a:r>
              <a:rPr lang="en-US" sz="2000" dirty="0"/>
              <a:t>: Is the exact memory block in the cache? </a:t>
            </a:r>
            <a:endParaRPr lang="en-US" sz="2000" dirty="0" smtClean="0"/>
          </a:p>
          <a:p>
            <a:r>
              <a:rPr lang="en-US" sz="2000" dirty="0" smtClean="0"/>
              <a:t>A: Compare </a:t>
            </a:r>
            <a:r>
              <a:rPr lang="en-US" sz="2000" dirty="0" smtClean="0">
                <a:solidFill>
                  <a:srgbClr val="FF0000"/>
                </a:solidFill>
              </a:rPr>
              <a:t>3 higher tag bits </a:t>
            </a:r>
            <a:r>
              <a:rPr lang="en-US" sz="2000" dirty="0" smtClean="0"/>
              <a:t>in </a:t>
            </a:r>
            <a:r>
              <a:rPr lang="en-US" sz="2000" dirty="0"/>
              <a:t>memory address </a:t>
            </a:r>
            <a:r>
              <a:rPr lang="en-US" sz="2000" dirty="0" smtClean="0"/>
              <a:t>to the </a:t>
            </a:r>
            <a:r>
              <a:rPr lang="en-US" sz="2000" dirty="0">
                <a:solidFill>
                  <a:srgbClr val="FF0000"/>
                </a:solidFill>
              </a:rPr>
              <a:t>cache</a:t>
            </a:r>
            <a:r>
              <a:rPr lang="en-US" sz="2000" dirty="0"/>
              <a:t> </a:t>
            </a:r>
            <a:r>
              <a:rPr lang="en-US" sz="2000" dirty="0" smtClean="0">
                <a:solidFill>
                  <a:srgbClr val="FF0000"/>
                </a:solidFill>
              </a:rPr>
              <a:t>tag </a:t>
            </a:r>
            <a:r>
              <a:rPr lang="en-US" sz="2000" dirty="0"/>
              <a:t>to tell if the memory block is in the cache </a:t>
            </a:r>
            <a:r>
              <a:rPr lang="en-US" sz="2000" dirty="0" smtClean="0"/>
              <a:t>(</a:t>
            </a:r>
            <a:r>
              <a:rPr lang="en-US" sz="2000" dirty="0"/>
              <a:t>provided valid bit is set</a:t>
            </a:r>
            <a:r>
              <a:rPr lang="en-US" sz="2000" dirty="0" smtClean="0"/>
              <a:t>)</a:t>
            </a:r>
          </a:p>
          <a:p>
            <a:r>
              <a:rPr lang="en-US" sz="2000" dirty="0" smtClean="0"/>
              <a:t>Q: Which exact Byte address in a given cache block of 4 Bytes?</a:t>
            </a:r>
          </a:p>
          <a:p>
            <a:r>
              <a:rPr lang="en-US" sz="2000" dirty="0" smtClean="0"/>
              <a:t>A: Use the </a:t>
            </a:r>
            <a:r>
              <a:rPr lang="en-US" sz="2000" dirty="0" smtClean="0">
                <a:solidFill>
                  <a:srgbClr val="FF0000"/>
                </a:solidFill>
              </a:rPr>
              <a:t>Offset</a:t>
            </a:r>
            <a:endParaRPr lang="en-US" sz="2000" dirty="0">
              <a:solidFill>
                <a:srgbClr val="FF0000"/>
              </a:solidFill>
            </a:endParaRPr>
          </a:p>
        </p:txBody>
      </p:sp>
      <p:sp>
        <p:nvSpPr>
          <p:cNvPr id="102" name="Rectangle 101"/>
          <p:cNvSpPr/>
          <p:nvPr/>
        </p:nvSpPr>
        <p:spPr>
          <a:xfrm>
            <a:off x="212419" y="55028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03" name="Group 23"/>
          <p:cNvGrpSpPr/>
          <p:nvPr/>
        </p:nvGrpSpPr>
        <p:grpSpPr>
          <a:xfrm>
            <a:off x="212420" y="5241771"/>
            <a:ext cx="4447323" cy="347478"/>
            <a:chOff x="1447800" y="1473200"/>
            <a:chExt cx="6329300" cy="494520"/>
          </a:xfrm>
        </p:grpSpPr>
        <p:sp>
          <p:nvSpPr>
            <p:cNvPr id="113" name="TextBox 11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14" name="TextBox 11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04" name="Straight Connector 103"/>
          <p:cNvCxnSpPr/>
          <p:nvPr/>
        </p:nvCxnSpPr>
        <p:spPr>
          <a:xfrm>
            <a:off x="3174542" y="54984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3183116" y="5241771"/>
            <a:ext cx="288862" cy="338554"/>
          </a:xfrm>
          <a:prstGeom prst="rect">
            <a:avLst/>
          </a:prstGeom>
          <a:noFill/>
        </p:spPr>
        <p:txBody>
          <a:bodyPr wrap="none" rtlCol="0">
            <a:spAutoFit/>
          </a:bodyPr>
          <a:lstStyle/>
          <a:p>
            <a:r>
              <a:rPr lang="en-US" sz="1600" dirty="0"/>
              <a:t>1</a:t>
            </a:r>
          </a:p>
        </p:txBody>
      </p:sp>
      <p:sp>
        <p:nvSpPr>
          <p:cNvPr id="107" name="TextBox 106"/>
          <p:cNvSpPr txBox="1"/>
          <p:nvPr/>
        </p:nvSpPr>
        <p:spPr>
          <a:xfrm>
            <a:off x="2606738" y="5241771"/>
            <a:ext cx="288862" cy="338554"/>
          </a:xfrm>
          <a:prstGeom prst="rect">
            <a:avLst/>
          </a:prstGeom>
          <a:noFill/>
        </p:spPr>
        <p:txBody>
          <a:bodyPr wrap="none" rtlCol="0">
            <a:spAutoFit/>
          </a:bodyPr>
          <a:lstStyle/>
          <a:p>
            <a:r>
              <a:rPr lang="en-US" sz="1600" dirty="0"/>
              <a:t>2</a:t>
            </a:r>
          </a:p>
        </p:txBody>
      </p:sp>
      <p:cxnSp>
        <p:nvCxnSpPr>
          <p:cNvPr id="108" name="Straight Connector 107"/>
          <p:cNvCxnSpPr/>
          <p:nvPr/>
        </p:nvCxnSpPr>
        <p:spPr>
          <a:xfrm>
            <a:off x="2286000" y="55073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1981200" y="5241771"/>
            <a:ext cx="288862" cy="338554"/>
          </a:xfrm>
          <a:prstGeom prst="rect">
            <a:avLst/>
          </a:prstGeom>
          <a:noFill/>
        </p:spPr>
        <p:txBody>
          <a:bodyPr wrap="none" rtlCol="0">
            <a:spAutoFit/>
          </a:bodyPr>
          <a:lstStyle/>
          <a:p>
            <a:r>
              <a:rPr lang="en-US" sz="1600" dirty="0"/>
              <a:t>3</a:t>
            </a: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9" name="Vertical Scroll 8"/>
          <p:cNvSpPr/>
          <p:nvPr/>
        </p:nvSpPr>
        <p:spPr>
          <a:xfrm>
            <a:off x="3267093" y="1219109"/>
            <a:ext cx="2408297" cy="944004"/>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600" dirty="0"/>
              <a:t>Each memory block is mapped to a </a:t>
            </a:r>
            <a:r>
              <a:rPr lang="en-US" sz="1600" dirty="0"/>
              <a:t>cache </a:t>
            </a:r>
            <a:r>
              <a:rPr lang="en-US" sz="1600" dirty="0" smtClean="0"/>
              <a:t>set with the same color</a:t>
            </a:r>
            <a:endParaRPr lang="en-US" sz="1600" dirty="0"/>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2" name="Rectangle 95"/>
          <p:cNvSpPr>
            <a:spLocks noChangeArrowheads="1"/>
          </p:cNvSpPr>
          <p:nvPr/>
        </p:nvSpPr>
        <p:spPr bwMode="auto">
          <a:xfrm>
            <a:off x="3119611" y="3214976"/>
            <a:ext cx="381000" cy="2286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3" name="Rectangle 95"/>
          <p:cNvSpPr>
            <a:spLocks noChangeArrowheads="1"/>
          </p:cNvSpPr>
          <p:nvPr/>
        </p:nvSpPr>
        <p:spPr bwMode="auto">
          <a:xfrm>
            <a:off x="3119611" y="2605376"/>
            <a:ext cx="381000" cy="2286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4" name="Rectangle 95"/>
          <p:cNvSpPr>
            <a:spLocks noChangeArrowheads="1"/>
          </p:cNvSpPr>
          <p:nvPr/>
        </p:nvSpPr>
        <p:spPr bwMode="auto">
          <a:xfrm>
            <a:off x="6781800" y="502955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5" name="Rectangle 95"/>
          <p:cNvSpPr>
            <a:spLocks noChangeArrowheads="1"/>
          </p:cNvSpPr>
          <p:nvPr/>
        </p:nvSpPr>
        <p:spPr bwMode="auto">
          <a:xfrm>
            <a:off x="6781800" y="563915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6" name="Rectangle 95"/>
          <p:cNvSpPr>
            <a:spLocks noChangeArrowheads="1"/>
          </p:cNvSpPr>
          <p:nvPr/>
        </p:nvSpPr>
        <p:spPr bwMode="auto">
          <a:xfrm>
            <a:off x="6781800" y="320075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7" name="Rectangle 95"/>
          <p:cNvSpPr>
            <a:spLocks noChangeArrowheads="1"/>
          </p:cNvSpPr>
          <p:nvPr/>
        </p:nvSpPr>
        <p:spPr bwMode="auto">
          <a:xfrm>
            <a:off x="6781800" y="381035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8" name="Rectangle 95"/>
          <p:cNvSpPr>
            <a:spLocks noChangeArrowheads="1"/>
          </p:cNvSpPr>
          <p:nvPr/>
        </p:nvSpPr>
        <p:spPr bwMode="auto">
          <a:xfrm>
            <a:off x="6781800" y="441995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9" name="Rectangle 95"/>
          <p:cNvSpPr>
            <a:spLocks noChangeArrowheads="1"/>
          </p:cNvSpPr>
          <p:nvPr/>
        </p:nvSpPr>
        <p:spPr bwMode="auto">
          <a:xfrm>
            <a:off x="6781800" y="259115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60" name="Rectangle 95"/>
          <p:cNvSpPr>
            <a:spLocks noChangeArrowheads="1"/>
          </p:cNvSpPr>
          <p:nvPr/>
        </p:nvSpPr>
        <p:spPr bwMode="auto">
          <a:xfrm>
            <a:off x="6781800" y="198155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61" name="Rectangle 95"/>
          <p:cNvSpPr>
            <a:spLocks noChangeArrowheads="1"/>
          </p:cNvSpPr>
          <p:nvPr/>
        </p:nvSpPr>
        <p:spPr bwMode="auto">
          <a:xfrm>
            <a:off x="6781800" y="137195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62" name="TextBox 161"/>
          <p:cNvSpPr txBox="1"/>
          <p:nvPr/>
        </p:nvSpPr>
        <p:spPr>
          <a:xfrm>
            <a:off x="3267093" y="54980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63" name="TextBox 162"/>
          <p:cNvSpPr txBox="1"/>
          <p:nvPr/>
        </p:nvSpPr>
        <p:spPr>
          <a:xfrm>
            <a:off x="688881" y="54980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164" name="TextBox 163"/>
          <p:cNvSpPr txBox="1"/>
          <p:nvPr/>
        </p:nvSpPr>
        <p:spPr>
          <a:xfrm>
            <a:off x="2212881" y="5498068"/>
            <a:ext cx="1028295" cy="369332"/>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sp>
        <p:nvSpPr>
          <p:cNvPr id="106" name="TextBox 105"/>
          <p:cNvSpPr txBox="1"/>
          <p:nvPr/>
        </p:nvSpPr>
        <p:spPr>
          <a:xfrm>
            <a:off x="2590800" y="2525703"/>
            <a:ext cx="301686" cy="369332"/>
          </a:xfrm>
          <a:prstGeom prst="rect">
            <a:avLst/>
          </a:prstGeom>
          <a:noFill/>
        </p:spPr>
        <p:txBody>
          <a:bodyPr wrap="none" rtlCol="0" anchor="ctr">
            <a:spAutoFit/>
          </a:bodyPr>
          <a:lstStyle/>
          <a:p>
            <a:r>
              <a:rPr lang="en-US" dirty="0" smtClean="0"/>
              <a:t>0</a:t>
            </a:r>
            <a:endParaRPr lang="en-US" dirty="0"/>
          </a:p>
        </p:txBody>
      </p:sp>
      <p:sp>
        <p:nvSpPr>
          <p:cNvPr id="110" name="TextBox 109"/>
          <p:cNvSpPr txBox="1"/>
          <p:nvPr/>
        </p:nvSpPr>
        <p:spPr>
          <a:xfrm>
            <a:off x="2590800" y="2831738"/>
            <a:ext cx="301686" cy="369332"/>
          </a:xfrm>
          <a:prstGeom prst="rect">
            <a:avLst/>
          </a:prstGeom>
          <a:noFill/>
        </p:spPr>
        <p:txBody>
          <a:bodyPr wrap="none" rtlCol="0" anchor="ctr">
            <a:spAutoFit/>
          </a:bodyPr>
          <a:lstStyle/>
          <a:p>
            <a:r>
              <a:rPr lang="en-US" dirty="0" smtClean="0"/>
              <a:t>1</a:t>
            </a:r>
            <a:endParaRPr lang="en-US" dirty="0"/>
          </a:p>
        </p:txBody>
      </p:sp>
      <p:sp>
        <p:nvSpPr>
          <p:cNvPr id="111" name="TextBox 110"/>
          <p:cNvSpPr txBox="1"/>
          <p:nvPr/>
        </p:nvSpPr>
        <p:spPr>
          <a:xfrm>
            <a:off x="2590800" y="3145265"/>
            <a:ext cx="301686" cy="369332"/>
          </a:xfrm>
          <a:prstGeom prst="rect">
            <a:avLst/>
          </a:prstGeom>
          <a:noFill/>
        </p:spPr>
        <p:txBody>
          <a:bodyPr wrap="none" rtlCol="0">
            <a:spAutoFit/>
          </a:bodyPr>
          <a:lstStyle/>
          <a:p>
            <a:r>
              <a:rPr lang="en-US" dirty="0" smtClean="0"/>
              <a:t>1</a:t>
            </a:r>
            <a:endParaRPr lang="en-US" dirty="0"/>
          </a:p>
        </p:txBody>
      </p:sp>
      <p:sp>
        <p:nvSpPr>
          <p:cNvPr id="112" name="TextBox 111"/>
          <p:cNvSpPr txBox="1"/>
          <p:nvPr/>
        </p:nvSpPr>
        <p:spPr>
          <a:xfrm>
            <a:off x="2590800" y="3433188"/>
            <a:ext cx="30168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137252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609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200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grpId="0" nodeType="withEffect">
                                  <p:stCondLst>
                                    <p:cond delay="2000"/>
                                  </p:stCondLst>
                                  <p:childTnLst>
                                    <p:set>
                                      <p:cBhvr>
                                        <p:cTn id="22" dur="1" fill="hold">
                                          <p:stCondLst>
                                            <p:cond delay="0"/>
                                          </p:stCondLst>
                                        </p:cTn>
                                        <p:tgtEl>
                                          <p:spTgt spid="153"/>
                                        </p:tgtEl>
                                        <p:attrNameLst>
                                          <p:attrName>style.visibility</p:attrName>
                                        </p:attrNameLst>
                                      </p:cBhvr>
                                      <p:to>
                                        <p:strVal val="visible"/>
                                      </p:to>
                                    </p:set>
                                  </p:childTnLst>
                                </p:cTn>
                              </p:par>
                              <p:par>
                                <p:cTn id="23" presetID="1" presetClass="entr" presetSubtype="0" fill="hold" grpId="0" nodeType="withEffect">
                                  <p:stCondLst>
                                    <p:cond delay="200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grpId="0" nodeType="withEffect">
                                  <p:stCondLst>
                                    <p:cond delay="200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grpId="0" nodeType="withEffect">
                                  <p:stCondLst>
                                    <p:cond delay="200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200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grpId="0" nodeType="withEffect">
                                  <p:stCondLst>
                                    <p:cond delay="200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grpId="0" nodeType="withEffect">
                                  <p:stCondLst>
                                    <p:cond delay="200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grpId="0" nodeType="withEffect">
                                  <p:stCondLst>
                                    <p:cond delay="200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grpId="0" nodeType="withEffect">
                                  <p:stCondLst>
                                    <p:cond delay="2000"/>
                                  </p:stCondLst>
                                  <p:childTnLst>
                                    <p:set>
                                      <p:cBhvr>
                                        <p:cTn id="38"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1660991" grpId="0" autoUpdateAnimBg="0"/>
      <p:bldP spid="98" grpId="0" autoUpdateAnimBg="0"/>
      <p:bldP spid="9"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a:t>
            </a:r>
            <a:r>
              <a:rPr lang="en-US" dirty="0" smtClean="0"/>
              <a:t>SA Cache Example</a:t>
            </a:r>
            <a:endParaRPr lang="en-US" dirty="0"/>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a:t>
            </a:r>
            <a:r>
              <a:rPr lang="en-US" sz="2000" dirty="0" smtClean="0"/>
              <a:t>Offset </a:t>
            </a:r>
            <a:r>
              <a:rPr lang="en-US" sz="2000" dirty="0"/>
              <a:t>(each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34</a:t>
            </a:fld>
            <a:endParaRPr lang="en-US"/>
          </a:p>
        </p:txBody>
      </p:sp>
      <p:sp>
        <p:nvSpPr>
          <p:cNvPr id="102" name="Rectangle 101"/>
          <p:cNvSpPr/>
          <p:nvPr/>
        </p:nvSpPr>
        <p:spPr>
          <a:xfrm>
            <a:off x="212419" y="55028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03" name="Group 23"/>
          <p:cNvGrpSpPr/>
          <p:nvPr/>
        </p:nvGrpSpPr>
        <p:grpSpPr>
          <a:xfrm>
            <a:off x="212420" y="5241771"/>
            <a:ext cx="4447323" cy="347478"/>
            <a:chOff x="1447800" y="1473200"/>
            <a:chExt cx="6329300" cy="494520"/>
          </a:xfrm>
        </p:grpSpPr>
        <p:sp>
          <p:nvSpPr>
            <p:cNvPr id="113" name="TextBox 11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14" name="TextBox 11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04" name="Straight Connector 103"/>
          <p:cNvCxnSpPr/>
          <p:nvPr/>
        </p:nvCxnSpPr>
        <p:spPr>
          <a:xfrm>
            <a:off x="3174542" y="54984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3183116" y="5241771"/>
            <a:ext cx="288862" cy="338554"/>
          </a:xfrm>
          <a:prstGeom prst="rect">
            <a:avLst/>
          </a:prstGeom>
          <a:noFill/>
        </p:spPr>
        <p:txBody>
          <a:bodyPr wrap="none" rtlCol="0">
            <a:spAutoFit/>
          </a:bodyPr>
          <a:lstStyle/>
          <a:p>
            <a:r>
              <a:rPr lang="en-US" sz="1600" dirty="0"/>
              <a:t>1</a:t>
            </a:r>
          </a:p>
        </p:txBody>
      </p:sp>
      <p:sp>
        <p:nvSpPr>
          <p:cNvPr id="107" name="TextBox 106"/>
          <p:cNvSpPr txBox="1"/>
          <p:nvPr/>
        </p:nvSpPr>
        <p:spPr>
          <a:xfrm>
            <a:off x="2606738" y="5241771"/>
            <a:ext cx="288862" cy="338554"/>
          </a:xfrm>
          <a:prstGeom prst="rect">
            <a:avLst/>
          </a:prstGeom>
          <a:noFill/>
        </p:spPr>
        <p:txBody>
          <a:bodyPr wrap="none" rtlCol="0">
            <a:spAutoFit/>
          </a:bodyPr>
          <a:lstStyle/>
          <a:p>
            <a:r>
              <a:rPr lang="en-US" sz="1600" dirty="0"/>
              <a:t>2</a:t>
            </a:r>
          </a:p>
        </p:txBody>
      </p:sp>
      <p:cxnSp>
        <p:nvCxnSpPr>
          <p:cNvPr id="108" name="Straight Connector 107"/>
          <p:cNvCxnSpPr/>
          <p:nvPr/>
        </p:nvCxnSpPr>
        <p:spPr>
          <a:xfrm>
            <a:off x="2286000" y="55073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1981200" y="5241771"/>
            <a:ext cx="288862" cy="338554"/>
          </a:xfrm>
          <a:prstGeom prst="rect">
            <a:avLst/>
          </a:prstGeom>
          <a:noFill/>
        </p:spPr>
        <p:txBody>
          <a:bodyPr wrap="none" rtlCol="0">
            <a:spAutoFit/>
          </a:bodyPr>
          <a:lstStyle/>
          <a:p>
            <a:r>
              <a:rPr lang="en-US" sz="1600" dirty="0"/>
              <a:t>3</a:t>
            </a: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0"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t>
            </a:r>
            <a:r>
              <a:rPr lang="en-US" altLang="zh-CN" sz="2000" smtClean="0"/>
              <a:t>address </a:t>
            </a:r>
            <a:r>
              <a:rPr lang="en-US" altLang="zh-CN" sz="2000"/>
              <a:t>0111xx, </a:t>
            </a:r>
            <a:r>
              <a:rPr lang="en-US" altLang="zh-CN" sz="2000" dirty="0" smtClean="0"/>
              <a:t>is it in the cache?</a:t>
            </a:r>
          </a:p>
        </p:txBody>
      </p:sp>
      <p:sp>
        <p:nvSpPr>
          <p:cNvPr id="130"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0100xx, is it in the cache?</a:t>
            </a:r>
            <a:endParaRPr lang="en-US" sz="2000" dirty="0"/>
          </a:p>
        </p:txBody>
      </p:sp>
      <p:sp>
        <p:nvSpPr>
          <p:cNvPr id="131"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1110xx, is it in the cache?</a:t>
            </a:r>
            <a:endParaRPr lang="en-US" sz="2000" dirty="0"/>
          </a:p>
        </p:txBody>
      </p:sp>
      <p:grpSp>
        <p:nvGrpSpPr>
          <p:cNvPr id="145" name="Group 3"/>
          <p:cNvGrpSpPr>
            <a:grpSpLocks/>
          </p:cNvGrpSpPr>
          <p:nvPr/>
        </p:nvGrpSpPr>
        <p:grpSpPr bwMode="auto">
          <a:xfrm>
            <a:off x="3733800" y="2565390"/>
            <a:ext cx="990600" cy="1219200"/>
            <a:chOff x="1344" y="1056"/>
            <a:chExt cx="624" cy="768"/>
          </a:xfrm>
        </p:grpSpPr>
        <p:sp>
          <p:nvSpPr>
            <p:cNvPr id="14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1" name="Group 36"/>
          <p:cNvGrpSpPr>
            <a:grpSpLocks/>
          </p:cNvGrpSpPr>
          <p:nvPr/>
        </p:nvGrpSpPr>
        <p:grpSpPr bwMode="auto">
          <a:xfrm>
            <a:off x="2895600" y="2565390"/>
            <a:ext cx="838200" cy="1219200"/>
            <a:chOff x="1344" y="1056"/>
            <a:chExt cx="624" cy="768"/>
          </a:xfrm>
        </p:grpSpPr>
        <p:sp>
          <p:nvSpPr>
            <p:cNvPr id="15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57"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58" name="Group 64"/>
          <p:cNvGrpSpPr>
            <a:grpSpLocks/>
          </p:cNvGrpSpPr>
          <p:nvPr/>
        </p:nvGrpSpPr>
        <p:grpSpPr bwMode="auto">
          <a:xfrm>
            <a:off x="2514600" y="2565390"/>
            <a:ext cx="381000" cy="1219200"/>
            <a:chOff x="1344" y="1056"/>
            <a:chExt cx="624" cy="768"/>
          </a:xfrm>
        </p:grpSpPr>
        <p:sp>
          <p:nvSpPr>
            <p:cNvPr id="1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3"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4"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6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6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68"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0"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2"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3"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4"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5"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85" name="TextBox 184"/>
          <p:cNvSpPr txBox="1"/>
          <p:nvPr/>
        </p:nvSpPr>
        <p:spPr>
          <a:xfrm>
            <a:off x="3086496" y="2525703"/>
            <a:ext cx="535724" cy="369332"/>
          </a:xfrm>
          <a:prstGeom prst="rect">
            <a:avLst/>
          </a:prstGeom>
          <a:noFill/>
        </p:spPr>
        <p:txBody>
          <a:bodyPr wrap="none" rtlCol="0" anchor="ctr">
            <a:spAutoFit/>
          </a:bodyPr>
          <a:lstStyle/>
          <a:p>
            <a:r>
              <a:rPr lang="en-US" dirty="0" smtClean="0">
                <a:solidFill>
                  <a:srgbClr val="FF0000"/>
                </a:solidFill>
              </a:rPr>
              <a:t>010</a:t>
            </a:r>
            <a:endParaRPr lang="en-US" dirty="0">
              <a:solidFill>
                <a:srgbClr val="FF0000"/>
              </a:solidFill>
            </a:endParaRPr>
          </a:p>
        </p:txBody>
      </p:sp>
      <p:sp>
        <p:nvSpPr>
          <p:cNvPr id="186" name="TextBox 185"/>
          <p:cNvSpPr txBox="1"/>
          <p:nvPr/>
        </p:nvSpPr>
        <p:spPr>
          <a:xfrm>
            <a:off x="3086496" y="2831738"/>
            <a:ext cx="535724" cy="369332"/>
          </a:xfrm>
          <a:prstGeom prst="rect">
            <a:avLst/>
          </a:prstGeom>
          <a:noFill/>
        </p:spPr>
        <p:txBody>
          <a:bodyPr wrap="none" rtlCol="0" anchor="ctr">
            <a:spAutoFit/>
          </a:bodyPr>
          <a:lstStyle/>
          <a:p>
            <a:r>
              <a:rPr lang="en-US" dirty="0" smtClean="0">
                <a:solidFill>
                  <a:srgbClr val="FF0000"/>
                </a:solidFill>
              </a:rPr>
              <a:t>111</a:t>
            </a:r>
            <a:endParaRPr lang="en-US" dirty="0">
              <a:solidFill>
                <a:srgbClr val="FF0000"/>
              </a:solidFill>
            </a:endParaRPr>
          </a:p>
        </p:txBody>
      </p:sp>
      <p:sp>
        <p:nvSpPr>
          <p:cNvPr id="187" name="TextBox 186"/>
          <p:cNvSpPr txBox="1"/>
          <p:nvPr/>
        </p:nvSpPr>
        <p:spPr>
          <a:xfrm>
            <a:off x="3086496" y="3145265"/>
            <a:ext cx="535724" cy="369332"/>
          </a:xfrm>
          <a:prstGeom prst="rect">
            <a:avLst/>
          </a:prstGeom>
          <a:noFill/>
        </p:spPr>
        <p:txBody>
          <a:bodyPr wrap="none" rtlCol="0">
            <a:spAutoFit/>
          </a:bodyPr>
          <a:lstStyle/>
          <a:p>
            <a:r>
              <a:rPr lang="en-US" dirty="0" smtClean="0">
                <a:solidFill>
                  <a:srgbClr val="FF0000"/>
                </a:solidFill>
              </a:rPr>
              <a:t>101</a:t>
            </a:r>
            <a:endParaRPr lang="en-US" dirty="0">
              <a:solidFill>
                <a:srgbClr val="FF0000"/>
              </a:solidFill>
            </a:endParaRPr>
          </a:p>
        </p:txBody>
      </p:sp>
      <p:sp>
        <p:nvSpPr>
          <p:cNvPr id="188" name="TextBox 187"/>
          <p:cNvSpPr txBox="1"/>
          <p:nvPr/>
        </p:nvSpPr>
        <p:spPr>
          <a:xfrm>
            <a:off x="3086496" y="3433188"/>
            <a:ext cx="535724" cy="369332"/>
          </a:xfrm>
          <a:prstGeom prst="rect">
            <a:avLst/>
          </a:prstGeom>
          <a:noFill/>
        </p:spPr>
        <p:txBody>
          <a:bodyPr wrap="none" rtlCol="0">
            <a:spAutoFit/>
          </a:bodyPr>
          <a:lstStyle/>
          <a:p>
            <a:r>
              <a:rPr lang="en-US" dirty="0" smtClean="0">
                <a:solidFill>
                  <a:srgbClr val="FF0000"/>
                </a:solidFill>
              </a:rPr>
              <a:t>001</a:t>
            </a:r>
            <a:endParaRPr lang="en-US" dirty="0">
              <a:solidFill>
                <a:srgbClr val="FF0000"/>
              </a:solidFill>
            </a:endParaRPr>
          </a:p>
        </p:txBody>
      </p:sp>
      <p:sp>
        <p:nvSpPr>
          <p:cNvPr id="189" name="TextBox 188"/>
          <p:cNvSpPr txBox="1"/>
          <p:nvPr/>
        </p:nvSpPr>
        <p:spPr>
          <a:xfrm>
            <a:off x="3267093" y="54980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90" name="TextBox 189"/>
          <p:cNvSpPr txBox="1"/>
          <p:nvPr/>
        </p:nvSpPr>
        <p:spPr>
          <a:xfrm>
            <a:off x="688881" y="54980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191" name="TextBox 190"/>
          <p:cNvSpPr txBox="1"/>
          <p:nvPr/>
        </p:nvSpPr>
        <p:spPr>
          <a:xfrm>
            <a:off x="2212881" y="5498068"/>
            <a:ext cx="1028295" cy="369332"/>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smtClean="0"/>
              <a:t>0</a:t>
            </a:r>
            <a:endParaRPr lang="en-US" dirty="0"/>
          </a:p>
        </p:txBody>
      </p:sp>
      <p:sp>
        <p:nvSpPr>
          <p:cNvPr id="95" name="TextBox 94"/>
          <p:cNvSpPr txBox="1"/>
          <p:nvPr/>
        </p:nvSpPr>
        <p:spPr>
          <a:xfrm>
            <a:off x="2590800" y="2831738"/>
            <a:ext cx="301686" cy="369332"/>
          </a:xfrm>
          <a:prstGeom prst="rect">
            <a:avLst/>
          </a:prstGeom>
          <a:noFill/>
        </p:spPr>
        <p:txBody>
          <a:bodyPr wrap="none" rtlCol="0" anchor="ctr">
            <a:spAutoFit/>
          </a:bodyPr>
          <a:lstStyle/>
          <a:p>
            <a:r>
              <a:rPr lang="en-US" dirty="0" smtClean="0"/>
              <a:t>1</a:t>
            </a:r>
            <a:endParaRPr lang="en-US" dirty="0"/>
          </a:p>
        </p:txBody>
      </p:sp>
      <p:sp>
        <p:nvSpPr>
          <p:cNvPr id="96" name="TextBox 95"/>
          <p:cNvSpPr txBox="1"/>
          <p:nvPr/>
        </p:nvSpPr>
        <p:spPr>
          <a:xfrm>
            <a:off x="2590800" y="3145265"/>
            <a:ext cx="301686" cy="369332"/>
          </a:xfrm>
          <a:prstGeom prst="rect">
            <a:avLst/>
          </a:prstGeom>
          <a:noFill/>
        </p:spPr>
        <p:txBody>
          <a:bodyPr wrap="none" rtlCol="0">
            <a:spAutoFit/>
          </a:bodyPr>
          <a:lstStyle/>
          <a:p>
            <a:r>
              <a:rPr lang="en-US" dirty="0" smtClean="0"/>
              <a:t>1</a:t>
            </a:r>
            <a:endParaRPr lang="en-US" dirty="0"/>
          </a:p>
        </p:txBody>
      </p:sp>
      <p:sp>
        <p:nvSpPr>
          <p:cNvPr id="97" name="TextBox 96"/>
          <p:cNvSpPr txBox="1"/>
          <p:nvPr/>
        </p:nvSpPr>
        <p:spPr>
          <a:xfrm>
            <a:off x="2590800" y="3433188"/>
            <a:ext cx="30168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332266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91"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35</a:t>
            </a:fld>
            <a:endParaRPr lang="en-US"/>
          </a:p>
        </p:txBody>
      </p:sp>
      <p:sp>
        <p:nvSpPr>
          <p:cNvPr id="132" name="Text Box 26"/>
          <p:cNvSpPr txBox="1">
            <a:spLocks noChangeArrowheads="1"/>
          </p:cNvSpPr>
          <p:nvPr/>
        </p:nvSpPr>
        <p:spPr bwMode="auto">
          <a:xfrm>
            <a:off x="7608457" y="-80699"/>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0111xx, is it in the cache?</a:t>
            </a:r>
          </a:p>
          <a:p>
            <a:r>
              <a:rPr lang="en-US" sz="2000" dirty="0" smtClean="0"/>
              <a:t>A: No. First, 1 middle index bit (1) means that it is mapped to </a:t>
            </a:r>
            <a:r>
              <a:rPr lang="en-US" sz="2000" dirty="0">
                <a:solidFill>
                  <a:schemeClr val="accent2">
                    <a:lumMod val="60000"/>
                    <a:lumOff val="40000"/>
                  </a:schemeClr>
                </a:solidFill>
              </a:rPr>
              <a:t>pink</a:t>
            </a:r>
            <a:r>
              <a:rPr lang="en-US" sz="2000" dirty="0" smtClean="0"/>
              <a:t> set in cache; Second, the 3 higher tag bits (011) does not match any tag in the </a:t>
            </a:r>
            <a:r>
              <a:rPr lang="en-US" sz="2000" dirty="0">
                <a:solidFill>
                  <a:schemeClr val="accent2">
                    <a:lumMod val="60000"/>
                    <a:lumOff val="40000"/>
                  </a:schemeClr>
                </a:solidFill>
              </a:rPr>
              <a:t>pink</a:t>
            </a:r>
            <a:r>
              <a:rPr lang="en-US" sz="2000" dirty="0" smtClean="0"/>
              <a:t> set (101 and 001).</a:t>
            </a:r>
            <a:endParaRPr lang="en-US" sz="2000" dirty="0"/>
          </a:p>
        </p:txBody>
      </p:sp>
      <p:sp>
        <p:nvSpPr>
          <p:cNvPr id="133" name="Text Box 26"/>
          <p:cNvSpPr txBox="1">
            <a:spLocks noChangeArrowheads="1"/>
          </p:cNvSpPr>
          <p:nvPr/>
        </p:nvSpPr>
        <p:spPr bwMode="auto">
          <a:xfrm>
            <a:off x="7605494" y="200623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0100xx, is it in the cache?</a:t>
            </a:r>
          </a:p>
          <a:p>
            <a:r>
              <a:rPr lang="en-US" sz="2000" dirty="0" smtClean="0"/>
              <a:t>A: </a:t>
            </a:r>
            <a:r>
              <a:rPr lang="en-US" altLang="zh-CN" sz="2000" dirty="0" smtClean="0"/>
              <a:t>No</a:t>
            </a:r>
            <a:r>
              <a:rPr lang="en-US" sz="2000" dirty="0" smtClean="0"/>
              <a:t>. First, 1 middle index bit (0) means that it is mapped to </a:t>
            </a:r>
            <a:r>
              <a:rPr lang="en-US" sz="2000" dirty="0" smtClean="0">
                <a:solidFill>
                  <a:srgbClr val="0070C0"/>
                </a:solidFill>
              </a:rPr>
              <a:t>blue</a:t>
            </a:r>
            <a:r>
              <a:rPr lang="en-US" sz="2000" dirty="0" smtClean="0"/>
              <a:t> set in cache; Second, the 3 higher tag bits (010) matches one of the tags in the </a:t>
            </a:r>
            <a:r>
              <a:rPr lang="en-US" sz="2000" dirty="0">
                <a:solidFill>
                  <a:srgbClr val="0070C0"/>
                </a:solidFill>
              </a:rPr>
              <a:t>blue</a:t>
            </a:r>
            <a:r>
              <a:rPr lang="en-US" sz="2000" dirty="0"/>
              <a:t> </a:t>
            </a:r>
            <a:r>
              <a:rPr lang="en-US" sz="2000" dirty="0" smtClean="0"/>
              <a:t>set (010 and 111); Third, the valid bit of </a:t>
            </a:r>
            <a:r>
              <a:rPr lang="en-US" altLang="zh-CN" sz="2000" dirty="0" smtClean="0"/>
              <a:t>the corresponding</a:t>
            </a:r>
            <a:r>
              <a:rPr lang="en-US" sz="2000" dirty="0" smtClean="0"/>
              <a:t> cache block is 0.</a:t>
            </a:r>
            <a:endParaRPr lang="en-US" sz="2000" dirty="0"/>
          </a:p>
        </p:txBody>
      </p:sp>
      <p:sp>
        <p:nvSpPr>
          <p:cNvPr id="134" name="Text Box 26"/>
          <p:cNvSpPr txBox="1">
            <a:spLocks noChangeArrowheads="1"/>
          </p:cNvSpPr>
          <p:nvPr/>
        </p:nvSpPr>
        <p:spPr bwMode="auto">
          <a:xfrm>
            <a:off x="7605494" y="441960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1110xx, is it in the cache?</a:t>
            </a:r>
          </a:p>
          <a:p>
            <a:r>
              <a:rPr lang="en-US" sz="2000" dirty="0" smtClean="0"/>
              <a:t>A: </a:t>
            </a:r>
            <a:r>
              <a:rPr lang="en-US" altLang="zh-CN" sz="2000" dirty="0" smtClean="0"/>
              <a:t>Yes</a:t>
            </a:r>
            <a:r>
              <a:rPr lang="en-US" sz="2000" dirty="0" smtClean="0"/>
              <a:t>. First, 1 middle index bit (0) means that it is mapped to </a:t>
            </a:r>
            <a:r>
              <a:rPr lang="en-US" sz="2000" dirty="0">
                <a:solidFill>
                  <a:srgbClr val="0070C0"/>
                </a:solidFill>
              </a:rPr>
              <a:t>blue</a:t>
            </a:r>
            <a:r>
              <a:rPr lang="en-US" sz="2000" dirty="0"/>
              <a:t> set </a:t>
            </a:r>
            <a:r>
              <a:rPr lang="en-US" sz="2000" dirty="0" smtClean="0"/>
              <a:t>in cache; Second, the 3 higher tag bits (111) matches one of the tags in the </a:t>
            </a:r>
            <a:r>
              <a:rPr lang="en-US" sz="2000" dirty="0">
                <a:solidFill>
                  <a:srgbClr val="0070C0"/>
                </a:solidFill>
              </a:rPr>
              <a:t>blue</a:t>
            </a:r>
            <a:r>
              <a:rPr lang="en-US" sz="2000" dirty="0"/>
              <a:t> set </a:t>
            </a:r>
            <a:r>
              <a:rPr lang="en-US" sz="2000" dirty="0" smtClean="0"/>
              <a:t>(</a:t>
            </a:r>
            <a:r>
              <a:rPr lang="en-US" sz="2000" dirty="0"/>
              <a:t>010 and 111); Third, the valid bit of </a:t>
            </a:r>
            <a:r>
              <a:rPr lang="en-US" altLang="zh-CN" sz="2000" dirty="0"/>
              <a:t>the corresponding</a:t>
            </a:r>
            <a:r>
              <a:rPr lang="en-US" sz="2000" dirty="0"/>
              <a:t> cache block is </a:t>
            </a:r>
            <a:r>
              <a:rPr lang="en-US" sz="2000" dirty="0" smtClean="0"/>
              <a:t>1.</a:t>
            </a:r>
            <a:endParaRPr lang="en-US" sz="2000" dirty="0"/>
          </a:p>
        </p:txBody>
      </p:sp>
      <p:sp>
        <p:nvSpPr>
          <p:cNvPr id="14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4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4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4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5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5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5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55"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59"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0"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1"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2"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3"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4"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5"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7"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8"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76"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8"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a:t>
            </a:r>
            <a:r>
              <a:rPr lang="en-US" sz="2000" dirty="0" smtClean="0"/>
              <a:t>Offset </a:t>
            </a:r>
            <a:r>
              <a:rPr lang="en-US" sz="2000" dirty="0"/>
              <a:t>(each cache block is 4 Bytes/1 Word).</a:t>
            </a:r>
          </a:p>
        </p:txBody>
      </p:sp>
      <p:sp>
        <p:nvSpPr>
          <p:cNvPr id="18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19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97" name="Rectangle 196"/>
          <p:cNvSpPr/>
          <p:nvPr/>
        </p:nvSpPr>
        <p:spPr>
          <a:xfrm>
            <a:off x="212419" y="55028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98" name="Group 23"/>
          <p:cNvGrpSpPr/>
          <p:nvPr/>
        </p:nvGrpSpPr>
        <p:grpSpPr>
          <a:xfrm>
            <a:off x="212420" y="5241771"/>
            <a:ext cx="4447323" cy="347478"/>
            <a:chOff x="1447800" y="1473200"/>
            <a:chExt cx="6329300" cy="494520"/>
          </a:xfrm>
        </p:grpSpPr>
        <p:sp>
          <p:nvSpPr>
            <p:cNvPr id="207" name="TextBox 206"/>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08" name="TextBox 207"/>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99" name="Straight Connector 198"/>
          <p:cNvCxnSpPr/>
          <p:nvPr/>
        </p:nvCxnSpPr>
        <p:spPr>
          <a:xfrm>
            <a:off x="3174542" y="54984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0" name="TextBox 199"/>
          <p:cNvSpPr txBox="1"/>
          <p:nvPr/>
        </p:nvSpPr>
        <p:spPr>
          <a:xfrm>
            <a:off x="3183116" y="5241771"/>
            <a:ext cx="288862" cy="338554"/>
          </a:xfrm>
          <a:prstGeom prst="rect">
            <a:avLst/>
          </a:prstGeom>
          <a:noFill/>
        </p:spPr>
        <p:txBody>
          <a:bodyPr wrap="none" rtlCol="0">
            <a:spAutoFit/>
          </a:bodyPr>
          <a:lstStyle/>
          <a:p>
            <a:r>
              <a:rPr lang="en-US" sz="1600" dirty="0"/>
              <a:t>1</a:t>
            </a:r>
          </a:p>
        </p:txBody>
      </p:sp>
      <p:sp>
        <p:nvSpPr>
          <p:cNvPr id="202" name="TextBox 201"/>
          <p:cNvSpPr txBox="1"/>
          <p:nvPr/>
        </p:nvSpPr>
        <p:spPr>
          <a:xfrm>
            <a:off x="2606738" y="5241771"/>
            <a:ext cx="288862" cy="338554"/>
          </a:xfrm>
          <a:prstGeom prst="rect">
            <a:avLst/>
          </a:prstGeom>
          <a:noFill/>
        </p:spPr>
        <p:txBody>
          <a:bodyPr wrap="none" rtlCol="0">
            <a:spAutoFit/>
          </a:bodyPr>
          <a:lstStyle/>
          <a:p>
            <a:r>
              <a:rPr lang="en-US" sz="1600" dirty="0"/>
              <a:t>2</a:t>
            </a:r>
          </a:p>
        </p:txBody>
      </p:sp>
      <p:cxnSp>
        <p:nvCxnSpPr>
          <p:cNvPr id="203" name="Straight Connector 202"/>
          <p:cNvCxnSpPr/>
          <p:nvPr/>
        </p:nvCxnSpPr>
        <p:spPr>
          <a:xfrm>
            <a:off x="2286000" y="55073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4" name="TextBox 203"/>
          <p:cNvSpPr txBox="1"/>
          <p:nvPr/>
        </p:nvSpPr>
        <p:spPr>
          <a:xfrm>
            <a:off x="1981200" y="5241771"/>
            <a:ext cx="288862" cy="338554"/>
          </a:xfrm>
          <a:prstGeom prst="rect">
            <a:avLst/>
          </a:prstGeom>
          <a:noFill/>
        </p:spPr>
        <p:txBody>
          <a:bodyPr wrap="none" rtlCol="0">
            <a:spAutoFit/>
          </a:bodyPr>
          <a:lstStyle/>
          <a:p>
            <a:r>
              <a:rPr lang="en-US" sz="1600" dirty="0"/>
              <a:t>3</a:t>
            </a:r>
          </a:p>
        </p:txBody>
      </p:sp>
      <p:sp>
        <p:nvSpPr>
          <p:cNvPr id="209"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0"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1"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2"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3"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4"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5"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6"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7"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8"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9"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0"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21"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2"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3" name="Group 3"/>
          <p:cNvGrpSpPr>
            <a:grpSpLocks/>
          </p:cNvGrpSpPr>
          <p:nvPr/>
        </p:nvGrpSpPr>
        <p:grpSpPr bwMode="auto">
          <a:xfrm>
            <a:off x="3733800" y="2565390"/>
            <a:ext cx="990600" cy="1219200"/>
            <a:chOff x="1344" y="1056"/>
            <a:chExt cx="624" cy="768"/>
          </a:xfrm>
        </p:grpSpPr>
        <p:sp>
          <p:nvSpPr>
            <p:cNvPr id="234"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35"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36"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37"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38"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239" name="Group 36"/>
          <p:cNvGrpSpPr>
            <a:grpSpLocks/>
          </p:cNvGrpSpPr>
          <p:nvPr/>
        </p:nvGrpSpPr>
        <p:grpSpPr bwMode="auto">
          <a:xfrm>
            <a:off x="2895600" y="2565390"/>
            <a:ext cx="838200" cy="1219200"/>
            <a:chOff x="1344" y="1056"/>
            <a:chExt cx="624" cy="768"/>
          </a:xfrm>
        </p:grpSpPr>
        <p:sp>
          <p:nvSpPr>
            <p:cNvPr id="24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1"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2"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43"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44"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245"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246" name="Group 64"/>
          <p:cNvGrpSpPr>
            <a:grpSpLocks/>
          </p:cNvGrpSpPr>
          <p:nvPr/>
        </p:nvGrpSpPr>
        <p:grpSpPr bwMode="auto">
          <a:xfrm>
            <a:off x="2514600" y="2565390"/>
            <a:ext cx="381000" cy="1219200"/>
            <a:chOff x="1344" y="1056"/>
            <a:chExt cx="624" cy="768"/>
          </a:xfrm>
        </p:grpSpPr>
        <p:sp>
          <p:nvSpPr>
            <p:cNvPr id="24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9"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50"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51"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252"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253"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54"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255"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256"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57"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58"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59"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0"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61"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2"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3"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4"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5" name="TextBox 264"/>
          <p:cNvSpPr txBox="1"/>
          <p:nvPr/>
        </p:nvSpPr>
        <p:spPr>
          <a:xfrm>
            <a:off x="3086496" y="2525703"/>
            <a:ext cx="535724" cy="369332"/>
          </a:xfrm>
          <a:prstGeom prst="rect">
            <a:avLst/>
          </a:prstGeom>
          <a:noFill/>
        </p:spPr>
        <p:txBody>
          <a:bodyPr wrap="none" rtlCol="0" anchor="ctr">
            <a:spAutoFit/>
          </a:bodyPr>
          <a:lstStyle/>
          <a:p>
            <a:r>
              <a:rPr lang="en-US" dirty="0" smtClean="0">
                <a:solidFill>
                  <a:srgbClr val="FF0000"/>
                </a:solidFill>
              </a:rPr>
              <a:t>010</a:t>
            </a:r>
            <a:endParaRPr lang="en-US" dirty="0">
              <a:solidFill>
                <a:srgbClr val="FF0000"/>
              </a:solidFill>
            </a:endParaRPr>
          </a:p>
        </p:txBody>
      </p:sp>
      <p:sp>
        <p:nvSpPr>
          <p:cNvPr id="266" name="TextBox 265"/>
          <p:cNvSpPr txBox="1"/>
          <p:nvPr/>
        </p:nvSpPr>
        <p:spPr>
          <a:xfrm>
            <a:off x="3086496" y="2831738"/>
            <a:ext cx="535724" cy="369332"/>
          </a:xfrm>
          <a:prstGeom prst="rect">
            <a:avLst/>
          </a:prstGeom>
          <a:noFill/>
        </p:spPr>
        <p:txBody>
          <a:bodyPr wrap="none" rtlCol="0" anchor="ctr">
            <a:spAutoFit/>
          </a:bodyPr>
          <a:lstStyle/>
          <a:p>
            <a:r>
              <a:rPr lang="en-US" dirty="0" smtClean="0">
                <a:solidFill>
                  <a:srgbClr val="FF0000"/>
                </a:solidFill>
              </a:rPr>
              <a:t>101</a:t>
            </a:r>
            <a:endParaRPr lang="en-US" dirty="0">
              <a:solidFill>
                <a:srgbClr val="FF0000"/>
              </a:solidFill>
            </a:endParaRPr>
          </a:p>
        </p:txBody>
      </p:sp>
      <p:sp>
        <p:nvSpPr>
          <p:cNvPr id="267" name="TextBox 266"/>
          <p:cNvSpPr txBox="1"/>
          <p:nvPr/>
        </p:nvSpPr>
        <p:spPr>
          <a:xfrm>
            <a:off x="3086496" y="3145265"/>
            <a:ext cx="535724" cy="369332"/>
          </a:xfrm>
          <a:prstGeom prst="rect">
            <a:avLst/>
          </a:prstGeom>
          <a:noFill/>
        </p:spPr>
        <p:txBody>
          <a:bodyPr wrap="none" rtlCol="0">
            <a:spAutoFit/>
          </a:bodyPr>
          <a:lstStyle/>
          <a:p>
            <a:r>
              <a:rPr lang="en-US" dirty="0" smtClean="0">
                <a:solidFill>
                  <a:srgbClr val="FF0000"/>
                </a:solidFill>
              </a:rPr>
              <a:t>111</a:t>
            </a:r>
            <a:endParaRPr lang="en-US" dirty="0">
              <a:solidFill>
                <a:srgbClr val="FF0000"/>
              </a:solidFill>
            </a:endParaRPr>
          </a:p>
        </p:txBody>
      </p:sp>
      <p:sp>
        <p:nvSpPr>
          <p:cNvPr id="268" name="TextBox 267"/>
          <p:cNvSpPr txBox="1"/>
          <p:nvPr/>
        </p:nvSpPr>
        <p:spPr>
          <a:xfrm>
            <a:off x="3086496" y="3433188"/>
            <a:ext cx="535724" cy="369332"/>
          </a:xfrm>
          <a:prstGeom prst="rect">
            <a:avLst/>
          </a:prstGeom>
          <a:noFill/>
        </p:spPr>
        <p:txBody>
          <a:bodyPr wrap="none" rtlCol="0">
            <a:spAutoFit/>
          </a:bodyPr>
          <a:lstStyle/>
          <a:p>
            <a:r>
              <a:rPr lang="en-US" dirty="0" smtClean="0">
                <a:solidFill>
                  <a:srgbClr val="FF0000"/>
                </a:solidFill>
              </a:rPr>
              <a:t>001</a:t>
            </a:r>
            <a:endParaRPr lang="en-US" dirty="0">
              <a:solidFill>
                <a:srgbClr val="FF0000"/>
              </a:solidFill>
            </a:endParaRPr>
          </a:p>
        </p:txBody>
      </p:sp>
      <p:sp>
        <p:nvSpPr>
          <p:cNvPr id="269" name="TextBox 268"/>
          <p:cNvSpPr txBox="1"/>
          <p:nvPr/>
        </p:nvSpPr>
        <p:spPr>
          <a:xfrm>
            <a:off x="3267093" y="54980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270" name="TextBox 269"/>
          <p:cNvSpPr txBox="1"/>
          <p:nvPr/>
        </p:nvSpPr>
        <p:spPr>
          <a:xfrm>
            <a:off x="688881" y="54980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71" name="TextBox 270"/>
          <p:cNvSpPr txBox="1"/>
          <p:nvPr/>
        </p:nvSpPr>
        <p:spPr>
          <a:xfrm>
            <a:off x="2212881" y="5498068"/>
            <a:ext cx="1028295" cy="369332"/>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sp>
        <p:nvSpPr>
          <p:cNvPr id="95"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a:t>
            </a:r>
            <a:r>
              <a:rPr lang="en-US" dirty="0" smtClean="0"/>
              <a:t>SA Cache Example</a:t>
            </a:r>
            <a:endParaRPr lang="en-US" dirty="0"/>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smtClean="0"/>
              <a:t>0</a:t>
            </a:r>
            <a:endParaRPr lang="en-US" dirty="0"/>
          </a:p>
        </p:txBody>
      </p:sp>
      <p:sp>
        <p:nvSpPr>
          <p:cNvPr id="96" name="TextBox 95"/>
          <p:cNvSpPr txBox="1"/>
          <p:nvPr/>
        </p:nvSpPr>
        <p:spPr>
          <a:xfrm>
            <a:off x="2590800" y="2831738"/>
            <a:ext cx="301686" cy="369332"/>
          </a:xfrm>
          <a:prstGeom prst="rect">
            <a:avLst/>
          </a:prstGeom>
          <a:noFill/>
        </p:spPr>
        <p:txBody>
          <a:bodyPr wrap="none" rtlCol="0" anchor="ctr">
            <a:spAutoFit/>
          </a:bodyPr>
          <a:lstStyle/>
          <a:p>
            <a:r>
              <a:rPr lang="en-US" dirty="0" smtClean="0"/>
              <a:t>1</a:t>
            </a:r>
            <a:endParaRPr lang="en-US" dirty="0"/>
          </a:p>
        </p:txBody>
      </p:sp>
      <p:sp>
        <p:nvSpPr>
          <p:cNvPr id="97" name="TextBox 96"/>
          <p:cNvSpPr txBox="1"/>
          <p:nvPr/>
        </p:nvSpPr>
        <p:spPr>
          <a:xfrm>
            <a:off x="2590800" y="3145265"/>
            <a:ext cx="301686" cy="369332"/>
          </a:xfrm>
          <a:prstGeom prst="rect">
            <a:avLst/>
          </a:prstGeom>
          <a:noFill/>
        </p:spPr>
        <p:txBody>
          <a:bodyPr wrap="none" rtlCol="0">
            <a:spAutoFit/>
          </a:bodyPr>
          <a:lstStyle/>
          <a:p>
            <a:r>
              <a:rPr lang="en-US" dirty="0" smtClean="0"/>
              <a:t>1</a:t>
            </a:r>
            <a:endParaRPr lang="en-US" dirty="0"/>
          </a:p>
        </p:txBody>
      </p:sp>
      <p:sp>
        <p:nvSpPr>
          <p:cNvPr id="98" name="TextBox 97"/>
          <p:cNvSpPr txBox="1"/>
          <p:nvPr/>
        </p:nvSpPr>
        <p:spPr>
          <a:xfrm>
            <a:off x="2590800" y="3433188"/>
            <a:ext cx="30168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7505399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43" descr="5%"/>
          <p:cNvSpPr>
            <a:spLocks noChangeArrowheads="1"/>
          </p:cNvSpPr>
          <p:nvPr/>
        </p:nvSpPr>
        <p:spPr bwMode="auto">
          <a:xfrm>
            <a:off x="3730625" y="256149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smtClean="0"/>
              <a:t>Fully-Associative Cache (4-way SA)</a:t>
            </a:r>
            <a:endParaRPr lang="en-US" dirty="0"/>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20613" y="1900282"/>
            <a:ext cx="4495800" cy="1015663"/>
          </a:xfrm>
          <a:prstGeom prst="rect">
            <a:avLst/>
          </a:prstGeom>
          <a:noFill/>
          <a:ln w="12700">
            <a:noFill/>
            <a:miter lim="800000"/>
            <a:headEnd/>
            <a:tailEnd/>
          </a:ln>
          <a:effectLst/>
        </p:spPr>
        <p:txBody>
          <a:bodyPr wrap="square">
            <a:spAutoFit/>
          </a:bodyPr>
          <a:lstStyle/>
          <a:p>
            <a:r>
              <a:rPr lang="en-US" sz="2000" dirty="0"/>
              <a:t>Q: Given a memory block, which cache </a:t>
            </a:r>
            <a:r>
              <a:rPr lang="en-US" sz="2000" dirty="0" smtClean="0"/>
              <a:t>set </a:t>
            </a:r>
            <a:r>
              <a:rPr lang="en-US" sz="2000" dirty="0"/>
              <a:t>is it mapped to? </a:t>
            </a:r>
          </a:p>
          <a:p>
            <a:r>
              <a:rPr lang="en-US" sz="2000" dirty="0" smtClean="0"/>
              <a:t>A: There is only a single </a:t>
            </a:r>
            <a:r>
              <a:rPr lang="en-US" sz="2000" dirty="0" smtClean="0">
                <a:solidFill>
                  <a:schemeClr val="tx2"/>
                </a:solidFill>
              </a:rPr>
              <a:t>blue</a:t>
            </a:r>
            <a:r>
              <a:rPr lang="en-US" sz="2000" dirty="0" smtClean="0"/>
              <a:t> set.</a:t>
            </a:r>
            <a:endParaRPr lang="en-US" sz="2000" dirty="0"/>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a:t>
            </a:r>
            <a:r>
              <a:rPr lang="en-US" sz="2000" dirty="0" smtClean="0"/>
              <a:t>4-bit </a:t>
            </a:r>
            <a:r>
              <a:rPr lang="en-US" sz="2000" dirty="0"/>
              <a:t>Tag, </a:t>
            </a:r>
            <a:r>
              <a:rPr lang="en-US" sz="2000" dirty="0" smtClean="0"/>
              <a:t>0-bit </a:t>
            </a:r>
            <a:r>
              <a:rPr lang="en-US" sz="2000" dirty="0"/>
              <a:t>Set Index, 2-bit </a:t>
            </a:r>
            <a:r>
              <a:rPr lang="en-US" sz="2000" dirty="0" smtClean="0"/>
              <a:t>Offset </a:t>
            </a:r>
            <a:r>
              <a:rPr lang="en-US" sz="2000" dirty="0"/>
              <a:t>(each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36</a:t>
            </a:fld>
            <a:endParaRPr lang="en-US"/>
          </a:p>
        </p:txBody>
      </p:sp>
      <p:sp>
        <p:nvSpPr>
          <p:cNvPr id="98" name="Text Box 63"/>
          <p:cNvSpPr txBox="1">
            <a:spLocks noChangeArrowheads="1"/>
          </p:cNvSpPr>
          <p:nvPr/>
        </p:nvSpPr>
        <p:spPr bwMode="auto">
          <a:xfrm>
            <a:off x="7615409" y="3069205"/>
            <a:ext cx="4351866" cy="2862322"/>
          </a:xfrm>
          <a:prstGeom prst="rect">
            <a:avLst/>
          </a:prstGeom>
          <a:noFill/>
          <a:ln w="12700">
            <a:noFill/>
            <a:miter lim="800000"/>
            <a:headEnd/>
            <a:tailEnd/>
          </a:ln>
          <a:effectLst/>
        </p:spPr>
        <p:txBody>
          <a:bodyPr wrap="square">
            <a:spAutoFit/>
          </a:bodyPr>
          <a:lstStyle/>
          <a:p>
            <a:r>
              <a:rPr lang="en-US" sz="2000" dirty="0" smtClean="0"/>
              <a:t>Q</a:t>
            </a:r>
            <a:r>
              <a:rPr lang="en-US" sz="2000" dirty="0"/>
              <a:t>: Is the exact memory block in the cache? </a:t>
            </a:r>
            <a:endParaRPr lang="en-US" sz="2000" dirty="0" smtClean="0"/>
          </a:p>
          <a:p>
            <a:r>
              <a:rPr lang="en-US" sz="2000" dirty="0" smtClean="0"/>
              <a:t>A: Compare </a:t>
            </a:r>
            <a:r>
              <a:rPr lang="en-US" sz="2000" dirty="0" smtClean="0">
                <a:solidFill>
                  <a:srgbClr val="FF0000"/>
                </a:solidFill>
              </a:rPr>
              <a:t>4 higher tag bits </a:t>
            </a:r>
            <a:r>
              <a:rPr lang="en-US" sz="2000" dirty="0" smtClean="0"/>
              <a:t>in </a:t>
            </a:r>
            <a:r>
              <a:rPr lang="en-US" sz="2000" dirty="0"/>
              <a:t>memory address </a:t>
            </a:r>
            <a:r>
              <a:rPr lang="en-US" sz="2000" dirty="0" smtClean="0"/>
              <a:t>to the </a:t>
            </a:r>
            <a:r>
              <a:rPr lang="en-US" sz="2000" dirty="0">
                <a:solidFill>
                  <a:srgbClr val="FF0000"/>
                </a:solidFill>
              </a:rPr>
              <a:t>cache</a:t>
            </a:r>
            <a:r>
              <a:rPr lang="en-US" sz="2000" dirty="0"/>
              <a:t> </a:t>
            </a:r>
            <a:r>
              <a:rPr lang="en-US" sz="2000" dirty="0" smtClean="0">
                <a:solidFill>
                  <a:srgbClr val="FF0000"/>
                </a:solidFill>
              </a:rPr>
              <a:t>tag </a:t>
            </a:r>
            <a:r>
              <a:rPr lang="en-US" sz="2000" dirty="0"/>
              <a:t>to tell if the memory block is in the cache </a:t>
            </a:r>
            <a:r>
              <a:rPr lang="en-US" sz="2000" dirty="0" smtClean="0"/>
              <a:t>(</a:t>
            </a:r>
            <a:r>
              <a:rPr lang="en-US" sz="2000" dirty="0"/>
              <a:t>provided valid bit is set</a:t>
            </a:r>
            <a:r>
              <a:rPr lang="en-US" sz="2000" dirty="0" smtClean="0"/>
              <a:t>)</a:t>
            </a:r>
          </a:p>
          <a:p>
            <a:r>
              <a:rPr lang="en-US" sz="2000" dirty="0" smtClean="0"/>
              <a:t>Q: Which exact Byte address in a given cache block of 4 Bytes?</a:t>
            </a:r>
          </a:p>
          <a:p>
            <a:r>
              <a:rPr lang="en-US" sz="2000" dirty="0" smtClean="0"/>
              <a:t>A: Use the </a:t>
            </a:r>
            <a:r>
              <a:rPr lang="en-US" sz="2000" dirty="0" smtClean="0">
                <a:solidFill>
                  <a:srgbClr val="FF0000"/>
                </a:solidFill>
              </a:rPr>
              <a:t>Offset</a:t>
            </a:r>
            <a:endParaRPr lang="en-US" sz="2000" dirty="0">
              <a:solidFill>
                <a:srgbClr val="FF0000"/>
              </a:solidFill>
            </a:endParaRPr>
          </a:p>
        </p:txBody>
      </p:sp>
      <p:sp>
        <p:nvSpPr>
          <p:cNvPr id="102" name="Rectangle 101"/>
          <p:cNvSpPr/>
          <p:nvPr/>
        </p:nvSpPr>
        <p:spPr>
          <a:xfrm>
            <a:off x="212419" y="55028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03" name="Group 23"/>
          <p:cNvGrpSpPr/>
          <p:nvPr/>
        </p:nvGrpSpPr>
        <p:grpSpPr>
          <a:xfrm>
            <a:off x="212420" y="5241771"/>
            <a:ext cx="4447323" cy="347478"/>
            <a:chOff x="1447800" y="1473200"/>
            <a:chExt cx="6329300" cy="494520"/>
          </a:xfrm>
        </p:grpSpPr>
        <p:sp>
          <p:nvSpPr>
            <p:cNvPr id="113" name="TextBox 11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14" name="TextBox 11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04" name="Straight Connector 103"/>
          <p:cNvCxnSpPr/>
          <p:nvPr/>
        </p:nvCxnSpPr>
        <p:spPr>
          <a:xfrm>
            <a:off x="3174542" y="54984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3183116" y="5241771"/>
            <a:ext cx="288862" cy="338554"/>
          </a:xfrm>
          <a:prstGeom prst="rect">
            <a:avLst/>
          </a:prstGeom>
          <a:noFill/>
        </p:spPr>
        <p:txBody>
          <a:bodyPr wrap="none" rtlCol="0">
            <a:spAutoFit/>
          </a:bodyPr>
          <a:lstStyle/>
          <a:p>
            <a:r>
              <a:rPr lang="en-US" sz="1600" dirty="0"/>
              <a:t>1</a:t>
            </a:r>
          </a:p>
        </p:txBody>
      </p:sp>
      <p:sp>
        <p:nvSpPr>
          <p:cNvPr id="106" name="TextBox 105"/>
          <p:cNvSpPr txBox="1"/>
          <p:nvPr/>
        </p:nvSpPr>
        <p:spPr>
          <a:xfrm>
            <a:off x="3332796" y="54980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07" name="TextBox 106"/>
          <p:cNvSpPr txBox="1"/>
          <p:nvPr/>
        </p:nvSpPr>
        <p:spPr>
          <a:xfrm>
            <a:off x="2911538" y="5241771"/>
            <a:ext cx="288862" cy="338554"/>
          </a:xfrm>
          <a:prstGeom prst="rect">
            <a:avLst/>
          </a:prstGeom>
          <a:noFill/>
        </p:spPr>
        <p:txBody>
          <a:bodyPr wrap="none" rtlCol="0">
            <a:spAutoFit/>
          </a:bodyPr>
          <a:lstStyle/>
          <a:p>
            <a:r>
              <a:rPr lang="en-US" sz="1600" dirty="0"/>
              <a:t>2</a:t>
            </a:r>
          </a:p>
        </p:txBody>
      </p:sp>
      <p:sp>
        <p:nvSpPr>
          <p:cNvPr id="111" name="TextBox 110"/>
          <p:cNvSpPr txBox="1"/>
          <p:nvPr/>
        </p:nvSpPr>
        <p:spPr>
          <a:xfrm>
            <a:off x="1427859" y="54980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grpSp>
        <p:nvGrpSpPr>
          <p:cNvPr id="151" name="Group 3"/>
          <p:cNvGrpSpPr>
            <a:grpSpLocks/>
          </p:cNvGrpSpPr>
          <p:nvPr/>
        </p:nvGrpSpPr>
        <p:grpSpPr bwMode="auto">
          <a:xfrm>
            <a:off x="3733800" y="2565390"/>
            <a:ext cx="990600" cy="1219200"/>
            <a:chOff x="1344" y="1056"/>
            <a:chExt cx="624" cy="768"/>
          </a:xfrm>
        </p:grpSpPr>
        <p:sp>
          <p:nvSpPr>
            <p:cNvPr id="15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7" name="Group 36"/>
          <p:cNvGrpSpPr>
            <a:grpSpLocks/>
          </p:cNvGrpSpPr>
          <p:nvPr/>
        </p:nvGrpSpPr>
        <p:grpSpPr bwMode="auto">
          <a:xfrm>
            <a:off x="2895600" y="2565390"/>
            <a:ext cx="838200" cy="1219200"/>
            <a:chOff x="1344" y="1056"/>
            <a:chExt cx="624" cy="768"/>
          </a:xfrm>
        </p:grpSpPr>
        <p:sp>
          <p:nvSpPr>
            <p:cNvPr id="158"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9"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0"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2"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3"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64" name="Group 64"/>
          <p:cNvGrpSpPr>
            <a:grpSpLocks/>
          </p:cNvGrpSpPr>
          <p:nvPr/>
        </p:nvGrpSpPr>
        <p:grpSpPr bwMode="auto">
          <a:xfrm>
            <a:off x="2514600" y="2565390"/>
            <a:ext cx="381000" cy="1219200"/>
            <a:chOff x="1344" y="1056"/>
            <a:chExt cx="624" cy="768"/>
          </a:xfrm>
        </p:grpSpPr>
        <p:sp>
          <p:nvSpPr>
            <p:cNvPr id="165"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8"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70"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71"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72" name="Text Box 110"/>
          <p:cNvSpPr txBox="1">
            <a:spLocks noChangeArrowheads="1"/>
          </p:cNvSpPr>
          <p:nvPr/>
        </p:nvSpPr>
        <p:spPr bwMode="auto">
          <a:xfrm>
            <a:off x="1691223" y="25266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73" name="Text Box 111"/>
          <p:cNvSpPr txBox="1">
            <a:spLocks noChangeArrowheads="1"/>
          </p:cNvSpPr>
          <p:nvPr/>
        </p:nvSpPr>
        <p:spPr bwMode="auto">
          <a:xfrm>
            <a:off x="1688339" y="28453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75" name="Text Box 19"/>
          <p:cNvSpPr txBox="1">
            <a:spLocks noChangeArrowheads="1"/>
          </p:cNvSpPr>
          <p:nvPr/>
        </p:nvSpPr>
        <p:spPr bwMode="auto">
          <a:xfrm>
            <a:off x="2179121" y="297203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87" name="Text Box 110"/>
          <p:cNvSpPr txBox="1">
            <a:spLocks noChangeArrowheads="1"/>
          </p:cNvSpPr>
          <p:nvPr/>
        </p:nvSpPr>
        <p:spPr bwMode="auto">
          <a:xfrm>
            <a:off x="1693360" y="3172090"/>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latin typeface="Calibri" charset="0"/>
              </a:rPr>
              <a:t>2</a:t>
            </a:r>
            <a:endParaRPr lang="en-US" sz="2000" dirty="0">
              <a:latin typeface="Calibri" charset="0"/>
            </a:endParaRPr>
          </a:p>
        </p:txBody>
      </p:sp>
      <p:sp>
        <p:nvSpPr>
          <p:cNvPr id="188" name="Text Box 111"/>
          <p:cNvSpPr txBox="1">
            <a:spLocks noChangeArrowheads="1"/>
          </p:cNvSpPr>
          <p:nvPr/>
        </p:nvSpPr>
        <p:spPr bwMode="auto">
          <a:xfrm>
            <a:off x="1696160" y="3498818"/>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latin typeface="Calibri" charset="0"/>
              </a:rPr>
              <a:t>3</a:t>
            </a:r>
            <a:endParaRPr lang="en-US" sz="2000" dirty="0">
              <a:latin typeface="Calibri" charset="0"/>
            </a:endParaRPr>
          </a:p>
        </p:txBody>
      </p:sp>
      <p:sp>
        <p:nvSpPr>
          <p:cNvPr id="189" name="Vertical Scroll 188"/>
          <p:cNvSpPr/>
          <p:nvPr/>
        </p:nvSpPr>
        <p:spPr>
          <a:xfrm>
            <a:off x="3267093" y="1219109"/>
            <a:ext cx="2408297" cy="944004"/>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600" dirty="0"/>
              <a:t>Each memory block is mapped to a </a:t>
            </a:r>
            <a:r>
              <a:rPr lang="en-US" sz="1600" dirty="0"/>
              <a:t>cache </a:t>
            </a:r>
            <a:r>
              <a:rPr lang="en-US" sz="1600" dirty="0" smtClean="0"/>
              <a:t>set with the same color</a:t>
            </a:r>
            <a:endParaRPr lang="en-US" sz="1600" dirty="0"/>
          </a:p>
        </p:txBody>
      </p:sp>
      <p:sp>
        <p:nvSpPr>
          <p:cNvPr id="64" name="TextBox 63"/>
          <p:cNvSpPr txBox="1"/>
          <p:nvPr/>
        </p:nvSpPr>
        <p:spPr>
          <a:xfrm>
            <a:off x="2590800" y="2525703"/>
            <a:ext cx="301686" cy="369332"/>
          </a:xfrm>
          <a:prstGeom prst="rect">
            <a:avLst/>
          </a:prstGeom>
          <a:noFill/>
        </p:spPr>
        <p:txBody>
          <a:bodyPr wrap="none" rtlCol="0" anchor="ctr">
            <a:spAutoFit/>
          </a:bodyPr>
          <a:lstStyle/>
          <a:p>
            <a:r>
              <a:rPr lang="en-US" dirty="0" smtClean="0"/>
              <a:t>0</a:t>
            </a:r>
            <a:endParaRPr lang="en-US" dirty="0"/>
          </a:p>
        </p:txBody>
      </p:sp>
      <p:sp>
        <p:nvSpPr>
          <p:cNvPr id="65" name="TextBox 64"/>
          <p:cNvSpPr txBox="1"/>
          <p:nvPr/>
        </p:nvSpPr>
        <p:spPr>
          <a:xfrm>
            <a:off x="2590800" y="2831738"/>
            <a:ext cx="301686" cy="369332"/>
          </a:xfrm>
          <a:prstGeom prst="rect">
            <a:avLst/>
          </a:prstGeom>
          <a:noFill/>
        </p:spPr>
        <p:txBody>
          <a:bodyPr wrap="none" rtlCol="0" anchor="ctr">
            <a:spAutoFit/>
          </a:bodyPr>
          <a:lstStyle/>
          <a:p>
            <a:r>
              <a:rPr lang="en-US" dirty="0" smtClean="0"/>
              <a:t>1</a:t>
            </a:r>
            <a:endParaRPr lang="en-US" dirty="0"/>
          </a:p>
        </p:txBody>
      </p:sp>
      <p:sp>
        <p:nvSpPr>
          <p:cNvPr id="66" name="TextBox 65"/>
          <p:cNvSpPr txBox="1"/>
          <p:nvPr/>
        </p:nvSpPr>
        <p:spPr>
          <a:xfrm>
            <a:off x="2590800" y="3145265"/>
            <a:ext cx="301686" cy="369332"/>
          </a:xfrm>
          <a:prstGeom prst="rect">
            <a:avLst/>
          </a:prstGeom>
          <a:noFill/>
        </p:spPr>
        <p:txBody>
          <a:bodyPr wrap="none" rtlCol="0">
            <a:spAutoFit/>
          </a:bodyPr>
          <a:lstStyle/>
          <a:p>
            <a:r>
              <a:rPr lang="en-US" dirty="0" smtClean="0"/>
              <a:t>1</a:t>
            </a:r>
            <a:endParaRPr lang="en-US" dirty="0"/>
          </a:p>
        </p:txBody>
      </p:sp>
      <p:sp>
        <p:nvSpPr>
          <p:cNvPr id="67" name="TextBox 66"/>
          <p:cNvSpPr txBox="1"/>
          <p:nvPr/>
        </p:nvSpPr>
        <p:spPr>
          <a:xfrm>
            <a:off x="2590800" y="3433188"/>
            <a:ext cx="30168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345910721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427859" y="106264"/>
            <a:ext cx="8763000" cy="868362"/>
          </a:xfrm>
        </p:spPr>
        <p:txBody>
          <a:bodyPr>
            <a:normAutofit/>
          </a:bodyPr>
          <a:lstStyle/>
          <a:p>
            <a:pPr>
              <a:lnSpc>
                <a:spcPct val="85000"/>
              </a:lnSpc>
            </a:pPr>
            <a:r>
              <a:rPr lang="en-US" dirty="0" smtClean="0"/>
              <a:t>FA Cache Example</a:t>
            </a:r>
            <a:endParaRPr lang="en-US" dirty="0"/>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a:t>
            </a:r>
            <a:r>
              <a:rPr lang="en-US" sz="2000" dirty="0" smtClean="0"/>
              <a:t>Offset </a:t>
            </a:r>
            <a:r>
              <a:rPr lang="en-US" sz="2000" dirty="0"/>
              <a:t>(each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37</a:t>
            </a:fld>
            <a:endParaRPr lang="en-US"/>
          </a:p>
        </p:txBody>
      </p:sp>
      <p:sp>
        <p:nvSpPr>
          <p:cNvPr id="102" name="Rectangle 101"/>
          <p:cNvSpPr/>
          <p:nvPr/>
        </p:nvSpPr>
        <p:spPr>
          <a:xfrm>
            <a:off x="212419" y="55028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03" name="Group 23"/>
          <p:cNvGrpSpPr/>
          <p:nvPr/>
        </p:nvGrpSpPr>
        <p:grpSpPr>
          <a:xfrm>
            <a:off x="212420" y="5241771"/>
            <a:ext cx="4447323" cy="347478"/>
            <a:chOff x="1447800" y="1473200"/>
            <a:chExt cx="6329300" cy="494520"/>
          </a:xfrm>
        </p:grpSpPr>
        <p:sp>
          <p:nvSpPr>
            <p:cNvPr id="113" name="TextBox 11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14" name="TextBox 11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04" name="Straight Connector 103"/>
          <p:cNvCxnSpPr/>
          <p:nvPr/>
        </p:nvCxnSpPr>
        <p:spPr>
          <a:xfrm>
            <a:off x="3174542" y="54984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3183116" y="5241771"/>
            <a:ext cx="288862" cy="338554"/>
          </a:xfrm>
          <a:prstGeom prst="rect">
            <a:avLst/>
          </a:prstGeom>
          <a:noFill/>
        </p:spPr>
        <p:txBody>
          <a:bodyPr wrap="none" rtlCol="0">
            <a:spAutoFit/>
          </a:bodyPr>
          <a:lstStyle/>
          <a:p>
            <a:r>
              <a:rPr lang="en-US" sz="1600" dirty="0"/>
              <a:t>1</a:t>
            </a:r>
          </a:p>
        </p:txBody>
      </p:sp>
      <p:sp>
        <p:nvSpPr>
          <p:cNvPr id="107" name="TextBox 106"/>
          <p:cNvSpPr txBox="1"/>
          <p:nvPr/>
        </p:nvSpPr>
        <p:spPr>
          <a:xfrm>
            <a:off x="2911538" y="5241771"/>
            <a:ext cx="288862" cy="338554"/>
          </a:xfrm>
          <a:prstGeom prst="rect">
            <a:avLst/>
          </a:prstGeom>
          <a:noFill/>
        </p:spPr>
        <p:txBody>
          <a:bodyPr wrap="none" rtlCol="0">
            <a:spAutoFit/>
          </a:bodyPr>
          <a:lstStyle/>
          <a:p>
            <a:r>
              <a:rPr lang="en-US" sz="1600" dirty="0"/>
              <a:t>2</a:t>
            </a:r>
          </a:p>
        </p:txBody>
      </p:sp>
      <p:sp>
        <p:nvSpPr>
          <p:cNvPr id="69" name="Text Box 26"/>
          <p:cNvSpPr txBox="1">
            <a:spLocks noChangeArrowheads="1"/>
          </p:cNvSpPr>
          <p:nvPr/>
        </p:nvSpPr>
        <p:spPr bwMode="auto">
          <a:xfrm>
            <a:off x="7608457" y="6858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0011xx, is it in the cache?</a:t>
            </a:r>
          </a:p>
        </p:txBody>
      </p:sp>
      <p:sp>
        <p:nvSpPr>
          <p:cNvPr id="70" name="Text Box 26"/>
          <p:cNvSpPr txBox="1">
            <a:spLocks noChangeArrowheads="1"/>
          </p:cNvSpPr>
          <p:nvPr/>
        </p:nvSpPr>
        <p:spPr bwMode="auto">
          <a:xfrm>
            <a:off x="7605494" y="2772729"/>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0100xx, is it in the cache?</a:t>
            </a:r>
            <a:endParaRPr lang="en-US" sz="2000" dirty="0"/>
          </a:p>
        </p:txBody>
      </p:sp>
      <p:sp>
        <p:nvSpPr>
          <p:cNvPr id="71" name="Text Box 26"/>
          <p:cNvSpPr txBox="1">
            <a:spLocks noChangeArrowheads="1"/>
          </p:cNvSpPr>
          <p:nvPr/>
        </p:nvSpPr>
        <p:spPr bwMode="auto">
          <a:xfrm>
            <a:off x="7605494" y="428399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0101xx, is it in the cache?</a:t>
            </a:r>
            <a:endParaRPr lang="en-US" sz="2000" dirty="0"/>
          </a:p>
        </p:txBody>
      </p:sp>
      <p:grpSp>
        <p:nvGrpSpPr>
          <p:cNvPr id="5" name="Group 4"/>
          <p:cNvGrpSpPr/>
          <p:nvPr/>
        </p:nvGrpSpPr>
        <p:grpSpPr>
          <a:xfrm>
            <a:off x="1552679" y="1849264"/>
            <a:ext cx="3243726" cy="2129407"/>
            <a:chOff x="269707" y="131289"/>
            <a:chExt cx="3243726" cy="2129407"/>
          </a:xfrm>
        </p:grpSpPr>
        <p:sp>
          <p:nvSpPr>
            <p:cNvPr id="89"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90" name="Group 3"/>
            <p:cNvGrpSpPr>
              <a:grpSpLocks/>
            </p:cNvGrpSpPr>
            <p:nvPr/>
          </p:nvGrpSpPr>
          <p:grpSpPr bwMode="auto">
            <a:xfrm>
              <a:off x="2522833" y="927158"/>
              <a:ext cx="990600" cy="1219200"/>
              <a:chOff x="1344" y="1056"/>
              <a:chExt cx="624" cy="768"/>
            </a:xfrm>
          </p:grpSpPr>
          <p:sp>
            <p:nvSpPr>
              <p:cNvPr id="9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5"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p:cNvGrpSpPr>
              <a:grpSpLocks/>
            </p:cNvGrpSpPr>
            <p:nvPr/>
          </p:nvGrpSpPr>
          <p:grpSpPr bwMode="auto">
            <a:xfrm>
              <a:off x="1684633" y="927158"/>
              <a:ext cx="838200" cy="1219200"/>
              <a:chOff x="1344" y="1056"/>
              <a:chExt cx="624" cy="768"/>
            </a:xfrm>
          </p:grpSpPr>
          <p:sp>
            <p:nvSpPr>
              <p:cNvPr id="97"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08"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2"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1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2"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123"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24"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5"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6"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7"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8" name="Text Box 110"/>
            <p:cNvSpPr txBox="1">
              <a:spLocks noChangeArrowheads="1"/>
            </p:cNvSpPr>
            <p:nvPr/>
          </p:nvSpPr>
          <p:spPr bwMode="auto">
            <a:xfrm>
              <a:off x="482393"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latin typeface="Calibri" charset="0"/>
                </a:rPr>
                <a:t>2</a:t>
              </a:r>
              <a:endParaRPr lang="en-US" sz="2000" dirty="0">
                <a:latin typeface="Calibri" charset="0"/>
              </a:endParaRPr>
            </a:p>
          </p:txBody>
        </p:sp>
        <p:sp>
          <p:nvSpPr>
            <p:cNvPr id="129" name="Text Box 111"/>
            <p:cNvSpPr txBox="1">
              <a:spLocks noChangeArrowheads="1"/>
            </p:cNvSpPr>
            <p:nvPr/>
          </p:nvSpPr>
          <p:spPr bwMode="auto">
            <a:xfrm>
              <a:off x="485193"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latin typeface="Calibri" charset="0"/>
                </a:rPr>
                <a:t>3</a:t>
              </a:r>
              <a:endParaRPr lang="en-US" sz="2000" dirty="0">
                <a:latin typeface="Calibri" charset="0"/>
              </a:endParaRPr>
            </a:p>
          </p:txBody>
        </p:sp>
        <p:sp>
          <p:nvSpPr>
            <p:cNvPr id="134" name="TextBox 133"/>
            <p:cNvSpPr txBox="1"/>
            <p:nvPr/>
          </p:nvSpPr>
          <p:spPr>
            <a:xfrm>
              <a:off x="1746429" y="907365"/>
              <a:ext cx="652743" cy="369332"/>
            </a:xfrm>
            <a:prstGeom prst="rect">
              <a:avLst/>
            </a:prstGeom>
            <a:noFill/>
          </p:spPr>
          <p:txBody>
            <a:bodyPr wrap="none" rtlCol="0" anchor="ctr">
              <a:spAutoFit/>
            </a:bodyPr>
            <a:lstStyle/>
            <a:p>
              <a:r>
                <a:rPr lang="en-US" dirty="0" smtClean="0">
                  <a:solidFill>
                    <a:srgbClr val="FF0000"/>
                  </a:solidFill>
                </a:rPr>
                <a:t>0101</a:t>
              </a:r>
              <a:endParaRPr lang="en-US" dirty="0">
                <a:solidFill>
                  <a:srgbClr val="FF0000"/>
                </a:solidFill>
              </a:endParaRPr>
            </a:p>
          </p:txBody>
        </p:sp>
        <p:sp>
          <p:nvSpPr>
            <p:cNvPr id="135" name="TextBox 134"/>
            <p:cNvSpPr txBox="1"/>
            <p:nvPr/>
          </p:nvSpPr>
          <p:spPr>
            <a:xfrm>
              <a:off x="1746429" y="1213400"/>
              <a:ext cx="652743" cy="369332"/>
            </a:xfrm>
            <a:prstGeom prst="rect">
              <a:avLst/>
            </a:prstGeom>
            <a:noFill/>
          </p:spPr>
          <p:txBody>
            <a:bodyPr wrap="none" rtlCol="0" anchor="ctr">
              <a:spAutoFit/>
            </a:bodyPr>
            <a:lstStyle/>
            <a:p>
              <a:r>
                <a:rPr lang="en-US" dirty="0" smtClean="0">
                  <a:solidFill>
                    <a:srgbClr val="FF0000"/>
                  </a:solidFill>
                </a:rPr>
                <a:t>1110</a:t>
              </a:r>
              <a:endParaRPr lang="en-US" dirty="0">
                <a:solidFill>
                  <a:srgbClr val="FF0000"/>
                </a:solidFill>
              </a:endParaRPr>
            </a:p>
          </p:txBody>
        </p:sp>
        <p:sp>
          <p:nvSpPr>
            <p:cNvPr id="136" name="TextBox 135"/>
            <p:cNvSpPr txBox="1"/>
            <p:nvPr/>
          </p:nvSpPr>
          <p:spPr>
            <a:xfrm>
              <a:off x="1746429" y="1526927"/>
              <a:ext cx="652743" cy="369332"/>
            </a:xfrm>
            <a:prstGeom prst="rect">
              <a:avLst/>
            </a:prstGeom>
            <a:noFill/>
          </p:spPr>
          <p:txBody>
            <a:bodyPr wrap="none" rtlCol="0">
              <a:spAutoFit/>
            </a:bodyPr>
            <a:lstStyle/>
            <a:p>
              <a:r>
                <a:rPr lang="en-US" dirty="0" smtClean="0">
                  <a:solidFill>
                    <a:srgbClr val="FF0000"/>
                  </a:solidFill>
                </a:rPr>
                <a:t>1010</a:t>
              </a:r>
              <a:endParaRPr lang="en-US" dirty="0">
                <a:solidFill>
                  <a:srgbClr val="FF0000"/>
                </a:solidFill>
              </a:endParaRPr>
            </a:p>
          </p:txBody>
        </p:sp>
        <p:sp>
          <p:nvSpPr>
            <p:cNvPr id="137" name="TextBox 136"/>
            <p:cNvSpPr txBox="1"/>
            <p:nvPr/>
          </p:nvSpPr>
          <p:spPr>
            <a:xfrm>
              <a:off x="1746429" y="1814850"/>
              <a:ext cx="652743" cy="369332"/>
            </a:xfrm>
            <a:prstGeom prst="rect">
              <a:avLst/>
            </a:prstGeom>
            <a:noFill/>
          </p:spPr>
          <p:txBody>
            <a:bodyPr wrap="none" rtlCol="0">
              <a:spAutoFit/>
            </a:bodyPr>
            <a:lstStyle/>
            <a:p>
              <a:r>
                <a:rPr lang="en-US" dirty="0" smtClean="0">
                  <a:solidFill>
                    <a:srgbClr val="FF0000"/>
                  </a:solidFill>
                </a:rPr>
                <a:t>0011</a:t>
              </a:r>
              <a:endParaRPr lang="en-US" dirty="0">
                <a:solidFill>
                  <a:srgbClr val="FF0000"/>
                </a:solidFill>
              </a:endParaRPr>
            </a:p>
          </p:txBody>
        </p:sp>
      </p:grpSp>
      <p:sp>
        <p:nvSpPr>
          <p:cNvPr id="138" name="TextBox 137"/>
          <p:cNvSpPr txBox="1"/>
          <p:nvPr/>
        </p:nvSpPr>
        <p:spPr>
          <a:xfrm>
            <a:off x="3332796" y="54980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39" name="TextBox 138"/>
          <p:cNvSpPr txBox="1"/>
          <p:nvPr/>
        </p:nvSpPr>
        <p:spPr>
          <a:xfrm>
            <a:off x="1427859" y="54980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72" name="TextBox 71"/>
          <p:cNvSpPr txBox="1"/>
          <p:nvPr/>
        </p:nvSpPr>
        <p:spPr>
          <a:xfrm>
            <a:off x="2644950" y="2607706"/>
            <a:ext cx="301686" cy="369332"/>
          </a:xfrm>
          <a:prstGeom prst="rect">
            <a:avLst/>
          </a:prstGeom>
          <a:noFill/>
        </p:spPr>
        <p:txBody>
          <a:bodyPr wrap="none" rtlCol="0" anchor="ctr">
            <a:spAutoFit/>
          </a:bodyPr>
          <a:lstStyle/>
          <a:p>
            <a:r>
              <a:rPr lang="en-US" dirty="0" smtClean="0"/>
              <a:t>0</a:t>
            </a:r>
            <a:endParaRPr lang="en-US" dirty="0"/>
          </a:p>
        </p:txBody>
      </p:sp>
      <p:sp>
        <p:nvSpPr>
          <p:cNvPr id="73" name="TextBox 72"/>
          <p:cNvSpPr txBox="1"/>
          <p:nvPr/>
        </p:nvSpPr>
        <p:spPr>
          <a:xfrm>
            <a:off x="2644950" y="2913741"/>
            <a:ext cx="301686" cy="369332"/>
          </a:xfrm>
          <a:prstGeom prst="rect">
            <a:avLst/>
          </a:prstGeom>
          <a:noFill/>
        </p:spPr>
        <p:txBody>
          <a:bodyPr wrap="none" rtlCol="0" anchor="ctr">
            <a:spAutoFit/>
          </a:bodyPr>
          <a:lstStyle/>
          <a:p>
            <a:r>
              <a:rPr lang="en-US" dirty="0" smtClean="0"/>
              <a:t>1</a:t>
            </a:r>
            <a:endParaRPr lang="en-US" dirty="0"/>
          </a:p>
        </p:txBody>
      </p:sp>
      <p:sp>
        <p:nvSpPr>
          <p:cNvPr id="74" name="TextBox 73"/>
          <p:cNvSpPr txBox="1"/>
          <p:nvPr/>
        </p:nvSpPr>
        <p:spPr>
          <a:xfrm>
            <a:off x="2644950" y="3227268"/>
            <a:ext cx="301686" cy="369332"/>
          </a:xfrm>
          <a:prstGeom prst="rect">
            <a:avLst/>
          </a:prstGeom>
          <a:noFill/>
        </p:spPr>
        <p:txBody>
          <a:bodyPr wrap="none" rtlCol="0">
            <a:spAutoFit/>
          </a:bodyPr>
          <a:lstStyle/>
          <a:p>
            <a:r>
              <a:rPr lang="en-US" dirty="0" smtClean="0"/>
              <a:t>1</a:t>
            </a:r>
            <a:endParaRPr lang="en-US" dirty="0"/>
          </a:p>
        </p:txBody>
      </p:sp>
      <p:sp>
        <p:nvSpPr>
          <p:cNvPr id="75" name="TextBox 74"/>
          <p:cNvSpPr txBox="1"/>
          <p:nvPr/>
        </p:nvSpPr>
        <p:spPr>
          <a:xfrm>
            <a:off x="2644950" y="3515191"/>
            <a:ext cx="30168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327049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91" grpId="0" autoUpdateAnimBg="0"/>
      <p:bldP spid="69" grpId="0"/>
      <p:bldP spid="70" grpId="0"/>
      <p:bldP spid="7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a:t>
            </a:r>
            <a:r>
              <a:rPr lang="en-US" sz="2000" dirty="0" smtClean="0"/>
              <a:t>4-bit </a:t>
            </a:r>
            <a:r>
              <a:rPr lang="en-US" sz="2000" dirty="0"/>
              <a:t>Tag, </a:t>
            </a:r>
            <a:r>
              <a:rPr lang="en-US" sz="2000" dirty="0" smtClean="0"/>
              <a:t>0-bit </a:t>
            </a:r>
            <a:r>
              <a:rPr lang="en-US" sz="2000" dirty="0"/>
              <a:t>Set Index, 2-bit </a:t>
            </a:r>
            <a:r>
              <a:rPr lang="en-US" sz="2000" dirty="0" smtClean="0"/>
              <a:t>Offset </a:t>
            </a:r>
            <a:r>
              <a:rPr lang="en-US" sz="2000" dirty="0"/>
              <a:t>(each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38</a:t>
            </a:fld>
            <a:endParaRPr lang="en-US"/>
          </a:p>
        </p:txBody>
      </p:sp>
      <p:sp>
        <p:nvSpPr>
          <p:cNvPr id="102" name="Rectangle 101"/>
          <p:cNvSpPr/>
          <p:nvPr/>
        </p:nvSpPr>
        <p:spPr>
          <a:xfrm>
            <a:off x="212419" y="55028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03" name="Group 23"/>
          <p:cNvGrpSpPr/>
          <p:nvPr/>
        </p:nvGrpSpPr>
        <p:grpSpPr>
          <a:xfrm>
            <a:off x="212420" y="5241771"/>
            <a:ext cx="4447323" cy="347478"/>
            <a:chOff x="1447800" y="1473200"/>
            <a:chExt cx="6329300" cy="494520"/>
          </a:xfrm>
        </p:grpSpPr>
        <p:sp>
          <p:nvSpPr>
            <p:cNvPr id="113" name="TextBox 11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14" name="TextBox 11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04" name="Straight Connector 103"/>
          <p:cNvCxnSpPr/>
          <p:nvPr/>
        </p:nvCxnSpPr>
        <p:spPr>
          <a:xfrm>
            <a:off x="3174542" y="54984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3183116" y="5241771"/>
            <a:ext cx="288862" cy="338554"/>
          </a:xfrm>
          <a:prstGeom prst="rect">
            <a:avLst/>
          </a:prstGeom>
          <a:noFill/>
        </p:spPr>
        <p:txBody>
          <a:bodyPr wrap="none" rtlCol="0">
            <a:spAutoFit/>
          </a:bodyPr>
          <a:lstStyle/>
          <a:p>
            <a:r>
              <a:rPr lang="en-US" sz="1600" dirty="0"/>
              <a:t>1</a:t>
            </a:r>
          </a:p>
        </p:txBody>
      </p:sp>
      <p:sp>
        <p:nvSpPr>
          <p:cNvPr id="107" name="TextBox 106"/>
          <p:cNvSpPr txBox="1"/>
          <p:nvPr/>
        </p:nvSpPr>
        <p:spPr>
          <a:xfrm>
            <a:off x="2911538" y="5241771"/>
            <a:ext cx="288862" cy="338554"/>
          </a:xfrm>
          <a:prstGeom prst="rect">
            <a:avLst/>
          </a:prstGeom>
          <a:noFill/>
        </p:spPr>
        <p:txBody>
          <a:bodyPr wrap="none" rtlCol="0">
            <a:spAutoFit/>
          </a:bodyPr>
          <a:lstStyle/>
          <a:p>
            <a:r>
              <a:rPr lang="en-US" sz="1600" dirty="0"/>
              <a:t>2</a:t>
            </a:r>
          </a:p>
        </p:txBody>
      </p:sp>
      <p:sp>
        <p:nvSpPr>
          <p:cNvPr id="69" name="Text Box 26"/>
          <p:cNvSpPr txBox="1">
            <a:spLocks noChangeArrowheads="1"/>
          </p:cNvSpPr>
          <p:nvPr/>
        </p:nvSpPr>
        <p:spPr bwMode="auto">
          <a:xfrm>
            <a:off x="7608457" y="685800"/>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0011xx, is it in the cache?</a:t>
            </a:r>
          </a:p>
          <a:p>
            <a:r>
              <a:rPr lang="en-US" sz="2000" dirty="0" smtClean="0"/>
              <a:t>A: </a:t>
            </a:r>
            <a:r>
              <a:rPr lang="en-US" altLang="zh-CN" sz="2000" dirty="0" smtClean="0"/>
              <a:t>Yes</a:t>
            </a:r>
            <a:r>
              <a:rPr lang="en-US" sz="2000" dirty="0" smtClean="0"/>
              <a:t>. The 4 higher tag bits (0011) matches one of the tags in the </a:t>
            </a:r>
            <a:r>
              <a:rPr lang="en-US" sz="2000" dirty="0">
                <a:solidFill>
                  <a:srgbClr val="0070C0"/>
                </a:solidFill>
              </a:rPr>
              <a:t>blue</a:t>
            </a:r>
            <a:r>
              <a:rPr lang="en-US" sz="2000" dirty="0"/>
              <a:t> </a:t>
            </a:r>
            <a:r>
              <a:rPr lang="en-US" sz="2000" dirty="0" smtClean="0"/>
              <a:t>set, and the valid bit of the corresponding  cache block is 1.</a:t>
            </a:r>
            <a:endParaRPr lang="en-US" sz="2000" dirty="0"/>
          </a:p>
        </p:txBody>
      </p:sp>
      <p:sp>
        <p:nvSpPr>
          <p:cNvPr id="70" name="Text Box 26"/>
          <p:cNvSpPr txBox="1">
            <a:spLocks noChangeArrowheads="1"/>
          </p:cNvSpPr>
          <p:nvPr/>
        </p:nvSpPr>
        <p:spPr bwMode="auto">
          <a:xfrm>
            <a:off x="7605494" y="2772729"/>
            <a:ext cx="4495800" cy="1323439"/>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0100xx, is it in the cache?</a:t>
            </a:r>
          </a:p>
          <a:p>
            <a:r>
              <a:rPr lang="en-US" sz="2000" dirty="0" smtClean="0"/>
              <a:t>A: </a:t>
            </a:r>
            <a:r>
              <a:rPr lang="en-US" altLang="zh-CN" sz="2000" dirty="0" smtClean="0"/>
              <a:t>No</a:t>
            </a:r>
            <a:r>
              <a:rPr lang="en-US" sz="2000" dirty="0" smtClean="0"/>
              <a:t>. </a:t>
            </a:r>
            <a:r>
              <a:rPr lang="en-US" sz="2000" dirty="0"/>
              <a:t>The 4 higher tag bits (0011) does </a:t>
            </a:r>
            <a:r>
              <a:rPr lang="en-US" sz="2000" dirty="0" smtClean="0"/>
              <a:t>not match any </a:t>
            </a:r>
            <a:r>
              <a:rPr lang="en-US" sz="2000" dirty="0"/>
              <a:t>of the tags in the </a:t>
            </a:r>
            <a:r>
              <a:rPr lang="en-US" sz="2000" dirty="0">
                <a:solidFill>
                  <a:srgbClr val="0070C0"/>
                </a:solidFill>
              </a:rPr>
              <a:t>blue</a:t>
            </a:r>
            <a:r>
              <a:rPr lang="en-US" sz="2000" dirty="0"/>
              <a:t> </a:t>
            </a:r>
            <a:r>
              <a:rPr lang="en-US" sz="2000" dirty="0" smtClean="0"/>
              <a:t>set.</a:t>
            </a:r>
            <a:endParaRPr lang="en-US" sz="2000" dirty="0"/>
          </a:p>
        </p:txBody>
      </p:sp>
      <p:sp>
        <p:nvSpPr>
          <p:cNvPr id="71" name="Text Box 26"/>
          <p:cNvSpPr txBox="1">
            <a:spLocks noChangeArrowheads="1"/>
          </p:cNvSpPr>
          <p:nvPr/>
        </p:nvSpPr>
        <p:spPr bwMode="auto">
          <a:xfrm>
            <a:off x="7605494" y="4283998"/>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smtClean="0"/>
              <a:t>memory address 0101xx, is it in the cache?</a:t>
            </a:r>
          </a:p>
          <a:p>
            <a:r>
              <a:rPr lang="en-US" sz="2000" dirty="0" smtClean="0"/>
              <a:t>A: </a:t>
            </a:r>
            <a:r>
              <a:rPr lang="en-US" altLang="zh-CN" sz="2000" dirty="0" smtClean="0"/>
              <a:t>No</a:t>
            </a:r>
            <a:r>
              <a:rPr lang="en-US" sz="2000" dirty="0" smtClean="0"/>
              <a:t>. </a:t>
            </a:r>
            <a:r>
              <a:rPr lang="en-US" sz="2000" dirty="0"/>
              <a:t>The 4 higher tag bits (</a:t>
            </a:r>
            <a:r>
              <a:rPr lang="en-US" sz="2000" dirty="0" smtClean="0"/>
              <a:t>0101</a:t>
            </a:r>
            <a:r>
              <a:rPr lang="en-US" sz="2000" dirty="0"/>
              <a:t>) matches one of the tags in the </a:t>
            </a:r>
            <a:r>
              <a:rPr lang="en-US" sz="2000" dirty="0">
                <a:solidFill>
                  <a:srgbClr val="0070C0"/>
                </a:solidFill>
              </a:rPr>
              <a:t>blue</a:t>
            </a:r>
            <a:r>
              <a:rPr lang="en-US" sz="2000" dirty="0"/>
              <a:t> set, </a:t>
            </a:r>
            <a:r>
              <a:rPr lang="en-US" sz="2000" dirty="0" smtClean="0"/>
              <a:t>but the </a:t>
            </a:r>
            <a:r>
              <a:rPr lang="en-US" sz="2000" dirty="0"/>
              <a:t>valid bit of the corresponding  cache block is </a:t>
            </a:r>
            <a:r>
              <a:rPr lang="en-US" sz="2000" dirty="0" smtClean="0"/>
              <a:t>0.</a:t>
            </a:r>
            <a:endParaRPr lang="en-US" sz="2000" dirty="0"/>
          </a:p>
        </p:txBody>
      </p:sp>
      <p:grpSp>
        <p:nvGrpSpPr>
          <p:cNvPr id="77" name="Group 76"/>
          <p:cNvGrpSpPr/>
          <p:nvPr/>
        </p:nvGrpSpPr>
        <p:grpSpPr>
          <a:xfrm>
            <a:off x="1552679" y="1849264"/>
            <a:ext cx="3243726" cy="2129407"/>
            <a:chOff x="269707" y="131289"/>
            <a:chExt cx="3243726" cy="2129407"/>
          </a:xfrm>
        </p:grpSpPr>
        <p:sp>
          <p:nvSpPr>
            <p:cNvPr id="78"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79" name="Group 3"/>
            <p:cNvGrpSpPr>
              <a:grpSpLocks/>
            </p:cNvGrpSpPr>
            <p:nvPr/>
          </p:nvGrpSpPr>
          <p:grpSpPr bwMode="auto">
            <a:xfrm>
              <a:off x="2522833" y="927158"/>
              <a:ext cx="990600" cy="1219200"/>
              <a:chOff x="1344" y="1056"/>
              <a:chExt cx="624" cy="768"/>
            </a:xfrm>
          </p:grpSpPr>
          <p:sp>
            <p:nvSpPr>
              <p:cNvPr id="11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0"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81" name="Group 36"/>
            <p:cNvGrpSpPr>
              <a:grpSpLocks/>
            </p:cNvGrpSpPr>
            <p:nvPr/>
          </p:nvGrpSpPr>
          <p:grpSpPr bwMode="auto">
            <a:xfrm>
              <a:off x="1684633" y="927158"/>
              <a:ext cx="838200" cy="1219200"/>
              <a:chOff x="1344" y="1056"/>
              <a:chExt cx="624" cy="768"/>
            </a:xfrm>
          </p:grpSpPr>
          <p:sp>
            <p:nvSpPr>
              <p:cNvPr id="11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2"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2"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83"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84" name="Group 64"/>
            <p:cNvGrpSpPr>
              <a:grpSpLocks/>
            </p:cNvGrpSpPr>
            <p:nvPr/>
          </p:nvGrpSpPr>
          <p:grpSpPr bwMode="auto">
            <a:xfrm>
              <a:off x="1303633" y="927158"/>
              <a:ext cx="381000" cy="1219200"/>
              <a:chOff x="1344" y="1056"/>
              <a:chExt cx="624" cy="768"/>
            </a:xfrm>
          </p:grpSpPr>
          <p:sp>
            <p:nvSpPr>
              <p:cNvPr id="9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8"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5"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86"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87"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88"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89"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90"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1" name="Text Box 110"/>
            <p:cNvSpPr txBox="1">
              <a:spLocks noChangeArrowheads="1"/>
            </p:cNvSpPr>
            <p:nvPr/>
          </p:nvSpPr>
          <p:spPr bwMode="auto">
            <a:xfrm>
              <a:off x="482393"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latin typeface="Calibri" charset="0"/>
                </a:rPr>
                <a:t>2</a:t>
              </a:r>
              <a:endParaRPr lang="en-US" sz="2000" dirty="0">
                <a:latin typeface="Calibri" charset="0"/>
              </a:endParaRPr>
            </a:p>
          </p:txBody>
        </p:sp>
        <p:sp>
          <p:nvSpPr>
            <p:cNvPr id="92" name="Text Box 111"/>
            <p:cNvSpPr txBox="1">
              <a:spLocks noChangeArrowheads="1"/>
            </p:cNvSpPr>
            <p:nvPr/>
          </p:nvSpPr>
          <p:spPr bwMode="auto">
            <a:xfrm>
              <a:off x="485193"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latin typeface="Calibri" charset="0"/>
                </a:rPr>
                <a:t>3</a:t>
              </a:r>
              <a:endParaRPr lang="en-US" sz="2000" dirty="0">
                <a:latin typeface="Calibri" charset="0"/>
              </a:endParaRPr>
            </a:p>
          </p:txBody>
        </p:sp>
        <p:sp>
          <p:nvSpPr>
            <p:cNvPr id="93" name="TextBox 92"/>
            <p:cNvSpPr txBox="1"/>
            <p:nvPr/>
          </p:nvSpPr>
          <p:spPr>
            <a:xfrm>
              <a:off x="1746429" y="907365"/>
              <a:ext cx="652743" cy="369332"/>
            </a:xfrm>
            <a:prstGeom prst="rect">
              <a:avLst/>
            </a:prstGeom>
            <a:noFill/>
          </p:spPr>
          <p:txBody>
            <a:bodyPr wrap="none" rtlCol="0" anchor="ctr">
              <a:spAutoFit/>
            </a:bodyPr>
            <a:lstStyle/>
            <a:p>
              <a:r>
                <a:rPr lang="en-US" dirty="0" smtClean="0">
                  <a:solidFill>
                    <a:srgbClr val="FF0000"/>
                  </a:solidFill>
                </a:rPr>
                <a:t>0101</a:t>
              </a:r>
              <a:endParaRPr lang="en-US" dirty="0">
                <a:solidFill>
                  <a:srgbClr val="FF0000"/>
                </a:solidFill>
              </a:endParaRPr>
            </a:p>
          </p:txBody>
        </p:sp>
        <p:sp>
          <p:nvSpPr>
            <p:cNvPr id="94" name="TextBox 93"/>
            <p:cNvSpPr txBox="1"/>
            <p:nvPr/>
          </p:nvSpPr>
          <p:spPr>
            <a:xfrm>
              <a:off x="1746429" y="1213400"/>
              <a:ext cx="652743" cy="369332"/>
            </a:xfrm>
            <a:prstGeom prst="rect">
              <a:avLst/>
            </a:prstGeom>
            <a:noFill/>
          </p:spPr>
          <p:txBody>
            <a:bodyPr wrap="none" rtlCol="0" anchor="ctr">
              <a:spAutoFit/>
            </a:bodyPr>
            <a:lstStyle/>
            <a:p>
              <a:r>
                <a:rPr lang="en-US" dirty="0" smtClean="0">
                  <a:solidFill>
                    <a:srgbClr val="FF0000"/>
                  </a:solidFill>
                </a:rPr>
                <a:t>1110</a:t>
              </a:r>
              <a:endParaRPr lang="en-US" dirty="0">
                <a:solidFill>
                  <a:srgbClr val="FF0000"/>
                </a:solidFill>
              </a:endParaRPr>
            </a:p>
          </p:txBody>
        </p:sp>
        <p:sp>
          <p:nvSpPr>
            <p:cNvPr id="95" name="TextBox 94"/>
            <p:cNvSpPr txBox="1"/>
            <p:nvPr/>
          </p:nvSpPr>
          <p:spPr>
            <a:xfrm>
              <a:off x="1746429" y="1526927"/>
              <a:ext cx="652743" cy="369332"/>
            </a:xfrm>
            <a:prstGeom prst="rect">
              <a:avLst/>
            </a:prstGeom>
            <a:noFill/>
          </p:spPr>
          <p:txBody>
            <a:bodyPr wrap="none" rtlCol="0">
              <a:spAutoFit/>
            </a:bodyPr>
            <a:lstStyle/>
            <a:p>
              <a:r>
                <a:rPr lang="en-US" dirty="0" smtClean="0">
                  <a:solidFill>
                    <a:srgbClr val="FF0000"/>
                  </a:solidFill>
                </a:rPr>
                <a:t>1010</a:t>
              </a:r>
              <a:endParaRPr lang="en-US" dirty="0">
                <a:solidFill>
                  <a:srgbClr val="FF0000"/>
                </a:solidFill>
              </a:endParaRPr>
            </a:p>
          </p:txBody>
        </p:sp>
        <p:sp>
          <p:nvSpPr>
            <p:cNvPr id="96" name="TextBox 95"/>
            <p:cNvSpPr txBox="1"/>
            <p:nvPr/>
          </p:nvSpPr>
          <p:spPr>
            <a:xfrm>
              <a:off x="1746429" y="1814850"/>
              <a:ext cx="652743" cy="369332"/>
            </a:xfrm>
            <a:prstGeom prst="rect">
              <a:avLst/>
            </a:prstGeom>
            <a:noFill/>
          </p:spPr>
          <p:txBody>
            <a:bodyPr wrap="none" rtlCol="0">
              <a:spAutoFit/>
            </a:bodyPr>
            <a:lstStyle/>
            <a:p>
              <a:r>
                <a:rPr lang="en-US" dirty="0" smtClean="0">
                  <a:solidFill>
                    <a:srgbClr val="FF0000"/>
                  </a:solidFill>
                </a:rPr>
                <a:t>0011</a:t>
              </a:r>
              <a:endParaRPr lang="en-US" dirty="0">
                <a:solidFill>
                  <a:srgbClr val="FF0000"/>
                </a:solidFill>
              </a:endParaRPr>
            </a:p>
          </p:txBody>
        </p:sp>
      </p:grpSp>
      <p:sp>
        <p:nvSpPr>
          <p:cNvPr id="121" name="TextBox 120"/>
          <p:cNvSpPr txBox="1"/>
          <p:nvPr/>
        </p:nvSpPr>
        <p:spPr>
          <a:xfrm>
            <a:off x="3332796" y="54980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22" name="TextBox 121"/>
          <p:cNvSpPr txBox="1"/>
          <p:nvPr/>
        </p:nvSpPr>
        <p:spPr>
          <a:xfrm>
            <a:off x="1427859" y="54980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72" name="Rectangle 2"/>
          <p:cNvSpPr txBox="1">
            <a:spLocks noChangeArrowheads="1"/>
          </p:cNvSpPr>
          <p:nvPr/>
        </p:nvSpPr>
        <p:spPr>
          <a:xfrm>
            <a:off x="1427859" y="106264"/>
            <a:ext cx="87630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smtClean="0"/>
              <a:t>FA Cache Example</a:t>
            </a:r>
            <a:endParaRPr lang="en-US" dirty="0"/>
          </a:p>
        </p:txBody>
      </p:sp>
      <p:sp>
        <p:nvSpPr>
          <p:cNvPr id="99" name="TextBox 98"/>
          <p:cNvSpPr txBox="1"/>
          <p:nvPr/>
        </p:nvSpPr>
        <p:spPr>
          <a:xfrm>
            <a:off x="2644950" y="2607706"/>
            <a:ext cx="301686" cy="369332"/>
          </a:xfrm>
          <a:prstGeom prst="rect">
            <a:avLst/>
          </a:prstGeom>
          <a:noFill/>
        </p:spPr>
        <p:txBody>
          <a:bodyPr wrap="none" rtlCol="0" anchor="ctr">
            <a:spAutoFit/>
          </a:bodyPr>
          <a:lstStyle/>
          <a:p>
            <a:r>
              <a:rPr lang="en-US" dirty="0" smtClean="0"/>
              <a:t>0</a:t>
            </a:r>
            <a:endParaRPr lang="en-US" dirty="0"/>
          </a:p>
        </p:txBody>
      </p:sp>
      <p:sp>
        <p:nvSpPr>
          <p:cNvPr id="106" name="TextBox 105"/>
          <p:cNvSpPr txBox="1"/>
          <p:nvPr/>
        </p:nvSpPr>
        <p:spPr>
          <a:xfrm>
            <a:off x="2644950" y="2913741"/>
            <a:ext cx="301686" cy="369332"/>
          </a:xfrm>
          <a:prstGeom prst="rect">
            <a:avLst/>
          </a:prstGeom>
          <a:noFill/>
        </p:spPr>
        <p:txBody>
          <a:bodyPr wrap="none" rtlCol="0" anchor="ctr">
            <a:spAutoFit/>
          </a:bodyPr>
          <a:lstStyle/>
          <a:p>
            <a:r>
              <a:rPr lang="en-US" dirty="0" smtClean="0"/>
              <a:t>1</a:t>
            </a:r>
            <a:endParaRPr lang="en-US" dirty="0"/>
          </a:p>
        </p:txBody>
      </p:sp>
      <p:sp>
        <p:nvSpPr>
          <p:cNvPr id="111" name="TextBox 110"/>
          <p:cNvSpPr txBox="1"/>
          <p:nvPr/>
        </p:nvSpPr>
        <p:spPr>
          <a:xfrm>
            <a:off x="2644950" y="3227268"/>
            <a:ext cx="301686" cy="369332"/>
          </a:xfrm>
          <a:prstGeom prst="rect">
            <a:avLst/>
          </a:prstGeom>
          <a:noFill/>
        </p:spPr>
        <p:txBody>
          <a:bodyPr wrap="none" rtlCol="0">
            <a:spAutoFit/>
          </a:bodyPr>
          <a:lstStyle/>
          <a:p>
            <a:r>
              <a:rPr lang="en-US" dirty="0" smtClean="0"/>
              <a:t>1</a:t>
            </a:r>
            <a:endParaRPr lang="en-US" dirty="0"/>
          </a:p>
        </p:txBody>
      </p:sp>
      <p:sp>
        <p:nvSpPr>
          <p:cNvPr id="123" name="TextBox 122"/>
          <p:cNvSpPr txBox="1"/>
          <p:nvPr/>
        </p:nvSpPr>
        <p:spPr>
          <a:xfrm>
            <a:off x="2644950" y="3515191"/>
            <a:ext cx="30168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253530979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Hypothetical </a:t>
            </a:r>
            <a:r>
              <a:rPr lang="en-US" altLang="zh-CN" dirty="0" smtClean="0"/>
              <a:t>Cache Design</a:t>
            </a:r>
            <a:endParaRPr lang="en-US" dirty="0"/>
          </a:p>
        </p:txBody>
      </p:sp>
      <p:sp>
        <p:nvSpPr>
          <p:cNvPr id="3" name="Content Placeholder 2"/>
          <p:cNvSpPr>
            <a:spLocks noGrp="1"/>
          </p:cNvSpPr>
          <p:nvPr>
            <p:ph idx="1"/>
          </p:nvPr>
        </p:nvSpPr>
        <p:spPr/>
        <p:txBody>
          <a:bodyPr>
            <a:normAutofit/>
          </a:bodyPr>
          <a:lstStyle/>
          <a:p>
            <a:r>
              <a:rPr lang="en-US" dirty="0" smtClean="0"/>
              <a:t>What if we flip positions of Tag and Index? Have Index as higher-order bits, and Tag as lower-order bits?</a:t>
            </a:r>
          </a:p>
        </p:txBody>
      </p:sp>
      <p:sp>
        <p:nvSpPr>
          <p:cNvPr id="4" name="Slide Number Placeholder 3"/>
          <p:cNvSpPr>
            <a:spLocks noGrp="1"/>
          </p:cNvSpPr>
          <p:nvPr>
            <p:ph type="sldNum" sz="quarter" idx="4"/>
          </p:nvPr>
        </p:nvSpPr>
        <p:spPr/>
        <p:txBody>
          <a:bodyPr/>
          <a:lstStyle/>
          <a:p>
            <a:pPr>
              <a:defRPr/>
            </a:pPr>
            <a:fld id="{79ACD604-DE96-4BF4-B014-6BD05026CF1E}" type="slidenum">
              <a:rPr lang="en-US" altLang="zh-CN" smtClean="0"/>
              <a:pPr>
                <a:defRPr/>
              </a:pPr>
              <a:t>39</a:t>
            </a:fld>
            <a:endParaRPr lang="en-US" altLang="zh-CN"/>
          </a:p>
        </p:txBody>
      </p:sp>
    </p:spTree>
    <p:extLst>
      <p:ext uri="{BB962C8B-B14F-4D97-AF65-F5344CB8AC3E}">
        <p14:creationId xmlns:p14="http://schemas.microsoft.com/office/powerpoint/2010/main" val="14243097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itle 315"/>
          <p:cNvSpPr>
            <a:spLocks noGrp="1"/>
          </p:cNvSpPr>
          <p:nvPr>
            <p:ph type="title"/>
          </p:nvPr>
        </p:nvSpPr>
        <p:spPr/>
        <p:txBody>
          <a:bodyPr>
            <a:normAutofit fontScale="90000"/>
          </a:bodyPr>
          <a:lstStyle/>
          <a:p>
            <a:r>
              <a:rPr lang="en-US" dirty="0" smtClean="0"/>
              <a:t>Processor-DRAM Gap (Latency)</a:t>
            </a:r>
            <a:br>
              <a:rPr lang="en-US" dirty="0" smtClean="0"/>
            </a:br>
            <a:endParaRPr lang="en-US" dirty="0"/>
          </a:p>
        </p:txBody>
      </p:sp>
      <p:sp>
        <p:nvSpPr>
          <p:cNvPr id="1420603" name="Rectangle 315"/>
          <p:cNvSpPr>
            <a:spLocks noChangeArrowheads="1"/>
          </p:cNvSpPr>
          <p:nvPr/>
        </p:nvSpPr>
        <p:spPr bwMode="auto">
          <a:xfrm>
            <a:off x="1828800" y="5410200"/>
            <a:ext cx="8534400" cy="707886"/>
          </a:xfrm>
          <a:prstGeom prst="rect">
            <a:avLst/>
          </a:prstGeom>
          <a:noFill/>
          <a:ln w="25400">
            <a:noFill/>
            <a:miter lim="800000"/>
            <a:headEnd/>
            <a:tailEnd/>
          </a:ln>
          <a:effectLst/>
        </p:spPr>
        <p:txBody>
          <a:bodyPr>
            <a:prstTxWarp prst="textNoShape">
              <a:avLst/>
            </a:prstTxWarp>
            <a:spAutoFit/>
          </a:bodyPr>
          <a:lstStyle/>
          <a:p>
            <a:pPr>
              <a:spcBef>
                <a:spcPct val="0"/>
              </a:spcBef>
            </a:pPr>
            <a:r>
              <a:rPr lang="en-US" sz="2000" dirty="0">
                <a:solidFill>
                  <a:srgbClr val="56127A"/>
                </a:solidFill>
                <a:latin typeface="Calibri"/>
                <a:cs typeface="Calibri"/>
              </a:rPr>
              <a:t>1980 microprocessor executes </a:t>
            </a:r>
            <a:r>
              <a:rPr lang="en-US" sz="2000" b="1" dirty="0">
                <a:solidFill>
                  <a:srgbClr val="56127A"/>
                </a:solidFill>
                <a:latin typeface="Calibri"/>
                <a:cs typeface="Calibri"/>
              </a:rPr>
              <a:t>~one instruction </a:t>
            </a:r>
            <a:r>
              <a:rPr lang="en-US" sz="2000" dirty="0">
                <a:solidFill>
                  <a:srgbClr val="56127A"/>
                </a:solidFill>
                <a:latin typeface="Calibri"/>
                <a:cs typeface="Calibri"/>
              </a:rPr>
              <a:t>in same time as DRAM access</a:t>
            </a:r>
          </a:p>
          <a:p>
            <a:pPr>
              <a:spcBef>
                <a:spcPct val="0"/>
              </a:spcBef>
            </a:pPr>
            <a:r>
              <a:rPr lang="is-IS" sz="2000" dirty="0" smtClean="0">
                <a:solidFill>
                  <a:srgbClr val="56127A"/>
                </a:solidFill>
                <a:latin typeface="Calibri"/>
                <a:cs typeface="Calibri"/>
              </a:rPr>
              <a:t>2017</a:t>
            </a:r>
            <a:r>
              <a:rPr lang="en-US" sz="2000" dirty="0" smtClean="0">
                <a:solidFill>
                  <a:srgbClr val="56127A"/>
                </a:solidFill>
                <a:latin typeface="Calibri"/>
                <a:cs typeface="Calibri"/>
              </a:rPr>
              <a:t> </a:t>
            </a:r>
            <a:r>
              <a:rPr lang="en-US" sz="2000" dirty="0">
                <a:solidFill>
                  <a:srgbClr val="56127A"/>
                </a:solidFill>
                <a:latin typeface="Calibri"/>
                <a:cs typeface="Calibri"/>
              </a:rPr>
              <a:t>microprocessor executes </a:t>
            </a:r>
            <a:r>
              <a:rPr lang="en-US" sz="2000" b="1" dirty="0">
                <a:solidFill>
                  <a:srgbClr val="56127A"/>
                </a:solidFill>
                <a:latin typeface="Calibri"/>
                <a:cs typeface="Calibri"/>
              </a:rPr>
              <a:t>~1000 instructions </a:t>
            </a:r>
            <a:r>
              <a:rPr lang="en-US" sz="2000" dirty="0">
                <a:solidFill>
                  <a:srgbClr val="56127A"/>
                </a:solidFill>
                <a:latin typeface="Calibri"/>
                <a:cs typeface="Calibri"/>
              </a:rPr>
              <a:t>in same time as DRAM access</a:t>
            </a:r>
          </a:p>
        </p:txBody>
      </p:sp>
      <p:sp>
        <p:nvSpPr>
          <p:cNvPr id="2" name="TextBox 1"/>
          <p:cNvSpPr txBox="1"/>
          <p:nvPr/>
        </p:nvSpPr>
        <p:spPr>
          <a:xfrm>
            <a:off x="1981201" y="6019801"/>
            <a:ext cx="8953861" cy="461665"/>
          </a:xfrm>
          <a:prstGeom prst="rect">
            <a:avLst/>
          </a:prstGeom>
          <a:noFill/>
        </p:spPr>
        <p:txBody>
          <a:bodyPr wrap="none" rtlCol="0">
            <a:spAutoFit/>
          </a:bodyPr>
          <a:lstStyle/>
          <a:p>
            <a:r>
              <a:rPr lang="en-US" altLang="zh-CN" sz="2400" b="1" i="1" dirty="0" smtClean="0"/>
              <a:t>Memory wall:</a:t>
            </a:r>
            <a:r>
              <a:rPr lang="zh-CN" altLang="en-US" sz="2400" b="1" i="1" dirty="0"/>
              <a:t> </a:t>
            </a:r>
            <a:r>
              <a:rPr lang="en-US" altLang="zh-CN" sz="2400" b="1" i="1" dirty="0" smtClean="0"/>
              <a:t>memory</a:t>
            </a:r>
            <a:r>
              <a:rPr lang="en-US" sz="2400" b="1" i="1" dirty="0" smtClean="0"/>
              <a:t> access </a:t>
            </a:r>
            <a:r>
              <a:rPr lang="en-US" altLang="zh-CN" sz="2400" b="1" i="1" dirty="0" smtClean="0"/>
              <a:t>likely to be the performance bottleneck</a:t>
            </a:r>
            <a:endParaRPr lang="en-US" sz="2400" b="1" i="1" dirty="0"/>
          </a:p>
        </p:txBody>
      </p:sp>
      <p:sp>
        <p:nvSpPr>
          <p:cNvPr id="318"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31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20" name="Slide Number Placeholder 5"/>
          <p:cNvSpPr>
            <a:spLocks noGrp="1"/>
          </p:cNvSpPr>
          <p:nvPr>
            <p:ph type="sldNum" sz="quarter" idx="4294967295"/>
          </p:nvPr>
        </p:nvSpPr>
        <p:spPr>
          <a:xfrm>
            <a:off x="94488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4</a:t>
            </a:fld>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5516"/>
          <a:stretch/>
        </p:blipFill>
        <p:spPr>
          <a:xfrm>
            <a:off x="1524000" y="914400"/>
            <a:ext cx="9144000" cy="4546600"/>
          </a:xfrm>
          <a:prstGeom prst="rect">
            <a:avLst/>
          </a:prstGeom>
        </p:spPr>
      </p:pic>
    </p:spTree>
    <p:extLst>
      <p:ext uri="{BB962C8B-B14F-4D97-AF65-F5344CB8AC3E}">
        <p14:creationId xmlns:p14="http://schemas.microsoft.com/office/powerpoint/2010/main" val="23222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0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603"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Hypothetical DM Cache </a:t>
            </a:r>
            <a:r>
              <a:rPr lang="en-US" dirty="0"/>
              <a:t>Design (BAD) </a:t>
            </a:r>
          </a:p>
        </p:txBody>
      </p:sp>
      <p:sp>
        <p:nvSpPr>
          <p:cNvPr id="4" name="Slide Number Placeholder 3"/>
          <p:cNvSpPr>
            <a:spLocks noGrp="1"/>
          </p:cNvSpPr>
          <p:nvPr>
            <p:ph type="sldNum" sz="quarter" idx="4"/>
          </p:nvPr>
        </p:nvSpPr>
        <p:spPr>
          <a:xfrm>
            <a:off x="9271000" y="6356351"/>
            <a:ext cx="2844800" cy="365125"/>
          </a:xfrm>
        </p:spPr>
        <p:txBody>
          <a:bodyPr/>
          <a:lstStyle/>
          <a:p>
            <a:fld id="{3CC63E4C-4642-794D-A2FD-70F6B81535F5}" type="slidenum">
              <a:rPr lang="en-US" smtClean="0"/>
              <a:pPr/>
              <a:t>40</a:t>
            </a:fld>
            <a:endParaRPr lang="en-US"/>
          </a:p>
        </p:txBody>
      </p:sp>
      <p:grpSp>
        <p:nvGrpSpPr>
          <p:cNvPr id="5" name="Group 3"/>
          <p:cNvGrpSpPr>
            <a:grpSpLocks/>
          </p:cNvGrpSpPr>
          <p:nvPr/>
        </p:nvGrpSpPr>
        <p:grpSpPr bwMode="auto">
          <a:xfrm>
            <a:off x="3733800" y="256539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2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p:cNvGrpSpPr>
            <a:grpSpLocks/>
          </p:cNvGrpSpPr>
          <p:nvPr/>
        </p:nvGrpSpPr>
        <p:grpSpPr bwMode="auto">
          <a:xfrm>
            <a:off x="3124200" y="256539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36"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7"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8" name="Rectangle 45" descr="5%"/>
          <p:cNvSpPr>
            <a:spLocks noChangeArrowheads="1"/>
          </p:cNvSpPr>
          <p:nvPr/>
        </p:nvSpPr>
        <p:spPr bwMode="auto">
          <a:xfrm>
            <a:off x="5791200" y="2565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solidFill>
                <a:schemeClr val="tx1"/>
              </a:solidFill>
            </a:endParaRPr>
          </a:p>
        </p:txBody>
      </p:sp>
      <p:sp>
        <p:nvSpPr>
          <p:cNvPr id="39" name="Rectangle 46" descr="5%"/>
          <p:cNvSpPr>
            <a:spLocks noChangeArrowheads="1"/>
          </p:cNvSpPr>
          <p:nvPr/>
        </p:nvSpPr>
        <p:spPr bwMode="auto">
          <a:xfrm>
            <a:off x="5791200" y="37845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40" name="Rectangle 47" descr="5%"/>
          <p:cNvSpPr>
            <a:spLocks noChangeArrowheads="1"/>
          </p:cNvSpPr>
          <p:nvPr/>
        </p:nvSpPr>
        <p:spPr bwMode="auto">
          <a:xfrm>
            <a:off x="5791200" y="5003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1"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2" name="Rectangle 49" descr="5%"/>
          <p:cNvSpPr>
            <a:spLocks noChangeArrowheads="1"/>
          </p:cNvSpPr>
          <p:nvPr/>
        </p:nvSpPr>
        <p:spPr bwMode="auto">
          <a:xfrm>
            <a:off x="5791200" y="4698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43" name="Rectangle 50" descr="5%"/>
          <p:cNvSpPr>
            <a:spLocks noChangeArrowheads="1"/>
          </p:cNvSpPr>
          <p:nvPr/>
        </p:nvSpPr>
        <p:spPr bwMode="auto">
          <a:xfrm>
            <a:off x="5791200" y="34797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solidFill>
                <a:schemeClr val="tx1"/>
              </a:solidFill>
            </a:endParaRPr>
          </a:p>
        </p:txBody>
      </p:sp>
      <p:sp>
        <p:nvSpPr>
          <p:cNvPr id="44" name="Rectangle 51" descr="5%"/>
          <p:cNvSpPr>
            <a:spLocks noChangeArrowheads="1"/>
          </p:cNvSpPr>
          <p:nvPr/>
        </p:nvSpPr>
        <p:spPr bwMode="auto">
          <a:xfrm>
            <a:off x="5791200" y="2260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5"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6" name="Rectangle 53" descr="5%"/>
          <p:cNvSpPr>
            <a:spLocks noChangeArrowheads="1"/>
          </p:cNvSpPr>
          <p:nvPr/>
        </p:nvSpPr>
        <p:spPr bwMode="auto">
          <a:xfrm>
            <a:off x="5791200" y="16509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47"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8"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9" name="Rectangle 56" descr="5%"/>
          <p:cNvSpPr>
            <a:spLocks noChangeArrowheads="1"/>
          </p:cNvSpPr>
          <p:nvPr/>
        </p:nvSpPr>
        <p:spPr bwMode="auto">
          <a:xfrm>
            <a:off x="5791200" y="4089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50" name="Rectangle 57" descr="5%"/>
          <p:cNvSpPr>
            <a:spLocks noChangeArrowheads="1"/>
          </p:cNvSpPr>
          <p:nvPr/>
        </p:nvSpPr>
        <p:spPr bwMode="auto">
          <a:xfrm>
            <a:off x="5791200" y="5308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solidFill>
                <a:schemeClr val="lt1"/>
              </a:solidFill>
            </a:endParaRPr>
          </a:p>
        </p:txBody>
      </p:sp>
      <p:sp>
        <p:nvSpPr>
          <p:cNvPr id="51" name="Rectangle 58" descr="5%"/>
          <p:cNvSpPr>
            <a:spLocks noChangeArrowheads="1"/>
          </p:cNvSpPr>
          <p:nvPr/>
        </p:nvSpPr>
        <p:spPr bwMode="auto">
          <a:xfrm>
            <a:off x="5791200" y="56133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solidFill>
                <a:schemeClr val="lt1"/>
              </a:solidFill>
            </a:endParaRPr>
          </a:p>
        </p:txBody>
      </p:sp>
      <p:sp>
        <p:nvSpPr>
          <p:cNvPr id="52"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3" name="Rectangle 60" descr="5%"/>
          <p:cNvSpPr>
            <a:spLocks noChangeArrowheads="1"/>
          </p:cNvSpPr>
          <p:nvPr/>
        </p:nvSpPr>
        <p:spPr bwMode="auto">
          <a:xfrm>
            <a:off x="5791200" y="3174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solidFill>
                <a:schemeClr val="tx1"/>
              </a:solidFill>
            </a:endParaRPr>
          </a:p>
        </p:txBody>
      </p:sp>
      <p:sp>
        <p:nvSpPr>
          <p:cNvPr id="54" name="Rectangle 61" descr="5%"/>
          <p:cNvSpPr>
            <a:spLocks noChangeArrowheads="1"/>
          </p:cNvSpPr>
          <p:nvPr/>
        </p:nvSpPr>
        <p:spPr bwMode="auto">
          <a:xfrm>
            <a:off x="5791200" y="1955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5"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57" name="Group 64"/>
          <p:cNvGrpSpPr>
            <a:grpSpLocks/>
          </p:cNvGrpSpPr>
          <p:nvPr/>
        </p:nvGrpSpPr>
        <p:grpSpPr bwMode="auto">
          <a:xfrm>
            <a:off x="2743200" y="2565390"/>
            <a:ext cx="381000" cy="1219200"/>
            <a:chOff x="1344" y="1056"/>
            <a:chExt cx="624" cy="768"/>
          </a:xfrm>
        </p:grpSpPr>
        <p:sp>
          <p:nvSpPr>
            <p:cNvPr id="5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5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6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6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65"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t>00</a:t>
            </a:r>
            <a:r>
              <a:rPr lang="en-US" dirty="0" smtClean="0">
                <a:solidFill>
                  <a:srgbClr val="FF0000"/>
                </a:solidFill>
              </a:rPr>
              <a:t>00</a:t>
            </a:r>
            <a:r>
              <a:rPr lang="en-US" dirty="0" smtClean="0"/>
              <a:t>xx</a:t>
            </a:r>
            <a:endParaRPr lang="en-US" dirty="0"/>
          </a:p>
          <a:p>
            <a:pPr>
              <a:lnSpc>
                <a:spcPct val="110000"/>
              </a:lnSpc>
            </a:pPr>
            <a:r>
              <a:rPr lang="en-US" dirty="0"/>
              <a:t>00</a:t>
            </a:r>
            <a:r>
              <a:rPr lang="en-US" dirty="0" smtClean="0">
                <a:solidFill>
                  <a:srgbClr val="FF0000"/>
                </a:solidFill>
              </a:rPr>
              <a:t>01</a:t>
            </a:r>
            <a:r>
              <a:rPr lang="en-US" dirty="0" smtClean="0"/>
              <a:t>xx</a:t>
            </a:r>
            <a:endParaRPr lang="en-US" dirty="0"/>
          </a:p>
          <a:p>
            <a:pPr>
              <a:lnSpc>
                <a:spcPct val="110000"/>
              </a:lnSpc>
            </a:pPr>
            <a:r>
              <a:rPr lang="en-US" dirty="0"/>
              <a:t>00</a:t>
            </a:r>
            <a:r>
              <a:rPr lang="en-US" dirty="0" smtClean="0">
                <a:solidFill>
                  <a:srgbClr val="FF0000"/>
                </a:solidFill>
              </a:rPr>
              <a:t>10</a:t>
            </a:r>
            <a:r>
              <a:rPr lang="en-US" dirty="0" smtClean="0"/>
              <a:t>xx</a:t>
            </a:r>
            <a:endParaRPr lang="en-US" dirty="0"/>
          </a:p>
          <a:p>
            <a:pPr>
              <a:lnSpc>
                <a:spcPct val="110000"/>
              </a:lnSpc>
            </a:pPr>
            <a:r>
              <a:rPr lang="en-US" dirty="0"/>
              <a:t>00</a:t>
            </a:r>
            <a:r>
              <a:rPr lang="en-US" dirty="0" smtClean="0">
                <a:solidFill>
                  <a:srgbClr val="FF0000"/>
                </a:solidFill>
              </a:rPr>
              <a:t>11</a:t>
            </a:r>
            <a:r>
              <a:rPr lang="en-US" dirty="0" smtClean="0"/>
              <a:t>xx</a:t>
            </a:r>
            <a:endParaRPr lang="en-US" dirty="0"/>
          </a:p>
          <a:p>
            <a:pPr>
              <a:lnSpc>
                <a:spcPct val="110000"/>
              </a:lnSpc>
            </a:pPr>
            <a:r>
              <a:rPr lang="en-US" dirty="0"/>
              <a:t>01</a:t>
            </a:r>
            <a:r>
              <a:rPr lang="en-US" dirty="0" smtClean="0">
                <a:solidFill>
                  <a:srgbClr val="FF0000"/>
                </a:solidFill>
              </a:rPr>
              <a:t>00</a:t>
            </a:r>
            <a:r>
              <a:rPr lang="en-US" dirty="0" smtClean="0"/>
              <a:t>xx</a:t>
            </a:r>
            <a:endParaRPr lang="en-US" dirty="0"/>
          </a:p>
          <a:p>
            <a:pPr>
              <a:lnSpc>
                <a:spcPct val="110000"/>
              </a:lnSpc>
            </a:pPr>
            <a:r>
              <a:rPr lang="en-US" dirty="0"/>
              <a:t>01</a:t>
            </a:r>
            <a:r>
              <a:rPr lang="en-US" dirty="0" smtClean="0">
                <a:solidFill>
                  <a:srgbClr val="FF0000"/>
                </a:solidFill>
              </a:rPr>
              <a:t>01</a:t>
            </a:r>
            <a:r>
              <a:rPr lang="en-US" dirty="0" smtClean="0"/>
              <a:t>xx</a:t>
            </a:r>
            <a:endParaRPr lang="en-US" dirty="0"/>
          </a:p>
          <a:p>
            <a:pPr>
              <a:lnSpc>
                <a:spcPct val="110000"/>
              </a:lnSpc>
            </a:pPr>
            <a:r>
              <a:rPr lang="en-US" dirty="0"/>
              <a:t>01</a:t>
            </a:r>
            <a:r>
              <a:rPr lang="en-US" dirty="0" smtClean="0">
                <a:solidFill>
                  <a:srgbClr val="FF0000"/>
                </a:solidFill>
              </a:rPr>
              <a:t>10</a:t>
            </a:r>
            <a:r>
              <a:rPr lang="en-US" dirty="0" smtClean="0"/>
              <a:t>xx</a:t>
            </a:r>
            <a:endParaRPr lang="en-US" dirty="0"/>
          </a:p>
          <a:p>
            <a:pPr>
              <a:lnSpc>
                <a:spcPct val="110000"/>
              </a:lnSpc>
            </a:pPr>
            <a:r>
              <a:rPr lang="en-US" dirty="0" smtClean="0"/>
              <a:t>01</a:t>
            </a:r>
            <a:r>
              <a:rPr lang="en-US" dirty="0">
                <a:solidFill>
                  <a:srgbClr val="FF0000"/>
                </a:solidFill>
              </a:rPr>
              <a:t>11</a:t>
            </a:r>
            <a:r>
              <a:rPr lang="en-US" dirty="0"/>
              <a:t>xx</a:t>
            </a:r>
          </a:p>
          <a:p>
            <a:pPr>
              <a:lnSpc>
                <a:spcPct val="110000"/>
              </a:lnSpc>
            </a:pPr>
            <a:r>
              <a:rPr lang="en-US" dirty="0" smtClean="0"/>
              <a:t>10</a:t>
            </a:r>
            <a:r>
              <a:rPr lang="en-US" dirty="0" smtClean="0">
                <a:solidFill>
                  <a:srgbClr val="FF0000"/>
                </a:solidFill>
              </a:rPr>
              <a:t>00</a:t>
            </a:r>
            <a:r>
              <a:rPr lang="en-US" dirty="0" smtClean="0"/>
              <a:t>xx</a:t>
            </a:r>
            <a:endParaRPr lang="en-US" dirty="0"/>
          </a:p>
          <a:p>
            <a:pPr>
              <a:lnSpc>
                <a:spcPct val="110000"/>
              </a:lnSpc>
            </a:pPr>
            <a:r>
              <a:rPr lang="en-US" dirty="0" smtClean="0"/>
              <a:t>10</a:t>
            </a:r>
            <a:r>
              <a:rPr lang="en-US" dirty="0" smtClean="0">
                <a:solidFill>
                  <a:srgbClr val="FF0000"/>
                </a:solidFill>
              </a:rPr>
              <a:t>01</a:t>
            </a:r>
            <a:r>
              <a:rPr lang="en-US" dirty="0" smtClean="0"/>
              <a:t>xx</a:t>
            </a:r>
            <a:endParaRPr lang="en-US" dirty="0"/>
          </a:p>
          <a:p>
            <a:pPr>
              <a:lnSpc>
                <a:spcPct val="110000"/>
              </a:lnSpc>
            </a:pPr>
            <a:r>
              <a:rPr lang="en-US" dirty="0" smtClean="0"/>
              <a:t>10</a:t>
            </a:r>
            <a:r>
              <a:rPr lang="en-US" dirty="0" smtClean="0">
                <a:solidFill>
                  <a:srgbClr val="FF0000"/>
                </a:solidFill>
              </a:rPr>
              <a:t>10</a:t>
            </a:r>
            <a:r>
              <a:rPr lang="en-US" dirty="0" smtClean="0"/>
              <a:t>xx</a:t>
            </a:r>
            <a:endParaRPr lang="en-US" dirty="0"/>
          </a:p>
          <a:p>
            <a:pPr>
              <a:lnSpc>
                <a:spcPct val="110000"/>
              </a:lnSpc>
            </a:pPr>
            <a:r>
              <a:rPr lang="en-US" dirty="0" smtClean="0"/>
              <a:t>10</a:t>
            </a:r>
            <a:r>
              <a:rPr lang="en-US" dirty="0" smtClean="0">
                <a:solidFill>
                  <a:srgbClr val="FF0000"/>
                </a:solidFill>
              </a:rPr>
              <a:t>11</a:t>
            </a:r>
            <a:r>
              <a:rPr lang="en-US" dirty="0" smtClean="0"/>
              <a:t>xx</a:t>
            </a:r>
            <a:endParaRPr lang="en-US" dirty="0"/>
          </a:p>
          <a:p>
            <a:pPr>
              <a:lnSpc>
                <a:spcPct val="110000"/>
              </a:lnSpc>
            </a:pPr>
            <a:r>
              <a:rPr lang="en-US" dirty="0" smtClean="0"/>
              <a:t>11</a:t>
            </a:r>
            <a:r>
              <a:rPr lang="en-US" dirty="0" smtClean="0">
                <a:solidFill>
                  <a:srgbClr val="FF0000"/>
                </a:solidFill>
              </a:rPr>
              <a:t>00</a:t>
            </a:r>
            <a:r>
              <a:rPr lang="en-US" dirty="0" smtClean="0"/>
              <a:t>xx</a:t>
            </a:r>
            <a:endParaRPr lang="en-US" dirty="0"/>
          </a:p>
          <a:p>
            <a:pPr>
              <a:lnSpc>
                <a:spcPct val="110000"/>
              </a:lnSpc>
            </a:pPr>
            <a:r>
              <a:rPr lang="en-US" dirty="0" smtClean="0"/>
              <a:t>11</a:t>
            </a:r>
            <a:r>
              <a:rPr lang="en-US" dirty="0" smtClean="0">
                <a:solidFill>
                  <a:srgbClr val="FF0000"/>
                </a:solidFill>
              </a:rPr>
              <a:t>01</a:t>
            </a:r>
            <a:r>
              <a:rPr lang="en-US" dirty="0" smtClean="0"/>
              <a:t>xx</a:t>
            </a:r>
            <a:endParaRPr lang="en-US" dirty="0"/>
          </a:p>
          <a:p>
            <a:pPr>
              <a:lnSpc>
                <a:spcPct val="110000"/>
              </a:lnSpc>
            </a:pPr>
            <a:r>
              <a:rPr lang="en-US" dirty="0" smtClean="0"/>
              <a:t>11</a:t>
            </a:r>
            <a:r>
              <a:rPr lang="en-US" dirty="0" smtClean="0">
                <a:solidFill>
                  <a:srgbClr val="FF0000"/>
                </a:solidFill>
              </a:rPr>
              <a:t>10</a:t>
            </a:r>
            <a:r>
              <a:rPr lang="en-US" dirty="0" smtClean="0"/>
              <a:t>xx</a:t>
            </a:r>
            <a:endParaRPr lang="en-US" dirty="0"/>
          </a:p>
          <a:p>
            <a:pPr>
              <a:lnSpc>
                <a:spcPct val="110000"/>
              </a:lnSpc>
            </a:pPr>
            <a:r>
              <a:rPr lang="en-US" dirty="0" smtClean="0"/>
              <a:t>11</a:t>
            </a:r>
            <a:r>
              <a:rPr lang="en-US" dirty="0" smtClean="0">
                <a:solidFill>
                  <a:srgbClr val="FF0000"/>
                </a:solidFill>
              </a:rPr>
              <a:t>11</a:t>
            </a:r>
            <a:r>
              <a:rPr lang="en-US" dirty="0" smtClean="0"/>
              <a:t>xx</a:t>
            </a:r>
            <a:endParaRPr lang="en-US" dirty="0"/>
          </a:p>
        </p:txBody>
      </p:sp>
      <p:sp>
        <p:nvSpPr>
          <p:cNvPr id="66" name="Rectangle 65"/>
          <p:cNvSpPr/>
          <p:nvPr/>
        </p:nvSpPr>
        <p:spPr>
          <a:xfrm>
            <a:off x="212419" y="55028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67" name="Group 23"/>
          <p:cNvGrpSpPr/>
          <p:nvPr/>
        </p:nvGrpSpPr>
        <p:grpSpPr>
          <a:xfrm>
            <a:off x="212420" y="5241771"/>
            <a:ext cx="4447323" cy="347478"/>
            <a:chOff x="1447800" y="1473200"/>
            <a:chExt cx="6329300" cy="494520"/>
          </a:xfrm>
        </p:grpSpPr>
        <p:sp>
          <p:nvSpPr>
            <p:cNvPr id="68" name="TextBox 67"/>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69" name="TextBox 68"/>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70" name="Straight Connector 69"/>
          <p:cNvCxnSpPr/>
          <p:nvPr/>
        </p:nvCxnSpPr>
        <p:spPr>
          <a:xfrm>
            <a:off x="3174542" y="54984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3183116" y="5241771"/>
            <a:ext cx="288862" cy="338554"/>
          </a:xfrm>
          <a:prstGeom prst="rect">
            <a:avLst/>
          </a:prstGeom>
          <a:noFill/>
        </p:spPr>
        <p:txBody>
          <a:bodyPr wrap="none" rtlCol="0">
            <a:spAutoFit/>
          </a:bodyPr>
          <a:lstStyle/>
          <a:p>
            <a:r>
              <a:rPr lang="en-US" sz="1600" dirty="0"/>
              <a:t>1</a:t>
            </a:r>
          </a:p>
        </p:txBody>
      </p:sp>
      <p:sp>
        <p:nvSpPr>
          <p:cNvPr id="72" name="TextBox 71"/>
          <p:cNvSpPr txBox="1"/>
          <p:nvPr/>
        </p:nvSpPr>
        <p:spPr>
          <a:xfrm>
            <a:off x="2933250" y="5241771"/>
            <a:ext cx="288862" cy="338554"/>
          </a:xfrm>
          <a:prstGeom prst="rect">
            <a:avLst/>
          </a:prstGeom>
          <a:noFill/>
        </p:spPr>
        <p:txBody>
          <a:bodyPr wrap="none" rtlCol="0">
            <a:spAutoFit/>
          </a:bodyPr>
          <a:lstStyle/>
          <a:p>
            <a:r>
              <a:rPr lang="en-US" sz="1600" dirty="0"/>
              <a:t>2</a:t>
            </a:r>
          </a:p>
        </p:txBody>
      </p:sp>
      <p:cxnSp>
        <p:nvCxnSpPr>
          <p:cNvPr id="73" name="Straight Connector 72"/>
          <p:cNvCxnSpPr/>
          <p:nvPr/>
        </p:nvCxnSpPr>
        <p:spPr>
          <a:xfrm>
            <a:off x="1730013" y="55073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1757106" y="5241771"/>
            <a:ext cx="288862" cy="338554"/>
          </a:xfrm>
          <a:prstGeom prst="rect">
            <a:avLst/>
          </a:prstGeom>
          <a:noFill/>
        </p:spPr>
        <p:txBody>
          <a:bodyPr wrap="none" rtlCol="0">
            <a:spAutoFit/>
          </a:bodyPr>
          <a:lstStyle/>
          <a:p>
            <a:r>
              <a:rPr lang="en-US" sz="1600" dirty="0"/>
              <a:t>3</a:t>
            </a:r>
          </a:p>
        </p:txBody>
      </p:sp>
      <p:sp>
        <p:nvSpPr>
          <p:cNvPr id="75" name="TextBox 74"/>
          <p:cNvSpPr txBox="1"/>
          <p:nvPr/>
        </p:nvSpPr>
        <p:spPr>
          <a:xfrm>
            <a:off x="1470912" y="5241771"/>
            <a:ext cx="288862" cy="338554"/>
          </a:xfrm>
          <a:prstGeom prst="rect">
            <a:avLst/>
          </a:prstGeom>
          <a:noFill/>
        </p:spPr>
        <p:txBody>
          <a:bodyPr wrap="none" rtlCol="0">
            <a:spAutoFit/>
          </a:bodyPr>
          <a:lstStyle/>
          <a:p>
            <a:r>
              <a:rPr lang="en-US" sz="1600" dirty="0"/>
              <a:t>4</a:t>
            </a:r>
          </a:p>
        </p:txBody>
      </p:sp>
      <p:sp>
        <p:nvSpPr>
          <p:cNvPr id="76" name="TextBox 75"/>
          <p:cNvSpPr txBox="1"/>
          <p:nvPr/>
        </p:nvSpPr>
        <p:spPr>
          <a:xfrm>
            <a:off x="2770053" y="2525703"/>
            <a:ext cx="301686" cy="369332"/>
          </a:xfrm>
          <a:prstGeom prst="rect">
            <a:avLst/>
          </a:prstGeom>
          <a:noFill/>
        </p:spPr>
        <p:txBody>
          <a:bodyPr wrap="none" rtlCol="0" anchor="ctr">
            <a:spAutoFit/>
          </a:bodyPr>
          <a:lstStyle/>
          <a:p>
            <a:r>
              <a:rPr lang="en-US" dirty="0" smtClean="0"/>
              <a:t>0</a:t>
            </a:r>
            <a:endParaRPr lang="en-US" dirty="0"/>
          </a:p>
        </p:txBody>
      </p:sp>
      <p:sp>
        <p:nvSpPr>
          <p:cNvPr id="77" name="TextBox 76"/>
          <p:cNvSpPr txBox="1"/>
          <p:nvPr/>
        </p:nvSpPr>
        <p:spPr>
          <a:xfrm>
            <a:off x="2770053" y="2831738"/>
            <a:ext cx="301686" cy="369332"/>
          </a:xfrm>
          <a:prstGeom prst="rect">
            <a:avLst/>
          </a:prstGeom>
          <a:noFill/>
        </p:spPr>
        <p:txBody>
          <a:bodyPr wrap="none" rtlCol="0" anchor="ctr">
            <a:spAutoFit/>
          </a:bodyPr>
          <a:lstStyle/>
          <a:p>
            <a:r>
              <a:rPr lang="en-US" dirty="0" smtClean="0"/>
              <a:t>1</a:t>
            </a:r>
            <a:endParaRPr lang="en-US" dirty="0"/>
          </a:p>
        </p:txBody>
      </p:sp>
      <p:sp>
        <p:nvSpPr>
          <p:cNvPr id="78" name="TextBox 77"/>
          <p:cNvSpPr txBox="1"/>
          <p:nvPr/>
        </p:nvSpPr>
        <p:spPr>
          <a:xfrm>
            <a:off x="2770053" y="3145265"/>
            <a:ext cx="301686" cy="369332"/>
          </a:xfrm>
          <a:prstGeom prst="rect">
            <a:avLst/>
          </a:prstGeom>
          <a:noFill/>
        </p:spPr>
        <p:txBody>
          <a:bodyPr wrap="none" rtlCol="0">
            <a:spAutoFit/>
          </a:bodyPr>
          <a:lstStyle/>
          <a:p>
            <a:r>
              <a:rPr lang="en-US" dirty="0" smtClean="0"/>
              <a:t>1</a:t>
            </a:r>
            <a:endParaRPr lang="en-US" dirty="0"/>
          </a:p>
        </p:txBody>
      </p:sp>
      <p:sp>
        <p:nvSpPr>
          <p:cNvPr id="79" name="TextBox 78"/>
          <p:cNvSpPr txBox="1"/>
          <p:nvPr/>
        </p:nvSpPr>
        <p:spPr>
          <a:xfrm>
            <a:off x="2770053" y="3433188"/>
            <a:ext cx="301686" cy="369332"/>
          </a:xfrm>
          <a:prstGeom prst="rect">
            <a:avLst/>
          </a:prstGeom>
          <a:noFill/>
        </p:spPr>
        <p:txBody>
          <a:bodyPr wrap="none" rtlCol="0">
            <a:spAutoFit/>
          </a:bodyPr>
          <a:lstStyle/>
          <a:p>
            <a:r>
              <a:rPr lang="en-US" dirty="0" smtClean="0"/>
              <a:t>1</a:t>
            </a:r>
            <a:endParaRPr lang="en-US" dirty="0"/>
          </a:p>
        </p:txBody>
      </p:sp>
      <p:sp>
        <p:nvSpPr>
          <p:cNvPr id="85"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86"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87"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88"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89"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90"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1"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92"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93"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94"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5" name="TextBox 94"/>
          <p:cNvSpPr txBox="1"/>
          <p:nvPr/>
        </p:nvSpPr>
        <p:spPr>
          <a:xfrm>
            <a:off x="3264012" y="54980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96" name="TextBox 95"/>
          <p:cNvSpPr txBox="1"/>
          <p:nvPr/>
        </p:nvSpPr>
        <p:spPr>
          <a:xfrm>
            <a:off x="2092363" y="5508765"/>
            <a:ext cx="514500" cy="369332"/>
          </a:xfrm>
          <a:prstGeom prst="rect">
            <a:avLst/>
          </a:prstGeom>
          <a:noFill/>
        </p:spPr>
        <p:txBody>
          <a:bodyPr wrap="none" rtlCol="0">
            <a:spAutoFit/>
          </a:bodyPr>
          <a:lstStyle/>
          <a:p>
            <a:r>
              <a:rPr lang="en-US" i="1" dirty="0">
                <a:solidFill>
                  <a:srgbClr val="0000FF"/>
                </a:solidFill>
              </a:rPr>
              <a:t>Tag</a:t>
            </a:r>
          </a:p>
        </p:txBody>
      </p:sp>
      <p:sp>
        <p:nvSpPr>
          <p:cNvPr id="97" name="TextBox 96"/>
          <p:cNvSpPr txBox="1"/>
          <p:nvPr/>
        </p:nvSpPr>
        <p:spPr>
          <a:xfrm>
            <a:off x="416006" y="5487920"/>
            <a:ext cx="1028295" cy="369332"/>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sp>
        <p:nvSpPr>
          <p:cNvPr id="98" name="Content Placeholder 2"/>
          <p:cNvSpPr txBox="1">
            <a:spLocks/>
          </p:cNvSpPr>
          <p:nvPr/>
        </p:nvSpPr>
        <p:spPr>
          <a:xfrm>
            <a:off x="7554884" y="1346189"/>
            <a:ext cx="3918795" cy="535941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Bad idea: Neighboring blocks in memory are mapped to the same cache line, since they share the same Set Index value</a:t>
            </a:r>
          </a:p>
          <a:p>
            <a:pPr lvl="1"/>
            <a:r>
              <a:rPr lang="en-US" dirty="0" smtClean="0"/>
              <a:t>If memory blocks are accessed sequentially, then each new incoming cache block will immediately replace the previous block at the same cache line, causing cache thrashing </a:t>
            </a:r>
            <a:r>
              <a:rPr lang="en-US" dirty="0" smtClean="0">
                <a:sym typeface="Wingdings" pitchFamily="2" charset="2"/>
              </a:rPr>
              <a:t> cannot exploit spatial locality.</a:t>
            </a:r>
            <a:endParaRPr lang="en-US" dirty="0"/>
          </a:p>
        </p:txBody>
      </p:sp>
      <p:sp>
        <p:nvSpPr>
          <p:cNvPr id="99"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smtClean="0"/>
              <a:t>6</a:t>
            </a:r>
            <a:r>
              <a:rPr lang="en-US" altLang="zh-CN" sz="2000" dirty="0" smtClean="0"/>
              <a:t>-bit memory </a:t>
            </a:r>
            <a:r>
              <a:rPr lang="en-US" sz="2000" dirty="0" smtClean="0"/>
              <a:t>address: 2-bit Set Index, 2-bit Tag, 2-bit Offset (4 Bytes/block).</a:t>
            </a:r>
          </a:p>
        </p:txBody>
      </p:sp>
      <p:sp>
        <p:nvSpPr>
          <p:cNvPr id="56" name="Right Arrow 55"/>
          <p:cNvSpPr/>
          <p:nvPr/>
        </p:nvSpPr>
        <p:spPr>
          <a:xfrm rot="19923162">
            <a:off x="4795385" y="2178997"/>
            <a:ext cx="968969" cy="323158"/>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Right Arrow 192"/>
          <p:cNvSpPr/>
          <p:nvPr/>
        </p:nvSpPr>
        <p:spPr>
          <a:xfrm rot="994896">
            <a:off x="4785954" y="2936736"/>
            <a:ext cx="968969" cy="323158"/>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4" name="Right Arrow 193"/>
          <p:cNvSpPr/>
          <p:nvPr/>
        </p:nvSpPr>
        <p:spPr>
          <a:xfrm rot="2497712">
            <a:off x="4671719" y="3630021"/>
            <a:ext cx="1226289" cy="323158"/>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Right Arrow 194"/>
          <p:cNvSpPr/>
          <p:nvPr/>
        </p:nvSpPr>
        <p:spPr>
          <a:xfrm rot="3427957">
            <a:off x="4064304" y="4575551"/>
            <a:ext cx="2163359" cy="323158"/>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9774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Hypothetical 2-Way </a:t>
            </a:r>
            <a:r>
              <a:rPr lang="en-US" dirty="0" smtClean="0"/>
              <a:t>S</a:t>
            </a:r>
            <a:r>
              <a:rPr lang="en-US" altLang="zh-CN" dirty="0" smtClean="0"/>
              <a:t>A</a:t>
            </a:r>
            <a:r>
              <a:rPr lang="en-US" dirty="0" smtClean="0"/>
              <a:t> Cache Design</a:t>
            </a:r>
            <a:endParaRPr lang="en-US" dirty="0"/>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1660991" name="Text Box 63"/>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a:t>
            </a:r>
            <a:r>
              <a:rPr lang="en-US" altLang="zh-CN" sz="2000" dirty="0" smtClean="0"/>
              <a:t>Set </a:t>
            </a:r>
            <a:r>
              <a:rPr lang="en-US" sz="2000" dirty="0" smtClean="0"/>
              <a:t>Index</a:t>
            </a:r>
            <a:r>
              <a:rPr lang="en-US" sz="2000" dirty="0"/>
              <a:t>, 2-bit </a:t>
            </a:r>
            <a:r>
              <a:rPr lang="en-US" sz="2000" dirty="0" smtClean="0"/>
              <a:t>Offset </a:t>
            </a:r>
            <a:r>
              <a:rPr lang="en-US" sz="2000" dirty="0"/>
              <a:t>(each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41</a:t>
            </a:fld>
            <a:endParaRPr lang="en-US"/>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9" name="Vertical Scroll 8"/>
          <p:cNvSpPr/>
          <p:nvPr/>
        </p:nvSpPr>
        <p:spPr>
          <a:xfrm>
            <a:off x="3267093" y="1219109"/>
            <a:ext cx="2408297" cy="944004"/>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600" dirty="0"/>
              <a:t>Each memory block is mapped to a </a:t>
            </a:r>
            <a:r>
              <a:rPr lang="en-US" sz="1600" dirty="0"/>
              <a:t>cache </a:t>
            </a:r>
            <a:r>
              <a:rPr lang="en-US" sz="1600" dirty="0" smtClean="0"/>
              <a:t>set with the same color</a:t>
            </a:r>
            <a:endParaRPr lang="en-US" sz="1600" dirty="0"/>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solidFill>
                  <a:schemeClr val="accent2">
                    <a:lumMod val="60000"/>
                    <a:lumOff val="40000"/>
                  </a:schemeClr>
                </a:solidFill>
              </a:rPr>
              <a:t>1</a:t>
            </a:r>
            <a:endParaRPr lang="en-US" sz="2000" dirty="0">
              <a:solidFill>
                <a:schemeClr val="accent2">
                  <a:lumMod val="60000"/>
                  <a:lumOff val="40000"/>
                </a:schemeClr>
              </a:solidFill>
            </a:endParaRP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solidFill>
                  <a:srgbClr val="0070C0"/>
                </a:solidFill>
              </a:rPr>
              <a:t>0</a:t>
            </a:r>
            <a:endParaRPr lang="en-US" sz="2000" dirty="0">
              <a:solidFill>
                <a:srgbClr val="0070C0"/>
              </a:solidFill>
            </a:endParaRP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06"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t>0</a:t>
            </a:r>
            <a:r>
              <a:rPr lang="en-US" dirty="0">
                <a:solidFill>
                  <a:srgbClr val="FF0000"/>
                </a:solidFill>
              </a:rPr>
              <a:t>0</a:t>
            </a:r>
            <a:r>
              <a:rPr lang="en-US" dirty="0" smtClean="0">
                <a:solidFill>
                  <a:srgbClr val="FF0000"/>
                </a:solidFill>
              </a:rPr>
              <a:t>00</a:t>
            </a:r>
            <a:r>
              <a:rPr lang="en-US" dirty="0" smtClean="0"/>
              <a:t>xx</a:t>
            </a:r>
            <a:endParaRPr lang="en-US" dirty="0"/>
          </a:p>
          <a:p>
            <a:pPr>
              <a:lnSpc>
                <a:spcPct val="110000"/>
              </a:lnSpc>
            </a:pPr>
            <a:r>
              <a:rPr lang="en-US" dirty="0"/>
              <a:t>0</a:t>
            </a:r>
            <a:r>
              <a:rPr lang="en-US" dirty="0">
                <a:solidFill>
                  <a:srgbClr val="FF0000"/>
                </a:solidFill>
              </a:rPr>
              <a:t>0</a:t>
            </a:r>
            <a:r>
              <a:rPr lang="en-US" dirty="0" smtClean="0">
                <a:solidFill>
                  <a:srgbClr val="FF0000"/>
                </a:solidFill>
              </a:rPr>
              <a:t>01</a:t>
            </a:r>
            <a:r>
              <a:rPr lang="en-US" dirty="0" smtClean="0"/>
              <a:t>xx</a:t>
            </a:r>
            <a:endParaRPr lang="en-US" dirty="0"/>
          </a:p>
          <a:p>
            <a:pPr>
              <a:lnSpc>
                <a:spcPct val="110000"/>
              </a:lnSpc>
            </a:pPr>
            <a:r>
              <a:rPr lang="en-US" dirty="0"/>
              <a:t>0</a:t>
            </a:r>
            <a:r>
              <a:rPr lang="en-US" dirty="0">
                <a:solidFill>
                  <a:srgbClr val="FF0000"/>
                </a:solidFill>
              </a:rPr>
              <a:t>0</a:t>
            </a:r>
            <a:r>
              <a:rPr lang="en-US" dirty="0" smtClean="0">
                <a:solidFill>
                  <a:srgbClr val="FF0000"/>
                </a:solidFill>
              </a:rPr>
              <a:t>10</a:t>
            </a:r>
            <a:r>
              <a:rPr lang="en-US" dirty="0" smtClean="0"/>
              <a:t>xx</a:t>
            </a:r>
            <a:endParaRPr lang="en-US" dirty="0"/>
          </a:p>
          <a:p>
            <a:pPr>
              <a:lnSpc>
                <a:spcPct val="110000"/>
              </a:lnSpc>
            </a:pPr>
            <a:r>
              <a:rPr lang="en-US" dirty="0"/>
              <a:t>0</a:t>
            </a:r>
            <a:r>
              <a:rPr lang="en-US" dirty="0">
                <a:solidFill>
                  <a:srgbClr val="FF0000"/>
                </a:solidFill>
              </a:rPr>
              <a:t>0</a:t>
            </a:r>
            <a:r>
              <a:rPr lang="en-US" dirty="0" smtClean="0">
                <a:solidFill>
                  <a:srgbClr val="FF0000"/>
                </a:solidFill>
              </a:rPr>
              <a:t>11</a:t>
            </a:r>
            <a:r>
              <a:rPr lang="en-US" dirty="0" smtClean="0"/>
              <a:t>xx</a:t>
            </a:r>
            <a:endParaRPr lang="en-US" dirty="0"/>
          </a:p>
          <a:p>
            <a:pPr>
              <a:lnSpc>
                <a:spcPct val="110000"/>
              </a:lnSpc>
            </a:pPr>
            <a:r>
              <a:rPr lang="en-US" dirty="0"/>
              <a:t>0</a:t>
            </a:r>
            <a:r>
              <a:rPr lang="en-US" dirty="0">
                <a:solidFill>
                  <a:srgbClr val="FF0000"/>
                </a:solidFill>
              </a:rPr>
              <a:t>1</a:t>
            </a:r>
            <a:r>
              <a:rPr lang="en-US" dirty="0" smtClean="0">
                <a:solidFill>
                  <a:srgbClr val="FF0000"/>
                </a:solidFill>
              </a:rPr>
              <a:t>00</a:t>
            </a:r>
            <a:r>
              <a:rPr lang="en-US" dirty="0" smtClean="0"/>
              <a:t>xx</a:t>
            </a:r>
            <a:endParaRPr lang="en-US" dirty="0"/>
          </a:p>
          <a:p>
            <a:pPr>
              <a:lnSpc>
                <a:spcPct val="110000"/>
              </a:lnSpc>
            </a:pPr>
            <a:r>
              <a:rPr lang="en-US" dirty="0"/>
              <a:t>0</a:t>
            </a:r>
            <a:r>
              <a:rPr lang="en-US" dirty="0">
                <a:solidFill>
                  <a:srgbClr val="FF0000"/>
                </a:solidFill>
              </a:rPr>
              <a:t>1</a:t>
            </a:r>
            <a:r>
              <a:rPr lang="en-US" dirty="0" smtClean="0">
                <a:solidFill>
                  <a:srgbClr val="FF0000"/>
                </a:solidFill>
              </a:rPr>
              <a:t>01</a:t>
            </a:r>
            <a:r>
              <a:rPr lang="en-US" dirty="0" smtClean="0"/>
              <a:t>xx</a:t>
            </a:r>
            <a:endParaRPr lang="en-US" dirty="0"/>
          </a:p>
          <a:p>
            <a:pPr>
              <a:lnSpc>
                <a:spcPct val="110000"/>
              </a:lnSpc>
            </a:pPr>
            <a:r>
              <a:rPr lang="en-US" dirty="0"/>
              <a:t>0</a:t>
            </a:r>
            <a:r>
              <a:rPr lang="en-US" dirty="0">
                <a:solidFill>
                  <a:srgbClr val="FF0000"/>
                </a:solidFill>
              </a:rPr>
              <a:t>1</a:t>
            </a:r>
            <a:r>
              <a:rPr lang="en-US" dirty="0" smtClean="0">
                <a:solidFill>
                  <a:srgbClr val="FF0000"/>
                </a:solidFill>
              </a:rPr>
              <a:t>10</a:t>
            </a:r>
            <a:r>
              <a:rPr lang="en-US" dirty="0" smtClean="0"/>
              <a:t>xx</a:t>
            </a:r>
            <a:endParaRPr lang="en-US" dirty="0"/>
          </a:p>
          <a:p>
            <a:pPr>
              <a:lnSpc>
                <a:spcPct val="110000"/>
              </a:lnSpc>
            </a:pPr>
            <a:r>
              <a:rPr lang="en-US" dirty="0" smtClean="0"/>
              <a:t>0</a:t>
            </a:r>
            <a:r>
              <a:rPr lang="en-US" dirty="0" smtClean="0">
                <a:solidFill>
                  <a:srgbClr val="FF0000"/>
                </a:solidFill>
              </a:rPr>
              <a:t>1</a:t>
            </a:r>
            <a:r>
              <a:rPr lang="en-US" dirty="0">
                <a:solidFill>
                  <a:srgbClr val="FF0000"/>
                </a:solidFill>
              </a:rPr>
              <a:t>11</a:t>
            </a:r>
            <a:r>
              <a:rPr lang="en-US" dirty="0"/>
              <a:t>xx</a:t>
            </a:r>
          </a:p>
          <a:p>
            <a:pPr>
              <a:lnSpc>
                <a:spcPct val="110000"/>
              </a:lnSpc>
            </a:pPr>
            <a:r>
              <a:rPr lang="en-US" dirty="0" smtClean="0"/>
              <a:t>1</a:t>
            </a:r>
            <a:r>
              <a:rPr lang="en-US" dirty="0" smtClean="0">
                <a:solidFill>
                  <a:srgbClr val="FF0000"/>
                </a:solidFill>
              </a:rPr>
              <a:t>000</a:t>
            </a:r>
            <a:r>
              <a:rPr lang="en-US" dirty="0" smtClean="0"/>
              <a:t>xx</a:t>
            </a:r>
            <a:endParaRPr lang="en-US" dirty="0"/>
          </a:p>
          <a:p>
            <a:pPr>
              <a:lnSpc>
                <a:spcPct val="110000"/>
              </a:lnSpc>
            </a:pPr>
            <a:r>
              <a:rPr lang="en-US" dirty="0" smtClean="0"/>
              <a:t>1</a:t>
            </a:r>
            <a:r>
              <a:rPr lang="en-US" dirty="0" smtClean="0">
                <a:solidFill>
                  <a:srgbClr val="FF0000"/>
                </a:solidFill>
              </a:rPr>
              <a:t>001</a:t>
            </a:r>
            <a:r>
              <a:rPr lang="en-US" dirty="0" smtClean="0"/>
              <a:t>xx</a:t>
            </a:r>
            <a:endParaRPr lang="en-US" dirty="0"/>
          </a:p>
          <a:p>
            <a:pPr>
              <a:lnSpc>
                <a:spcPct val="110000"/>
              </a:lnSpc>
            </a:pPr>
            <a:r>
              <a:rPr lang="en-US" dirty="0" smtClean="0"/>
              <a:t>1</a:t>
            </a:r>
            <a:r>
              <a:rPr lang="en-US" dirty="0" smtClean="0">
                <a:solidFill>
                  <a:srgbClr val="FF0000"/>
                </a:solidFill>
              </a:rPr>
              <a:t>010</a:t>
            </a:r>
            <a:r>
              <a:rPr lang="en-US" dirty="0" smtClean="0"/>
              <a:t>xx</a:t>
            </a:r>
            <a:endParaRPr lang="en-US" dirty="0"/>
          </a:p>
          <a:p>
            <a:pPr>
              <a:lnSpc>
                <a:spcPct val="110000"/>
              </a:lnSpc>
            </a:pPr>
            <a:r>
              <a:rPr lang="en-US" dirty="0" smtClean="0"/>
              <a:t>1</a:t>
            </a:r>
            <a:r>
              <a:rPr lang="en-US" dirty="0" smtClean="0">
                <a:solidFill>
                  <a:srgbClr val="FF0000"/>
                </a:solidFill>
              </a:rPr>
              <a:t>011</a:t>
            </a:r>
            <a:r>
              <a:rPr lang="en-US" dirty="0" smtClean="0"/>
              <a:t>xx</a:t>
            </a:r>
            <a:endParaRPr lang="en-US" dirty="0"/>
          </a:p>
          <a:p>
            <a:pPr>
              <a:lnSpc>
                <a:spcPct val="110000"/>
              </a:lnSpc>
            </a:pPr>
            <a:r>
              <a:rPr lang="en-US" dirty="0" smtClean="0"/>
              <a:t>1</a:t>
            </a:r>
            <a:r>
              <a:rPr lang="en-US" dirty="0" smtClean="0">
                <a:solidFill>
                  <a:srgbClr val="FF0000"/>
                </a:solidFill>
              </a:rPr>
              <a:t>100</a:t>
            </a:r>
            <a:r>
              <a:rPr lang="en-US" dirty="0" smtClean="0"/>
              <a:t>xx</a:t>
            </a:r>
            <a:endParaRPr lang="en-US" dirty="0"/>
          </a:p>
          <a:p>
            <a:pPr>
              <a:lnSpc>
                <a:spcPct val="110000"/>
              </a:lnSpc>
            </a:pPr>
            <a:r>
              <a:rPr lang="en-US" dirty="0" smtClean="0"/>
              <a:t>1</a:t>
            </a:r>
            <a:r>
              <a:rPr lang="en-US" dirty="0" smtClean="0">
                <a:solidFill>
                  <a:srgbClr val="FF0000"/>
                </a:solidFill>
              </a:rPr>
              <a:t>101</a:t>
            </a:r>
            <a:r>
              <a:rPr lang="en-US" dirty="0" smtClean="0"/>
              <a:t>xx</a:t>
            </a:r>
            <a:endParaRPr lang="en-US" dirty="0"/>
          </a:p>
          <a:p>
            <a:pPr>
              <a:lnSpc>
                <a:spcPct val="110000"/>
              </a:lnSpc>
            </a:pPr>
            <a:r>
              <a:rPr lang="en-US" dirty="0" smtClean="0"/>
              <a:t>1</a:t>
            </a:r>
            <a:r>
              <a:rPr lang="en-US" dirty="0" smtClean="0">
                <a:solidFill>
                  <a:srgbClr val="FF0000"/>
                </a:solidFill>
              </a:rPr>
              <a:t>110</a:t>
            </a:r>
            <a:r>
              <a:rPr lang="en-US" dirty="0" smtClean="0"/>
              <a:t>xx</a:t>
            </a:r>
            <a:endParaRPr lang="en-US" dirty="0"/>
          </a:p>
          <a:p>
            <a:pPr>
              <a:lnSpc>
                <a:spcPct val="110000"/>
              </a:lnSpc>
            </a:pPr>
            <a:r>
              <a:rPr lang="en-US" dirty="0" smtClean="0"/>
              <a:t>1</a:t>
            </a:r>
            <a:r>
              <a:rPr lang="en-US" dirty="0" smtClean="0">
                <a:solidFill>
                  <a:srgbClr val="FF0000"/>
                </a:solidFill>
              </a:rPr>
              <a:t>111</a:t>
            </a:r>
            <a:r>
              <a:rPr lang="en-US" dirty="0" smtClean="0"/>
              <a:t>xx</a:t>
            </a:r>
            <a:endParaRPr lang="en-US" dirty="0"/>
          </a:p>
        </p:txBody>
      </p:sp>
      <p:sp>
        <p:nvSpPr>
          <p:cNvPr id="110" name="Rectangle 109"/>
          <p:cNvSpPr/>
          <p:nvPr/>
        </p:nvSpPr>
        <p:spPr>
          <a:xfrm>
            <a:off x="243219" y="5823717"/>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1" name="Group 23"/>
          <p:cNvGrpSpPr/>
          <p:nvPr/>
        </p:nvGrpSpPr>
        <p:grpSpPr>
          <a:xfrm>
            <a:off x="611756" y="5562600"/>
            <a:ext cx="4078787" cy="347478"/>
            <a:chOff x="1972290" y="1473200"/>
            <a:chExt cx="5804810" cy="494520"/>
          </a:xfrm>
        </p:grpSpPr>
        <p:sp>
          <p:nvSpPr>
            <p:cNvPr id="112" name="TextBox 111"/>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29" name="TextBox 128"/>
            <p:cNvSpPr txBox="1"/>
            <p:nvPr/>
          </p:nvSpPr>
          <p:spPr>
            <a:xfrm>
              <a:off x="1972290" y="1485900"/>
              <a:ext cx="411100" cy="481820"/>
            </a:xfrm>
            <a:prstGeom prst="rect">
              <a:avLst/>
            </a:prstGeom>
            <a:noFill/>
          </p:spPr>
          <p:txBody>
            <a:bodyPr wrap="none" rtlCol="0">
              <a:spAutoFit/>
            </a:bodyPr>
            <a:lstStyle/>
            <a:p>
              <a:r>
                <a:rPr lang="en-US" sz="1600" dirty="0"/>
                <a:t>5</a:t>
              </a:r>
            </a:p>
          </p:txBody>
        </p:sp>
      </p:grpSp>
      <p:cxnSp>
        <p:nvCxnSpPr>
          <p:cNvPr id="130" name="Straight Connector 129"/>
          <p:cNvCxnSpPr/>
          <p:nvPr/>
        </p:nvCxnSpPr>
        <p:spPr>
          <a:xfrm>
            <a:off x="3205342" y="5819297"/>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3213916" y="5562600"/>
            <a:ext cx="288862" cy="338554"/>
          </a:xfrm>
          <a:prstGeom prst="rect">
            <a:avLst/>
          </a:prstGeom>
          <a:noFill/>
        </p:spPr>
        <p:txBody>
          <a:bodyPr wrap="none" rtlCol="0">
            <a:spAutoFit/>
          </a:bodyPr>
          <a:lstStyle/>
          <a:p>
            <a:r>
              <a:rPr lang="en-US" sz="1600" dirty="0"/>
              <a:t>1</a:t>
            </a:r>
          </a:p>
        </p:txBody>
      </p:sp>
      <p:sp>
        <p:nvSpPr>
          <p:cNvPr id="132" name="TextBox 131"/>
          <p:cNvSpPr txBox="1"/>
          <p:nvPr/>
        </p:nvSpPr>
        <p:spPr>
          <a:xfrm>
            <a:off x="2964050" y="5562600"/>
            <a:ext cx="288862" cy="338554"/>
          </a:xfrm>
          <a:prstGeom prst="rect">
            <a:avLst/>
          </a:prstGeom>
          <a:noFill/>
        </p:spPr>
        <p:txBody>
          <a:bodyPr wrap="none" rtlCol="0">
            <a:spAutoFit/>
          </a:bodyPr>
          <a:lstStyle/>
          <a:p>
            <a:r>
              <a:rPr lang="en-US" sz="1600" dirty="0"/>
              <a:t>2</a:t>
            </a:r>
          </a:p>
        </p:txBody>
      </p:sp>
      <p:cxnSp>
        <p:nvCxnSpPr>
          <p:cNvPr id="133" name="Straight Connector 132"/>
          <p:cNvCxnSpPr/>
          <p:nvPr/>
        </p:nvCxnSpPr>
        <p:spPr>
          <a:xfrm>
            <a:off x="1295400" y="5828221"/>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8" name="TextBox 137"/>
          <p:cNvSpPr txBox="1"/>
          <p:nvPr/>
        </p:nvSpPr>
        <p:spPr>
          <a:xfrm>
            <a:off x="1269123" y="5562600"/>
            <a:ext cx="288862" cy="338554"/>
          </a:xfrm>
          <a:prstGeom prst="rect">
            <a:avLst/>
          </a:prstGeom>
          <a:noFill/>
        </p:spPr>
        <p:txBody>
          <a:bodyPr wrap="none" rtlCol="0">
            <a:spAutoFit/>
          </a:bodyPr>
          <a:lstStyle/>
          <a:p>
            <a:r>
              <a:rPr lang="en-US" sz="1600" dirty="0"/>
              <a:t>4</a:t>
            </a:r>
          </a:p>
        </p:txBody>
      </p:sp>
      <p:sp>
        <p:nvSpPr>
          <p:cNvPr id="140" name="TextBox 139"/>
          <p:cNvSpPr txBox="1"/>
          <p:nvPr/>
        </p:nvSpPr>
        <p:spPr>
          <a:xfrm>
            <a:off x="3294812" y="5818897"/>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41" name="TextBox 140"/>
          <p:cNvSpPr txBox="1"/>
          <p:nvPr/>
        </p:nvSpPr>
        <p:spPr>
          <a:xfrm>
            <a:off x="1935870" y="5829594"/>
            <a:ext cx="514500" cy="369332"/>
          </a:xfrm>
          <a:prstGeom prst="rect">
            <a:avLst/>
          </a:prstGeom>
          <a:noFill/>
        </p:spPr>
        <p:txBody>
          <a:bodyPr wrap="none" rtlCol="0">
            <a:spAutoFit/>
          </a:bodyPr>
          <a:lstStyle/>
          <a:p>
            <a:r>
              <a:rPr lang="en-US" i="1" dirty="0">
                <a:solidFill>
                  <a:srgbClr val="0000FF"/>
                </a:solidFill>
              </a:rPr>
              <a:t>Tag</a:t>
            </a:r>
          </a:p>
        </p:txBody>
      </p:sp>
      <p:sp>
        <p:nvSpPr>
          <p:cNvPr id="142" name="TextBox 141"/>
          <p:cNvSpPr txBox="1"/>
          <p:nvPr/>
        </p:nvSpPr>
        <p:spPr>
          <a:xfrm>
            <a:off x="267105" y="5808749"/>
            <a:ext cx="1028295" cy="369332"/>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sp>
        <p:nvSpPr>
          <p:cNvPr id="143" name="Content Placeholder 2"/>
          <p:cNvSpPr txBox="1">
            <a:spLocks/>
          </p:cNvSpPr>
          <p:nvPr/>
        </p:nvSpPr>
        <p:spPr>
          <a:xfrm>
            <a:off x="7554884" y="1346189"/>
            <a:ext cx="3918795" cy="535941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smtClean="0"/>
              <a:t>Still a likely </a:t>
            </a:r>
            <a:r>
              <a:rPr lang="en-US" dirty="0" smtClean="0"/>
              <a:t>bad idea, but not as bad as the DM cache in the last slide</a:t>
            </a:r>
          </a:p>
          <a:p>
            <a:pPr lvl="1"/>
            <a:r>
              <a:rPr lang="en-US" dirty="0" smtClean="0"/>
              <a:t>Each set (color) has 2 possible addresses in the cache</a:t>
            </a:r>
          </a:p>
          <a:p>
            <a:r>
              <a:rPr lang="en-US" dirty="0" smtClean="0"/>
              <a:t>As associativity increases, this Tag-in-the-Middle approach becomes more feasible</a:t>
            </a:r>
          </a:p>
          <a:p>
            <a:pPr lvl="1"/>
            <a:endParaRPr lang="en-US" dirty="0"/>
          </a:p>
        </p:txBody>
      </p:sp>
      <p:sp>
        <p:nvSpPr>
          <p:cNvPr id="85" name="TextBox 84"/>
          <p:cNvSpPr txBox="1"/>
          <p:nvPr/>
        </p:nvSpPr>
        <p:spPr>
          <a:xfrm>
            <a:off x="2590800" y="2525703"/>
            <a:ext cx="301686" cy="369332"/>
          </a:xfrm>
          <a:prstGeom prst="rect">
            <a:avLst/>
          </a:prstGeom>
          <a:noFill/>
        </p:spPr>
        <p:txBody>
          <a:bodyPr wrap="none" rtlCol="0" anchor="ctr">
            <a:spAutoFit/>
          </a:bodyPr>
          <a:lstStyle/>
          <a:p>
            <a:r>
              <a:rPr lang="en-US" dirty="0" smtClean="0"/>
              <a:t>0</a:t>
            </a:r>
            <a:endParaRPr lang="en-US" dirty="0"/>
          </a:p>
        </p:txBody>
      </p:sp>
      <p:sp>
        <p:nvSpPr>
          <p:cNvPr id="86" name="TextBox 85"/>
          <p:cNvSpPr txBox="1"/>
          <p:nvPr/>
        </p:nvSpPr>
        <p:spPr>
          <a:xfrm>
            <a:off x="2590800" y="2831738"/>
            <a:ext cx="301686" cy="369332"/>
          </a:xfrm>
          <a:prstGeom prst="rect">
            <a:avLst/>
          </a:prstGeom>
          <a:noFill/>
        </p:spPr>
        <p:txBody>
          <a:bodyPr wrap="none" rtlCol="0" anchor="ctr">
            <a:spAutoFit/>
          </a:bodyPr>
          <a:lstStyle/>
          <a:p>
            <a:r>
              <a:rPr lang="en-US" dirty="0" smtClean="0"/>
              <a:t>1</a:t>
            </a:r>
            <a:endParaRPr lang="en-US" dirty="0"/>
          </a:p>
        </p:txBody>
      </p:sp>
      <p:sp>
        <p:nvSpPr>
          <p:cNvPr id="87" name="TextBox 86"/>
          <p:cNvSpPr txBox="1"/>
          <p:nvPr/>
        </p:nvSpPr>
        <p:spPr>
          <a:xfrm>
            <a:off x="2590800" y="3145265"/>
            <a:ext cx="301686" cy="369332"/>
          </a:xfrm>
          <a:prstGeom prst="rect">
            <a:avLst/>
          </a:prstGeom>
          <a:noFill/>
        </p:spPr>
        <p:txBody>
          <a:bodyPr wrap="none" rtlCol="0">
            <a:spAutoFit/>
          </a:bodyPr>
          <a:lstStyle/>
          <a:p>
            <a:r>
              <a:rPr lang="en-US" dirty="0" smtClean="0"/>
              <a:t>1</a:t>
            </a:r>
            <a:endParaRPr lang="en-US" dirty="0"/>
          </a:p>
        </p:txBody>
      </p:sp>
      <p:sp>
        <p:nvSpPr>
          <p:cNvPr id="88" name="TextBox 87"/>
          <p:cNvSpPr txBox="1"/>
          <p:nvPr/>
        </p:nvSpPr>
        <p:spPr>
          <a:xfrm>
            <a:off x="2590800" y="3433188"/>
            <a:ext cx="30168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104596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91" grpId="0" autoUpdateAnimBg="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 Cache Misses for DM Cache</a:t>
            </a:r>
            <a:endParaRPr lang="en-US" dirty="0"/>
          </a:p>
        </p:txBody>
      </p:sp>
      <p:sp>
        <p:nvSpPr>
          <p:cNvPr id="3" name="Content Placeholder 2"/>
          <p:cNvSpPr>
            <a:spLocks noGrp="1"/>
          </p:cNvSpPr>
          <p:nvPr>
            <p:ph idx="1"/>
          </p:nvPr>
        </p:nvSpPr>
        <p:spPr>
          <a:xfrm>
            <a:off x="609600" y="1148372"/>
            <a:ext cx="10972800" cy="1671028"/>
          </a:xfrm>
        </p:spPr>
        <p:txBody>
          <a:bodyPr>
            <a:normAutofit fontScale="62500" lnSpcReduction="20000"/>
          </a:bodyPr>
          <a:lstStyle/>
          <a:p>
            <a:r>
              <a:rPr lang="en-US" dirty="0" smtClean="0"/>
              <a:t>Consider the following (silly) program that repeatedly accesses an array of 4-Byte </a:t>
            </a:r>
            <a:r>
              <a:rPr lang="en-US" dirty="0" err="1" smtClean="0"/>
              <a:t>ints</a:t>
            </a:r>
            <a:r>
              <a:rPr lang="en-US" dirty="0" smtClean="0"/>
              <a:t> A[4]</a:t>
            </a:r>
          </a:p>
          <a:p>
            <a:pPr marL="457200" lvl="1" indent="0">
              <a:buNone/>
            </a:pPr>
            <a:r>
              <a:rPr lang="en-US" dirty="0" smtClean="0"/>
              <a:t>   for (</a:t>
            </a:r>
            <a:r>
              <a:rPr lang="en-US" dirty="0" err="1" smtClean="0"/>
              <a:t>int</a:t>
            </a:r>
            <a:r>
              <a:rPr lang="en-US" dirty="0" smtClean="0"/>
              <a:t> </a:t>
            </a:r>
            <a:r>
              <a:rPr lang="en-US" dirty="0" err="1" smtClean="0"/>
              <a:t>i</a:t>
            </a:r>
            <a:r>
              <a:rPr lang="en-US" dirty="0" smtClean="0"/>
              <a:t>=0; </a:t>
            </a:r>
            <a:r>
              <a:rPr lang="en-US" dirty="0" err="1" smtClean="0"/>
              <a:t>i</a:t>
            </a:r>
            <a:r>
              <a:rPr lang="en-US" dirty="0" smtClean="0"/>
              <a:t>++, </a:t>
            </a:r>
            <a:r>
              <a:rPr lang="en-US" dirty="0" err="1" smtClean="0"/>
              <a:t>i</a:t>
            </a:r>
            <a:r>
              <a:rPr lang="en-US" dirty="0" smtClean="0"/>
              <a:t>&lt;10000) {sum += A[0]</a:t>
            </a:r>
            <a:r>
              <a:rPr lang="en-US" altLang="zh-CN" dirty="0" smtClean="0"/>
              <a:t>+</a:t>
            </a:r>
            <a:r>
              <a:rPr lang="en-US" dirty="0" smtClean="0"/>
              <a:t>A[1]</a:t>
            </a:r>
            <a:r>
              <a:rPr lang="en-US" altLang="zh-CN" dirty="0" smtClean="0"/>
              <a:t>+</a:t>
            </a:r>
            <a:r>
              <a:rPr lang="en-US" dirty="0" smtClean="0"/>
              <a:t>A[2]</a:t>
            </a:r>
            <a:r>
              <a:rPr lang="en-US" altLang="zh-CN" b="1" dirty="0" smtClean="0"/>
              <a:t>+</a:t>
            </a:r>
            <a:r>
              <a:rPr lang="en-US" dirty="0" smtClean="0"/>
              <a:t>A[3];}</a:t>
            </a:r>
            <a:endParaRPr lang="en-US" dirty="0"/>
          </a:p>
          <a:p>
            <a:r>
              <a:rPr lang="en-US" dirty="0" smtClean="0"/>
              <a:t>Suppose A[0] starts at memory address 000000, how many cache misses due to reading array A[] for a </a:t>
            </a:r>
            <a:r>
              <a:rPr lang="en-US" dirty="0" smtClean="0">
                <a:solidFill>
                  <a:srgbClr val="FF0000"/>
                </a:solidFill>
              </a:rPr>
              <a:t>DM cache </a:t>
            </a:r>
            <a:r>
              <a:rPr lang="en-US" dirty="0" smtClean="0"/>
              <a:t>with either 1) the Tag-Set Index-Offset model; or 2) the Set Index-Tag-Offset model? (Assuming that LDR is used to load elements of A[] in every iteration, instead of keeping them in CPU registers.)</a:t>
            </a:r>
          </a:p>
        </p:txBody>
      </p:sp>
      <p:sp>
        <p:nvSpPr>
          <p:cNvPr id="4" name="Slide Number Placeholder 3"/>
          <p:cNvSpPr>
            <a:spLocks noGrp="1"/>
          </p:cNvSpPr>
          <p:nvPr>
            <p:ph type="sldNum" sz="quarter" idx="4"/>
          </p:nvPr>
        </p:nvSpPr>
        <p:spPr/>
        <p:txBody>
          <a:bodyPr/>
          <a:lstStyle/>
          <a:p>
            <a:fld id="{3CC63E4C-4642-794D-A2FD-70F6B81535F5}" type="slidenum">
              <a:rPr lang="en-US" smtClean="0"/>
              <a:pPr/>
              <a:t>42</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pic>
        <p:nvPicPr>
          <p:cNvPr id="9" name="Picture 8"/>
          <p:cNvPicPr>
            <a:picLocks noChangeAspect="1"/>
          </p:cNvPicPr>
          <p:nvPr/>
        </p:nvPicPr>
        <p:blipFill>
          <a:blip r:embed="rId3"/>
          <a:stretch>
            <a:fillRect/>
          </a:stretch>
        </p:blipFill>
        <p:spPr>
          <a:xfrm>
            <a:off x="1447800" y="2458488"/>
            <a:ext cx="8605164" cy="4274233"/>
          </a:xfrm>
          <a:prstGeom prst="rect">
            <a:avLst/>
          </a:prstGeom>
        </p:spPr>
      </p:pic>
    </p:spTree>
    <p:extLst>
      <p:ext uri="{BB962C8B-B14F-4D97-AF65-F5344CB8AC3E}">
        <p14:creationId xmlns:p14="http://schemas.microsoft.com/office/powerpoint/2010/main" val="2939617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 Cache </a:t>
            </a:r>
            <a:r>
              <a:rPr lang="en-US" dirty="0"/>
              <a:t>Misses for DM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a:t>
            </a:r>
          </a:p>
        </p:txBody>
      </p:sp>
      <p:sp>
        <p:nvSpPr>
          <p:cNvPr id="4" name="Slide Number Placeholder 3"/>
          <p:cNvSpPr>
            <a:spLocks noGrp="1"/>
          </p:cNvSpPr>
          <p:nvPr>
            <p:ph type="sldNum" sz="quarter" idx="4"/>
          </p:nvPr>
        </p:nvSpPr>
        <p:spPr/>
        <p:txBody>
          <a:bodyPr/>
          <a:lstStyle/>
          <a:p>
            <a:fld id="{3CC63E4C-4642-794D-A2FD-70F6B81535F5}" type="slidenum">
              <a:rPr lang="en-US" smtClean="0"/>
              <a:pPr/>
              <a:t>43</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smtClean="0">
                <a:solidFill>
                  <a:srgbClr val="FF0000"/>
                </a:solidFill>
              </a:rPr>
              <a:t>For </a:t>
            </a:r>
            <a:r>
              <a:rPr lang="en-US" dirty="0">
                <a:solidFill>
                  <a:srgbClr val="FF0000"/>
                </a:solidFill>
              </a:rPr>
              <a:t>Tag-Set Index-Offset </a:t>
            </a:r>
            <a:r>
              <a:rPr lang="en-US" dirty="0" smtClean="0">
                <a:solidFill>
                  <a:srgbClr val="FF0000"/>
                </a:solidFill>
              </a:rPr>
              <a:t>model: 4 miss</a:t>
            </a:r>
            <a:r>
              <a:rPr lang="en-US" altLang="zh-CN" dirty="0" smtClean="0">
                <a:solidFill>
                  <a:srgbClr val="FF0000"/>
                </a:solidFill>
              </a:rPr>
              <a:t>es</a:t>
            </a:r>
            <a:endParaRPr lang="en-US" dirty="0" smtClean="0">
              <a:solidFill>
                <a:srgbClr val="FF0000"/>
              </a:solidFill>
            </a:endParaRPr>
          </a:p>
          <a:p>
            <a:pPr marL="285750" indent="-285750">
              <a:buFont typeface="Arial" panose="020B0604020202020204" pitchFamily="34" charset="0"/>
              <a:buChar char="•"/>
            </a:pPr>
            <a:r>
              <a:rPr lang="en-US" dirty="0" smtClean="0"/>
              <a:t>1</a:t>
            </a:r>
            <a:r>
              <a:rPr lang="en-US" baseline="30000" dirty="0" smtClean="0"/>
              <a:t>st</a:t>
            </a:r>
            <a:r>
              <a:rPr lang="en-US" dirty="0" smtClean="0"/>
              <a:t> </a:t>
            </a:r>
            <a:r>
              <a:rPr lang="en-US" dirty="0"/>
              <a:t>cache miss brings into cache </a:t>
            </a:r>
            <a:r>
              <a:rPr lang="en-US" dirty="0" smtClean="0"/>
              <a:t>a block with address 0000xx into Set 0, which contains A[0]</a:t>
            </a:r>
          </a:p>
          <a:p>
            <a:pPr marL="285750" indent="-285750">
              <a:buFont typeface="Arial" panose="020B0604020202020204" pitchFamily="34" charset="0"/>
              <a:buChar char="•"/>
            </a:pPr>
            <a:r>
              <a:rPr lang="en-US" dirty="0" smtClean="0"/>
              <a:t>2</a:t>
            </a:r>
            <a:r>
              <a:rPr lang="en-US" baseline="30000" dirty="0" smtClean="0"/>
              <a:t>nd</a:t>
            </a:r>
            <a:r>
              <a:rPr lang="en-US" dirty="0" smtClean="0"/>
              <a:t> cache </a:t>
            </a:r>
            <a:r>
              <a:rPr lang="en-US" dirty="0"/>
              <a:t>miss brings into cache a block with address </a:t>
            </a:r>
            <a:r>
              <a:rPr lang="en-US" dirty="0" smtClean="0"/>
              <a:t>0001xx into Set 1, </a:t>
            </a:r>
            <a:r>
              <a:rPr lang="en-US" dirty="0"/>
              <a:t>which contains </a:t>
            </a:r>
            <a:r>
              <a:rPr lang="en-US" dirty="0" smtClean="0"/>
              <a:t>A[1]</a:t>
            </a:r>
          </a:p>
          <a:p>
            <a:pPr marL="285750" indent="-285750">
              <a:buFont typeface="Arial" panose="020B0604020202020204" pitchFamily="34" charset="0"/>
              <a:buChar char="•"/>
            </a:pPr>
            <a:r>
              <a:rPr lang="en-US" dirty="0" smtClean="0"/>
              <a:t>3</a:t>
            </a:r>
            <a:r>
              <a:rPr lang="en-US" baseline="30000" dirty="0" smtClean="0"/>
              <a:t>rd</a:t>
            </a:r>
            <a:r>
              <a:rPr lang="en-US" dirty="0" smtClean="0"/>
              <a:t> cache </a:t>
            </a:r>
            <a:r>
              <a:rPr lang="en-US" dirty="0"/>
              <a:t>miss brings into cache a block with address </a:t>
            </a:r>
            <a:r>
              <a:rPr lang="en-US" dirty="0" smtClean="0"/>
              <a:t>0010xx </a:t>
            </a:r>
            <a:r>
              <a:rPr lang="en-US" dirty="0"/>
              <a:t>into Set </a:t>
            </a:r>
            <a:r>
              <a:rPr lang="en-US" dirty="0" smtClean="0"/>
              <a:t>2, </a:t>
            </a:r>
            <a:r>
              <a:rPr lang="en-US" dirty="0"/>
              <a:t>which contains </a:t>
            </a:r>
            <a:r>
              <a:rPr lang="en-US" dirty="0" smtClean="0"/>
              <a:t>A[2]</a:t>
            </a:r>
          </a:p>
          <a:p>
            <a:pPr marL="285750" indent="-285750">
              <a:buFont typeface="Arial" panose="020B0604020202020204" pitchFamily="34" charset="0"/>
              <a:buChar char="•"/>
            </a:pPr>
            <a:r>
              <a:rPr lang="en-US" dirty="0" smtClean="0"/>
              <a:t>4</a:t>
            </a:r>
            <a:r>
              <a:rPr lang="en-US" baseline="30000" dirty="0" smtClean="0"/>
              <a:t>th</a:t>
            </a:r>
            <a:r>
              <a:rPr lang="en-US" dirty="0" smtClean="0"/>
              <a:t> cache </a:t>
            </a:r>
            <a:r>
              <a:rPr lang="en-US" dirty="0"/>
              <a:t>miss brings into cache a block with address </a:t>
            </a:r>
            <a:r>
              <a:rPr lang="en-US" dirty="0" smtClean="0"/>
              <a:t>0011xx </a:t>
            </a:r>
            <a:r>
              <a:rPr lang="en-US" dirty="0"/>
              <a:t>into Set </a:t>
            </a:r>
            <a:r>
              <a:rPr lang="en-US" dirty="0" smtClean="0"/>
              <a:t>3, </a:t>
            </a:r>
            <a:r>
              <a:rPr lang="en-US" dirty="0"/>
              <a:t>which contains </a:t>
            </a:r>
            <a:r>
              <a:rPr lang="en-US" dirty="0" smtClean="0"/>
              <a:t>A[3]</a:t>
            </a:r>
          </a:p>
          <a:p>
            <a:pPr marL="285750" indent="-285750">
              <a:buFont typeface="Arial" panose="020B0604020202020204" pitchFamily="34" charset="0"/>
              <a:buChar char="•"/>
            </a:pPr>
            <a:r>
              <a:rPr lang="en-US" dirty="0" smtClean="0"/>
              <a:t>9996 cache hits.</a:t>
            </a:r>
            <a:endParaRPr lang="en-US" dirty="0"/>
          </a:p>
        </p:txBody>
      </p:sp>
      <p:sp>
        <p:nvSpPr>
          <p:cNvPr id="7" name="Rectangle 6"/>
          <p:cNvSpPr/>
          <p:nvPr/>
        </p:nvSpPr>
        <p:spPr>
          <a:xfrm>
            <a:off x="5562601" y="2521089"/>
            <a:ext cx="5511740" cy="5632311"/>
          </a:xfrm>
          <a:prstGeom prst="rect">
            <a:avLst/>
          </a:prstGeom>
        </p:spPr>
        <p:txBody>
          <a:bodyPr wrap="square">
            <a:spAutoFit/>
          </a:bodyPr>
          <a:lstStyle/>
          <a:p>
            <a:r>
              <a:rPr lang="en-US" dirty="0" smtClean="0">
                <a:solidFill>
                  <a:srgbClr val="FF0000"/>
                </a:solidFill>
              </a:rPr>
              <a:t>For Set Index-</a:t>
            </a:r>
            <a:r>
              <a:rPr lang="en-US" dirty="0">
                <a:solidFill>
                  <a:srgbClr val="FF0000"/>
                </a:solidFill>
              </a:rPr>
              <a:t>Tag-</a:t>
            </a:r>
            <a:r>
              <a:rPr lang="en-US" dirty="0" smtClean="0">
                <a:solidFill>
                  <a:srgbClr val="FF0000"/>
                </a:solidFill>
              </a:rPr>
              <a:t>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a:t>
            </a:r>
            <a:r>
              <a:rPr lang="en-US" dirty="0" smtClean="0"/>
              <a:t>0000xx into Set 0, </a:t>
            </a:r>
            <a:r>
              <a:rPr lang="en-US" dirty="0"/>
              <a:t>which contains A[0</a:t>
            </a:r>
            <a:r>
              <a:rPr lang="en-US" dirty="0" smtClean="0"/>
              <a:t>]</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a:t>
            </a:r>
            <a:r>
              <a:rPr lang="en-US" dirty="0" smtClean="0"/>
              <a:t>0001xx into Set 0, which contains A[1], and replaces A[0]</a:t>
            </a:r>
            <a:endParaRPr lang="en-US" dirty="0"/>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a:t>
            </a:r>
            <a:r>
              <a:rPr lang="en-US" dirty="0" smtClean="0"/>
              <a:t>0010xx into Set 0, </a:t>
            </a:r>
            <a:r>
              <a:rPr lang="en-US" dirty="0"/>
              <a:t>which contains A[2</a:t>
            </a:r>
            <a:r>
              <a:rPr lang="en-US" dirty="0" smtClean="0"/>
              <a:t>], and replaces A[1]</a:t>
            </a:r>
            <a:endParaRPr lang="en-US" dirty="0"/>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a:t>
            </a:r>
            <a:r>
              <a:rPr lang="en-US" dirty="0" smtClean="0"/>
              <a:t>0011xx into Set 0, </a:t>
            </a:r>
            <a:r>
              <a:rPr lang="en-US" dirty="0"/>
              <a:t>which contains A[3</a:t>
            </a:r>
            <a:r>
              <a:rPr lang="en-US" dirty="0" smtClean="0"/>
              <a:t>], and replaces A[2]</a:t>
            </a:r>
          </a:p>
          <a:p>
            <a:pPr marL="285750" indent="-285750">
              <a:buFont typeface="Arial" panose="020B0604020202020204" pitchFamily="34" charset="0"/>
              <a:buChar char="•"/>
            </a:pPr>
            <a:r>
              <a:rPr lang="en-US" dirty="0" smtClean="0"/>
              <a:t>5</a:t>
            </a:r>
            <a:r>
              <a:rPr lang="en-US" baseline="30000" dirty="0" smtClean="0"/>
              <a:t>th</a:t>
            </a:r>
            <a:r>
              <a:rPr lang="en-US" dirty="0" smtClean="0"/>
              <a:t> cache </a:t>
            </a:r>
            <a:r>
              <a:rPr lang="en-US" dirty="0"/>
              <a:t>miss brings into cache a block with address 0000xx into Set 0, which contains A[0</a:t>
            </a:r>
            <a:r>
              <a:rPr lang="en-US" dirty="0" smtClean="0"/>
              <a:t>], and replaces A[3]</a:t>
            </a:r>
          </a:p>
          <a:p>
            <a:pPr marL="285750" indent="-285750">
              <a:buFont typeface="Arial" panose="020B0604020202020204" pitchFamily="34" charset="0"/>
              <a:buChar char="•"/>
            </a:pPr>
            <a:r>
              <a:rPr lang="en-US" dirty="0" smtClean="0"/>
              <a:t>…</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endParaRPr lang="en-US" dirty="0"/>
          </a:p>
          <a:p>
            <a:endParaRPr lang="en-US" dirty="0"/>
          </a:p>
        </p:txBody>
      </p:sp>
      <p:sp>
        <p:nvSpPr>
          <p:cNvPr id="8" name="Rectangle 7"/>
          <p:cNvSpPr/>
          <p:nvPr/>
        </p:nvSpPr>
        <p:spPr>
          <a:xfrm>
            <a:off x="1143000" y="5867400"/>
            <a:ext cx="31242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Tag-Set </a:t>
            </a:r>
            <a:r>
              <a:rPr lang="en-US" sz="2000" dirty="0" smtClean="0"/>
              <a:t>Index-Offset </a:t>
            </a:r>
            <a:r>
              <a:rPr lang="en-US" altLang="zh-CN" sz="2000" dirty="0" smtClean="0"/>
              <a:t>model has better spatial locality!</a:t>
            </a:r>
            <a:r>
              <a:rPr lang="en-US" sz="2000" dirty="0" smtClean="0"/>
              <a:t> </a:t>
            </a:r>
            <a:endParaRPr lang="en-US" sz="2000" dirty="0"/>
          </a:p>
        </p:txBody>
      </p:sp>
    </p:spTree>
    <p:extLst>
      <p:ext uri="{BB962C8B-B14F-4D97-AF65-F5344CB8AC3E}">
        <p14:creationId xmlns:p14="http://schemas.microsoft.com/office/powerpoint/2010/main" val="328976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pic>
        <p:nvPicPr>
          <p:cNvPr id="9" name="Picture 8"/>
          <p:cNvPicPr>
            <a:picLocks noChangeAspect="1"/>
          </p:cNvPicPr>
          <p:nvPr/>
        </p:nvPicPr>
        <p:blipFill>
          <a:blip r:embed="rId3"/>
          <a:stretch>
            <a:fillRect/>
          </a:stretch>
        </p:blipFill>
        <p:spPr>
          <a:xfrm>
            <a:off x="1602710" y="2390774"/>
            <a:ext cx="8748942" cy="4282699"/>
          </a:xfrm>
          <a:prstGeom prst="rect">
            <a:avLst/>
          </a:prstGeom>
        </p:spPr>
      </p:pic>
      <p:sp>
        <p:nvSpPr>
          <p:cNvPr id="61" name="Title 1"/>
          <p:cNvSpPr>
            <a:spLocks noGrp="1"/>
          </p:cNvSpPr>
          <p:nvPr>
            <p:ph type="title"/>
          </p:nvPr>
        </p:nvSpPr>
        <p:spPr>
          <a:xfrm>
            <a:off x="609600" y="274638"/>
            <a:ext cx="10972800" cy="1143000"/>
          </a:xfrm>
        </p:spPr>
        <p:txBody>
          <a:bodyPr/>
          <a:lstStyle/>
          <a:p>
            <a:r>
              <a:rPr lang="en-US" dirty="0" smtClean="0"/>
              <a:t>Quiz: # Cache </a:t>
            </a:r>
            <a:r>
              <a:rPr lang="en-US" dirty="0"/>
              <a:t>Misses for </a:t>
            </a:r>
            <a:r>
              <a:rPr lang="en-US" dirty="0" smtClean="0"/>
              <a:t>2-Way SA Cache</a:t>
            </a:r>
            <a:endParaRPr lang="en-US" dirty="0"/>
          </a:p>
        </p:txBody>
      </p:sp>
      <p:sp>
        <p:nvSpPr>
          <p:cNvPr id="62" name="Content Placeholder 2"/>
          <p:cNvSpPr>
            <a:spLocks noGrp="1"/>
          </p:cNvSpPr>
          <p:nvPr>
            <p:ph idx="1"/>
          </p:nvPr>
        </p:nvSpPr>
        <p:spPr>
          <a:xfrm>
            <a:off x="609600" y="1143000"/>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smtClean="0">
                <a:solidFill>
                  <a:srgbClr val="FF0000"/>
                </a:solidFill>
              </a:rPr>
              <a:t>2-way SA </a:t>
            </a:r>
            <a:r>
              <a:rPr lang="en-US" dirty="0">
                <a:solidFill>
                  <a:srgbClr val="FF0000"/>
                </a:solidFill>
              </a:rPr>
              <a:t>cache </a:t>
            </a:r>
            <a:r>
              <a:rPr lang="en-US" dirty="0"/>
              <a:t>with either 1) the Tag-Set Index-Offset model; or 2) the Set Index-Tag-Offset model?</a:t>
            </a:r>
          </a:p>
        </p:txBody>
      </p:sp>
    </p:spTree>
    <p:extLst>
      <p:ext uri="{BB962C8B-B14F-4D97-AF65-F5344CB8AC3E}">
        <p14:creationId xmlns:p14="http://schemas.microsoft.com/office/powerpoint/2010/main" val="8524060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 Cache </a:t>
            </a:r>
            <a:r>
              <a:rPr lang="en-US" dirty="0"/>
              <a:t>Misses for 2-Way SA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2-way SA cache </a:t>
            </a:r>
            <a:r>
              <a:rPr lang="en-US" dirty="0" smtClean="0"/>
              <a:t>with </a:t>
            </a:r>
            <a:r>
              <a:rPr lang="en-US" dirty="0"/>
              <a:t>either 1) the Tag-Set Index-Offset model; or 2) the Set Index-Tag-Offset model?</a:t>
            </a:r>
          </a:p>
        </p:txBody>
      </p:sp>
      <p:sp>
        <p:nvSpPr>
          <p:cNvPr id="4" name="Slide Number Placeholder 3"/>
          <p:cNvSpPr>
            <a:spLocks noGrp="1"/>
          </p:cNvSpPr>
          <p:nvPr>
            <p:ph type="sldNum" sz="quarter" idx="4"/>
          </p:nvPr>
        </p:nvSpPr>
        <p:spPr/>
        <p:txBody>
          <a:bodyPr/>
          <a:lstStyle/>
          <a:p>
            <a:fld id="{3CC63E4C-4642-794D-A2FD-70F6B81535F5}" type="slidenum">
              <a:rPr lang="en-US" smtClean="0"/>
              <a:pPr/>
              <a:t>45</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smtClean="0">
                <a:solidFill>
                  <a:srgbClr val="FF0000"/>
                </a:solidFill>
              </a:rPr>
              <a:t>For </a:t>
            </a:r>
            <a:r>
              <a:rPr lang="en-US" dirty="0">
                <a:solidFill>
                  <a:srgbClr val="FF0000"/>
                </a:solidFill>
              </a:rPr>
              <a:t>Tag-Set Index-Offset </a:t>
            </a:r>
            <a:r>
              <a:rPr lang="en-US" dirty="0" smtClean="0">
                <a:solidFill>
                  <a:srgbClr val="FF0000"/>
                </a:solidFill>
              </a:rPr>
              <a:t>model: 4 miss</a:t>
            </a:r>
            <a:r>
              <a:rPr lang="en-US" altLang="zh-CN" dirty="0" smtClean="0">
                <a:solidFill>
                  <a:srgbClr val="FF0000"/>
                </a:solidFill>
              </a:rPr>
              <a:t>es</a:t>
            </a:r>
            <a:endParaRPr lang="en-US" dirty="0" smtClean="0">
              <a:solidFill>
                <a:srgbClr val="FF0000"/>
              </a:solidFill>
            </a:endParaRPr>
          </a:p>
          <a:p>
            <a:pPr marL="285750" indent="-285750">
              <a:buFont typeface="Arial" panose="020B0604020202020204" pitchFamily="34" charset="0"/>
              <a:buChar char="•"/>
            </a:pPr>
            <a:r>
              <a:rPr lang="en-US" dirty="0" smtClean="0"/>
              <a:t>1</a:t>
            </a:r>
            <a:r>
              <a:rPr lang="en-US" baseline="30000" dirty="0" smtClean="0"/>
              <a:t>st</a:t>
            </a:r>
            <a:r>
              <a:rPr lang="en-US" dirty="0" smtClean="0"/>
              <a:t> </a:t>
            </a:r>
            <a:r>
              <a:rPr lang="en-US" dirty="0"/>
              <a:t>cache miss brings into cache </a:t>
            </a:r>
            <a:r>
              <a:rPr lang="en-US" dirty="0" smtClean="0"/>
              <a:t>a block with address 0000xx into Set 0, which contains A[0]</a:t>
            </a:r>
          </a:p>
          <a:p>
            <a:pPr marL="285750" indent="-285750">
              <a:buFont typeface="Arial" panose="020B0604020202020204" pitchFamily="34" charset="0"/>
              <a:buChar char="•"/>
            </a:pPr>
            <a:r>
              <a:rPr lang="en-US" dirty="0" smtClean="0"/>
              <a:t>2</a:t>
            </a:r>
            <a:r>
              <a:rPr lang="en-US" baseline="30000" dirty="0" smtClean="0"/>
              <a:t>nd</a:t>
            </a:r>
            <a:r>
              <a:rPr lang="en-US" dirty="0" smtClean="0"/>
              <a:t> cache </a:t>
            </a:r>
            <a:r>
              <a:rPr lang="en-US" dirty="0"/>
              <a:t>miss brings into cache a block with address </a:t>
            </a:r>
            <a:r>
              <a:rPr lang="en-US" dirty="0" smtClean="0"/>
              <a:t>0001xx into Set 1, </a:t>
            </a:r>
            <a:r>
              <a:rPr lang="en-US" dirty="0"/>
              <a:t>which contains </a:t>
            </a:r>
            <a:r>
              <a:rPr lang="en-US" dirty="0" smtClean="0"/>
              <a:t>A[1]</a:t>
            </a:r>
          </a:p>
          <a:p>
            <a:pPr marL="285750" indent="-285750">
              <a:buFont typeface="Arial" panose="020B0604020202020204" pitchFamily="34" charset="0"/>
              <a:buChar char="•"/>
            </a:pPr>
            <a:r>
              <a:rPr lang="en-US" dirty="0" smtClean="0"/>
              <a:t>3</a:t>
            </a:r>
            <a:r>
              <a:rPr lang="en-US" baseline="30000" dirty="0" smtClean="0"/>
              <a:t>rd</a:t>
            </a:r>
            <a:r>
              <a:rPr lang="en-US" dirty="0" smtClean="0"/>
              <a:t> cache </a:t>
            </a:r>
            <a:r>
              <a:rPr lang="en-US" dirty="0"/>
              <a:t>miss brings into cache a block with address </a:t>
            </a:r>
            <a:r>
              <a:rPr lang="en-US" dirty="0" smtClean="0"/>
              <a:t>0010xx </a:t>
            </a:r>
            <a:r>
              <a:rPr lang="en-US" dirty="0"/>
              <a:t>into Set </a:t>
            </a:r>
            <a:r>
              <a:rPr lang="en-US" dirty="0" smtClean="0"/>
              <a:t>0, </a:t>
            </a:r>
            <a:r>
              <a:rPr lang="en-US" dirty="0"/>
              <a:t>which contains </a:t>
            </a:r>
            <a:r>
              <a:rPr lang="en-US" dirty="0" smtClean="0"/>
              <a:t>A[2]</a:t>
            </a:r>
          </a:p>
          <a:p>
            <a:pPr marL="285750" indent="-285750">
              <a:buFont typeface="Arial" panose="020B0604020202020204" pitchFamily="34" charset="0"/>
              <a:buChar char="•"/>
            </a:pPr>
            <a:r>
              <a:rPr lang="en-US" dirty="0" smtClean="0"/>
              <a:t>4</a:t>
            </a:r>
            <a:r>
              <a:rPr lang="en-US" baseline="30000" dirty="0" smtClean="0"/>
              <a:t>th</a:t>
            </a:r>
            <a:r>
              <a:rPr lang="en-US" dirty="0" smtClean="0"/>
              <a:t> cache </a:t>
            </a:r>
            <a:r>
              <a:rPr lang="en-US" dirty="0"/>
              <a:t>miss brings into cache a block with address </a:t>
            </a:r>
            <a:r>
              <a:rPr lang="en-US" dirty="0" smtClean="0"/>
              <a:t>0011xx </a:t>
            </a:r>
            <a:r>
              <a:rPr lang="en-US" dirty="0"/>
              <a:t>into Set </a:t>
            </a:r>
            <a:r>
              <a:rPr lang="en-US" dirty="0" smtClean="0"/>
              <a:t>1, </a:t>
            </a:r>
            <a:r>
              <a:rPr lang="en-US" dirty="0"/>
              <a:t>which contains </a:t>
            </a:r>
            <a:r>
              <a:rPr lang="en-US" dirty="0" smtClean="0"/>
              <a:t>A[3]</a:t>
            </a:r>
          </a:p>
          <a:p>
            <a:pPr marL="285750" indent="-285750">
              <a:buFont typeface="Arial" panose="020B0604020202020204" pitchFamily="34" charset="0"/>
              <a:buChar char="•"/>
            </a:pPr>
            <a:r>
              <a:rPr lang="en-US" dirty="0" smtClean="0"/>
              <a:t>9996 cache hits.</a:t>
            </a:r>
            <a:endParaRPr lang="en-US" dirty="0"/>
          </a:p>
        </p:txBody>
      </p:sp>
      <p:sp>
        <p:nvSpPr>
          <p:cNvPr id="7" name="Rectangle 6"/>
          <p:cNvSpPr/>
          <p:nvPr/>
        </p:nvSpPr>
        <p:spPr>
          <a:xfrm>
            <a:off x="5562601" y="2521089"/>
            <a:ext cx="5511740" cy="4031873"/>
          </a:xfrm>
          <a:prstGeom prst="rect">
            <a:avLst/>
          </a:prstGeom>
        </p:spPr>
        <p:txBody>
          <a:bodyPr wrap="square">
            <a:spAutoFit/>
          </a:bodyPr>
          <a:lstStyle/>
          <a:p>
            <a:r>
              <a:rPr lang="en-US" sz="1600" dirty="0" smtClean="0">
                <a:solidFill>
                  <a:srgbClr val="FF0000"/>
                </a:solidFill>
              </a:rPr>
              <a:t>For Set Index-</a:t>
            </a:r>
            <a:r>
              <a:rPr lang="en-US" sz="1600" dirty="0">
                <a:solidFill>
                  <a:srgbClr val="FF0000"/>
                </a:solidFill>
              </a:rPr>
              <a:t>Tag-</a:t>
            </a:r>
            <a:r>
              <a:rPr lang="en-US" sz="1600" dirty="0" smtClean="0">
                <a:solidFill>
                  <a:srgbClr val="FF0000"/>
                </a:solidFill>
              </a:rPr>
              <a:t>Offset model: 10000 misses </a:t>
            </a:r>
            <a:r>
              <a:rPr lang="en-US" altLang="zh-CN" sz="1600" dirty="0" smtClean="0">
                <a:solidFill>
                  <a:srgbClr val="FF0000"/>
                </a:solidFill>
              </a:rPr>
              <a:t>for LRU (Least-Recently-Used) replacement policy</a:t>
            </a:r>
            <a:endParaRPr lang="en-US" sz="1600" dirty="0" smtClean="0">
              <a:solidFill>
                <a:srgbClr val="FF0000"/>
              </a:solidFill>
            </a:endParaRPr>
          </a:p>
          <a:p>
            <a:pPr marL="285750" indent="-285750">
              <a:buFont typeface="Arial" panose="020B0604020202020204" pitchFamily="34" charset="0"/>
              <a:buChar char="•"/>
            </a:pPr>
            <a:r>
              <a:rPr lang="en-US" sz="1600" dirty="0"/>
              <a:t>1</a:t>
            </a:r>
            <a:r>
              <a:rPr lang="en-US" sz="1600" baseline="30000" dirty="0"/>
              <a:t>st</a:t>
            </a:r>
            <a:r>
              <a:rPr lang="en-US" sz="1600" dirty="0"/>
              <a:t> cache miss brings into cache a block with address </a:t>
            </a:r>
            <a:r>
              <a:rPr lang="en-US" sz="1600" dirty="0" smtClean="0"/>
              <a:t>0000xx into Set 0, </a:t>
            </a:r>
            <a:r>
              <a:rPr lang="en-US" sz="1600" dirty="0"/>
              <a:t>which contains A[0</a:t>
            </a:r>
            <a:r>
              <a:rPr lang="en-US" sz="1600" dirty="0" smtClean="0"/>
              <a:t>]</a:t>
            </a:r>
          </a:p>
          <a:p>
            <a:pPr marL="285750" indent="-285750">
              <a:buFont typeface="Arial" panose="020B0604020202020204" pitchFamily="34" charset="0"/>
              <a:buChar char="•"/>
            </a:pPr>
            <a:r>
              <a:rPr lang="en-US" sz="1600" dirty="0"/>
              <a:t>2</a:t>
            </a:r>
            <a:r>
              <a:rPr lang="en-US" sz="1600" baseline="30000" dirty="0"/>
              <a:t>nd</a:t>
            </a:r>
            <a:r>
              <a:rPr lang="en-US" sz="1600" dirty="0"/>
              <a:t> cache miss brings into cache a block with address </a:t>
            </a:r>
            <a:r>
              <a:rPr lang="en-US" sz="1600" dirty="0" smtClean="0"/>
              <a:t>0001xx into Set 0, which contains A[1]</a:t>
            </a:r>
            <a:endParaRPr lang="en-US" sz="1600" dirty="0"/>
          </a:p>
          <a:p>
            <a:pPr marL="285750" indent="-285750">
              <a:buFont typeface="Arial" panose="020B0604020202020204" pitchFamily="34" charset="0"/>
              <a:buChar char="•"/>
            </a:pPr>
            <a:r>
              <a:rPr lang="en-US" sz="1600" dirty="0"/>
              <a:t>3</a:t>
            </a:r>
            <a:r>
              <a:rPr lang="en-US" sz="1600" baseline="30000" dirty="0"/>
              <a:t>rd</a:t>
            </a:r>
            <a:r>
              <a:rPr lang="en-US" sz="1600" dirty="0"/>
              <a:t> cache miss brings into cache a block with address </a:t>
            </a:r>
            <a:r>
              <a:rPr lang="en-US" sz="1600" dirty="0" smtClean="0"/>
              <a:t>0010xx into Set 0, </a:t>
            </a:r>
            <a:r>
              <a:rPr lang="en-US" sz="1600" dirty="0"/>
              <a:t>which contains A[2</a:t>
            </a:r>
            <a:r>
              <a:rPr lang="en-US" sz="1600" dirty="0" smtClean="0"/>
              <a:t>], and replaces A[0].</a:t>
            </a:r>
            <a:endParaRPr lang="en-US" sz="1600" dirty="0"/>
          </a:p>
          <a:p>
            <a:pPr marL="285750" indent="-285750">
              <a:buFont typeface="Arial" panose="020B0604020202020204" pitchFamily="34" charset="0"/>
              <a:buChar char="•"/>
            </a:pPr>
            <a:r>
              <a:rPr lang="en-US" sz="1600" dirty="0"/>
              <a:t>4</a:t>
            </a:r>
            <a:r>
              <a:rPr lang="en-US" sz="1600" baseline="30000" dirty="0"/>
              <a:t>th</a:t>
            </a:r>
            <a:r>
              <a:rPr lang="en-US" sz="1600" dirty="0"/>
              <a:t> cache miss brings into cache a block with address </a:t>
            </a:r>
            <a:r>
              <a:rPr lang="en-US" sz="1600" dirty="0" smtClean="0"/>
              <a:t>0011xx into Set 0, </a:t>
            </a:r>
            <a:r>
              <a:rPr lang="en-US" sz="1600" dirty="0"/>
              <a:t>which contains A[3</a:t>
            </a:r>
            <a:r>
              <a:rPr lang="en-US" sz="1600" dirty="0" smtClean="0"/>
              <a:t>], and replaces A[1].</a:t>
            </a:r>
          </a:p>
          <a:p>
            <a:pPr marL="285750" indent="-285750">
              <a:buFont typeface="Arial" panose="020B0604020202020204" pitchFamily="34" charset="0"/>
              <a:buChar char="•"/>
            </a:pPr>
            <a:r>
              <a:rPr lang="en-US" sz="1600" dirty="0" smtClean="0"/>
              <a:t>5</a:t>
            </a:r>
            <a:r>
              <a:rPr lang="en-US" sz="1600" baseline="30000" dirty="0" smtClean="0"/>
              <a:t>th</a:t>
            </a:r>
            <a:r>
              <a:rPr lang="en-US" sz="1600" dirty="0" smtClean="0"/>
              <a:t> cache </a:t>
            </a:r>
            <a:r>
              <a:rPr lang="en-US" sz="1600" dirty="0"/>
              <a:t>miss brings into cache a block with address 0000xx into Set 0, </a:t>
            </a:r>
            <a:r>
              <a:rPr lang="en-US" sz="1600" dirty="0" smtClean="0"/>
              <a:t>and replaces A[2].</a:t>
            </a:r>
          </a:p>
          <a:p>
            <a:pPr marL="285750" indent="-285750">
              <a:buFont typeface="Arial" panose="020B0604020202020204" pitchFamily="34" charset="0"/>
              <a:buChar char="•"/>
            </a:pPr>
            <a:r>
              <a:rPr lang="en-US" sz="1600" dirty="0" smtClean="0"/>
              <a:t>Similar process repeats for Set 1.</a:t>
            </a:r>
          </a:p>
          <a:p>
            <a:pPr marL="285750" indent="-285750">
              <a:buFont typeface="Arial" panose="020B0604020202020204" pitchFamily="34" charset="0"/>
              <a:buChar char="•"/>
            </a:pPr>
            <a:r>
              <a:rPr lang="en-US" sz="1600" dirty="0" smtClean="0"/>
              <a:t>(MRU (Most-Recently-Used) replacement policy can keep A[0] and A[2] in cache, leading to lower Miss rate. Details omitted)</a:t>
            </a:r>
            <a:endParaRPr lang="en-US" sz="1600" dirty="0"/>
          </a:p>
        </p:txBody>
      </p:sp>
      <p:sp>
        <p:nvSpPr>
          <p:cNvPr id="8" name="Rectangle 7"/>
          <p:cNvSpPr/>
          <p:nvPr/>
        </p:nvSpPr>
        <p:spPr>
          <a:xfrm>
            <a:off x="1143000" y="5867400"/>
            <a:ext cx="31242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Tag-Set </a:t>
            </a:r>
            <a:r>
              <a:rPr lang="en-US" sz="2000" dirty="0" smtClean="0"/>
              <a:t>Index-Offset </a:t>
            </a:r>
            <a:r>
              <a:rPr lang="en-US" altLang="zh-CN" sz="2000" dirty="0" smtClean="0"/>
              <a:t>model has better spatial locality!</a:t>
            </a:r>
            <a:r>
              <a:rPr lang="en-US" sz="2000" dirty="0" smtClean="0"/>
              <a:t> </a:t>
            </a:r>
            <a:endParaRPr lang="en-US" sz="2000" dirty="0"/>
          </a:p>
        </p:txBody>
      </p:sp>
    </p:spTree>
    <p:extLst>
      <p:ext uri="{BB962C8B-B14F-4D97-AF65-F5344CB8AC3E}">
        <p14:creationId xmlns:p14="http://schemas.microsoft.com/office/powerpoint/2010/main" val="360671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 Cache Misses for FA Cache</a:t>
            </a:r>
            <a:endParaRPr lang="en-US" dirty="0"/>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smtClean="0">
                <a:solidFill>
                  <a:srgbClr val="FF0000"/>
                </a:solidFill>
              </a:rPr>
              <a:t>FA </a:t>
            </a:r>
            <a:r>
              <a:rPr lang="en-US" dirty="0">
                <a:solidFill>
                  <a:srgbClr val="FF0000"/>
                </a:solidFill>
              </a:rPr>
              <a:t>cache </a:t>
            </a:r>
            <a:r>
              <a:rPr lang="en-US" dirty="0" smtClean="0"/>
              <a:t>with </a:t>
            </a:r>
            <a:r>
              <a:rPr lang="en-US" dirty="0"/>
              <a:t>either 1) the Tag-Set Index-Offset model; or 2) the Set Index-Tag-Offset model?</a:t>
            </a:r>
          </a:p>
        </p:txBody>
      </p:sp>
      <p:sp>
        <p:nvSpPr>
          <p:cNvPr id="4" name="Slide Number Placeholder 3"/>
          <p:cNvSpPr>
            <a:spLocks noGrp="1"/>
          </p:cNvSpPr>
          <p:nvPr>
            <p:ph type="sldNum" sz="quarter" idx="4"/>
          </p:nvPr>
        </p:nvSpPr>
        <p:spPr/>
        <p:txBody>
          <a:bodyPr/>
          <a:lstStyle/>
          <a:p>
            <a:fld id="{3CC63E4C-4642-794D-A2FD-70F6B81535F5}" type="slidenum">
              <a:rPr lang="en-US" smtClean="0"/>
              <a:pPr/>
              <a:t>46</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pic>
        <p:nvPicPr>
          <p:cNvPr id="124" name="Picture 123"/>
          <p:cNvPicPr>
            <a:picLocks noChangeAspect="1"/>
          </p:cNvPicPr>
          <p:nvPr/>
        </p:nvPicPr>
        <p:blipFill>
          <a:blip r:embed="rId3"/>
          <a:stretch>
            <a:fillRect/>
          </a:stretch>
        </p:blipFill>
        <p:spPr>
          <a:xfrm>
            <a:off x="3657600" y="2332623"/>
            <a:ext cx="4191000" cy="4357203"/>
          </a:xfrm>
          <a:prstGeom prst="rect">
            <a:avLst/>
          </a:prstGeom>
        </p:spPr>
      </p:pic>
    </p:spTree>
    <p:extLst>
      <p:ext uri="{BB962C8B-B14F-4D97-AF65-F5344CB8AC3E}">
        <p14:creationId xmlns:p14="http://schemas.microsoft.com/office/powerpoint/2010/main" val="12133186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 Cache </a:t>
            </a:r>
            <a:r>
              <a:rPr lang="en-US" dirty="0"/>
              <a:t>Misses for FA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smtClean="0">
                <a:solidFill>
                  <a:srgbClr val="FF0000"/>
                </a:solidFill>
              </a:rPr>
              <a:t>FA </a:t>
            </a:r>
            <a:r>
              <a:rPr lang="en-US" dirty="0">
                <a:solidFill>
                  <a:srgbClr val="FF0000"/>
                </a:solidFill>
              </a:rPr>
              <a:t>cache </a:t>
            </a:r>
            <a:r>
              <a:rPr lang="en-US" dirty="0" smtClean="0"/>
              <a:t>with </a:t>
            </a:r>
            <a:r>
              <a:rPr lang="en-US" dirty="0"/>
              <a:t>either 1) the Tag-Set Index-Offset model; or 2) the Set Index-Tag-Offset model?</a:t>
            </a:r>
          </a:p>
        </p:txBody>
      </p:sp>
      <p:sp>
        <p:nvSpPr>
          <p:cNvPr id="4" name="Slide Number Placeholder 3"/>
          <p:cNvSpPr>
            <a:spLocks noGrp="1"/>
          </p:cNvSpPr>
          <p:nvPr>
            <p:ph type="sldNum" sz="quarter" idx="4"/>
          </p:nvPr>
        </p:nvSpPr>
        <p:spPr/>
        <p:txBody>
          <a:bodyPr/>
          <a:lstStyle/>
          <a:p>
            <a:fld id="{3CC63E4C-4642-794D-A2FD-70F6B81535F5}" type="slidenum">
              <a:rPr lang="en-US" smtClean="0"/>
              <a:pPr/>
              <a:t>47</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838200" y="2841279"/>
            <a:ext cx="10380299" cy="1754326"/>
          </a:xfrm>
          <a:prstGeom prst="rect">
            <a:avLst/>
          </a:prstGeom>
        </p:spPr>
        <p:txBody>
          <a:bodyPr wrap="square">
            <a:spAutoFit/>
          </a:bodyPr>
          <a:lstStyle/>
          <a:p>
            <a:r>
              <a:rPr lang="en-US" dirty="0" smtClean="0">
                <a:solidFill>
                  <a:srgbClr val="FF0000"/>
                </a:solidFill>
              </a:rPr>
              <a:t>For either model: 4 miss</a:t>
            </a:r>
            <a:r>
              <a:rPr lang="en-US" altLang="zh-CN" dirty="0" smtClean="0">
                <a:solidFill>
                  <a:srgbClr val="FF0000"/>
                </a:solidFill>
              </a:rPr>
              <a:t>es</a:t>
            </a:r>
            <a:endParaRPr lang="en-US" dirty="0" smtClean="0">
              <a:solidFill>
                <a:srgbClr val="FF0000"/>
              </a:solidFill>
            </a:endParaRPr>
          </a:p>
          <a:p>
            <a:pPr marL="285750" indent="-285750">
              <a:buFont typeface="Arial" panose="020B0604020202020204" pitchFamily="34" charset="0"/>
              <a:buChar char="•"/>
            </a:pPr>
            <a:r>
              <a:rPr lang="en-US" dirty="0" smtClean="0"/>
              <a:t>1</a:t>
            </a:r>
            <a:r>
              <a:rPr lang="en-US" baseline="30000" dirty="0" smtClean="0"/>
              <a:t>st</a:t>
            </a:r>
            <a:r>
              <a:rPr lang="en-US" dirty="0" smtClean="0"/>
              <a:t> </a:t>
            </a:r>
            <a:r>
              <a:rPr lang="en-US" dirty="0"/>
              <a:t>cache miss brings into cache </a:t>
            </a:r>
            <a:r>
              <a:rPr lang="en-US" dirty="0" smtClean="0"/>
              <a:t>a block with address 0000xx into Set 0, which contains A[0]</a:t>
            </a:r>
          </a:p>
          <a:p>
            <a:pPr marL="285750" indent="-285750">
              <a:buFont typeface="Arial" panose="020B0604020202020204" pitchFamily="34" charset="0"/>
              <a:buChar char="•"/>
            </a:pPr>
            <a:r>
              <a:rPr lang="en-US" dirty="0" smtClean="0"/>
              <a:t>2</a:t>
            </a:r>
            <a:r>
              <a:rPr lang="en-US" baseline="30000" dirty="0" smtClean="0"/>
              <a:t>nd</a:t>
            </a:r>
            <a:r>
              <a:rPr lang="en-US" dirty="0" smtClean="0"/>
              <a:t> cache </a:t>
            </a:r>
            <a:r>
              <a:rPr lang="en-US" dirty="0"/>
              <a:t>miss brings into cache a block with address </a:t>
            </a:r>
            <a:r>
              <a:rPr lang="en-US" dirty="0" smtClean="0"/>
              <a:t>0001xx into Set 0, </a:t>
            </a:r>
            <a:r>
              <a:rPr lang="en-US" dirty="0"/>
              <a:t>which contains </a:t>
            </a:r>
            <a:r>
              <a:rPr lang="en-US" dirty="0" smtClean="0"/>
              <a:t>A[1]</a:t>
            </a:r>
          </a:p>
          <a:p>
            <a:pPr marL="285750" indent="-285750">
              <a:buFont typeface="Arial" panose="020B0604020202020204" pitchFamily="34" charset="0"/>
              <a:buChar char="•"/>
            </a:pPr>
            <a:r>
              <a:rPr lang="en-US" dirty="0" smtClean="0"/>
              <a:t>3</a:t>
            </a:r>
            <a:r>
              <a:rPr lang="en-US" baseline="30000" dirty="0" smtClean="0"/>
              <a:t>rd</a:t>
            </a:r>
            <a:r>
              <a:rPr lang="en-US" dirty="0" smtClean="0"/>
              <a:t> cache </a:t>
            </a:r>
            <a:r>
              <a:rPr lang="en-US" dirty="0"/>
              <a:t>miss brings into cache a block with address </a:t>
            </a:r>
            <a:r>
              <a:rPr lang="en-US" dirty="0" smtClean="0"/>
              <a:t>0010xx </a:t>
            </a:r>
            <a:r>
              <a:rPr lang="en-US" dirty="0"/>
              <a:t>into Set </a:t>
            </a:r>
            <a:r>
              <a:rPr lang="en-US" dirty="0" smtClean="0"/>
              <a:t>0, </a:t>
            </a:r>
            <a:r>
              <a:rPr lang="en-US" dirty="0"/>
              <a:t>which contains </a:t>
            </a:r>
            <a:r>
              <a:rPr lang="en-US" dirty="0" smtClean="0"/>
              <a:t>A[2]</a:t>
            </a:r>
          </a:p>
          <a:p>
            <a:pPr marL="285750" indent="-285750">
              <a:buFont typeface="Arial" panose="020B0604020202020204" pitchFamily="34" charset="0"/>
              <a:buChar char="•"/>
            </a:pPr>
            <a:r>
              <a:rPr lang="en-US" dirty="0" smtClean="0"/>
              <a:t>4</a:t>
            </a:r>
            <a:r>
              <a:rPr lang="en-US" baseline="30000" dirty="0" smtClean="0"/>
              <a:t>th</a:t>
            </a:r>
            <a:r>
              <a:rPr lang="en-US" dirty="0" smtClean="0"/>
              <a:t> cache </a:t>
            </a:r>
            <a:r>
              <a:rPr lang="en-US" dirty="0"/>
              <a:t>miss brings into cache a block with address </a:t>
            </a:r>
            <a:r>
              <a:rPr lang="en-US" dirty="0" smtClean="0"/>
              <a:t>0011xx </a:t>
            </a:r>
            <a:r>
              <a:rPr lang="en-US" dirty="0"/>
              <a:t>into Set </a:t>
            </a:r>
            <a:r>
              <a:rPr lang="en-US" dirty="0" smtClean="0"/>
              <a:t>0, </a:t>
            </a:r>
            <a:r>
              <a:rPr lang="en-US" dirty="0"/>
              <a:t>which contains </a:t>
            </a:r>
            <a:r>
              <a:rPr lang="en-US" dirty="0" smtClean="0"/>
              <a:t>A[3]</a:t>
            </a:r>
          </a:p>
          <a:p>
            <a:pPr marL="285750" indent="-285750">
              <a:buFont typeface="Arial" panose="020B0604020202020204" pitchFamily="34" charset="0"/>
              <a:buChar char="•"/>
            </a:pPr>
            <a:r>
              <a:rPr lang="en-US" dirty="0" smtClean="0"/>
              <a:t>9996 cache hits.</a:t>
            </a:r>
            <a:endParaRPr lang="en-US" dirty="0"/>
          </a:p>
        </p:txBody>
      </p:sp>
      <p:sp>
        <p:nvSpPr>
          <p:cNvPr id="8" name="Rectangle 7"/>
          <p:cNvSpPr/>
          <p:nvPr/>
        </p:nvSpPr>
        <p:spPr>
          <a:xfrm>
            <a:off x="3886200" y="4936939"/>
            <a:ext cx="4072180" cy="1059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t>Trick question! There is no Set Index, so the two models are the same!</a:t>
            </a:r>
            <a:endParaRPr lang="en-US" sz="2000" dirty="0"/>
          </a:p>
        </p:txBody>
      </p:sp>
    </p:spTree>
    <p:extLst>
      <p:ext uri="{BB962C8B-B14F-4D97-AF65-F5344CB8AC3E}">
        <p14:creationId xmlns:p14="http://schemas.microsoft.com/office/powerpoint/2010/main" val="40769022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93997"/>
            <a:ext cx="8229600" cy="487362"/>
          </a:xfrm>
        </p:spPr>
        <p:txBody>
          <a:bodyPr>
            <a:noAutofit/>
          </a:bodyPr>
          <a:lstStyle/>
          <a:p>
            <a:r>
              <a:rPr lang="en-US" sz="5400" dirty="0" smtClean="0"/>
              <a:t>Key Equations</a:t>
            </a:r>
            <a:endParaRPr lang="en-US" sz="5400" dirty="0"/>
          </a:p>
        </p:txBody>
      </p:sp>
      <p:sp>
        <p:nvSpPr>
          <p:cNvPr id="7" name="Rectangle 6"/>
          <p:cNvSpPr/>
          <p:nvPr/>
        </p:nvSpPr>
        <p:spPr>
          <a:xfrm>
            <a:off x="3358665" y="5110139"/>
            <a:ext cx="6019800" cy="67508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7091537" y="5442176"/>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5105371" y="5452891"/>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txBox="1">
            <a:spLocks/>
          </p:cNvSpPr>
          <p:nvPr/>
        </p:nvSpPr>
        <p:spPr>
          <a:xfrm>
            <a:off x="729916"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19" name="Slide Number Placeholder 5"/>
          <p:cNvSpPr>
            <a:spLocks noGrp="1"/>
          </p:cNvSpPr>
          <p:nvPr>
            <p:ph type="sldNum" sz="quarter" idx="4"/>
          </p:nvPr>
        </p:nvSpPr>
        <p:spPr>
          <a:xfrm>
            <a:off x="9296399"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48</a:t>
            </a:fld>
            <a:endParaRPr lang="en-US"/>
          </a:p>
        </p:txBody>
      </p:sp>
      <p:sp>
        <p:nvSpPr>
          <p:cNvPr id="17" name="TextBox 16"/>
          <p:cNvSpPr txBox="1"/>
          <p:nvPr/>
        </p:nvSpPr>
        <p:spPr>
          <a:xfrm>
            <a:off x="7523510" y="5189858"/>
            <a:ext cx="943976" cy="461665"/>
          </a:xfrm>
          <a:prstGeom prst="rect">
            <a:avLst/>
          </a:prstGeom>
          <a:noFill/>
        </p:spPr>
        <p:txBody>
          <a:bodyPr wrap="none" rtlCol="0">
            <a:spAutoFit/>
          </a:bodyPr>
          <a:lstStyle/>
          <a:p>
            <a:r>
              <a:rPr lang="en-US" sz="2400" i="1" dirty="0" smtClean="0">
                <a:solidFill>
                  <a:srgbClr val="0000FF"/>
                </a:solidFill>
              </a:rPr>
              <a:t>Offset</a:t>
            </a:r>
            <a:endParaRPr lang="en-US" sz="2400" i="1" dirty="0"/>
          </a:p>
        </p:txBody>
      </p:sp>
      <p:sp>
        <p:nvSpPr>
          <p:cNvPr id="20" name="TextBox 19"/>
          <p:cNvSpPr txBox="1"/>
          <p:nvPr/>
        </p:nvSpPr>
        <p:spPr>
          <a:xfrm>
            <a:off x="3887098" y="5189858"/>
            <a:ext cx="626582" cy="461665"/>
          </a:xfrm>
          <a:prstGeom prst="rect">
            <a:avLst/>
          </a:prstGeom>
          <a:noFill/>
        </p:spPr>
        <p:txBody>
          <a:bodyPr wrap="none" rtlCol="0">
            <a:spAutoFit/>
          </a:bodyPr>
          <a:lstStyle/>
          <a:p>
            <a:r>
              <a:rPr lang="en-US" sz="2400" i="1" dirty="0">
                <a:solidFill>
                  <a:srgbClr val="0000FF"/>
                </a:solidFill>
              </a:rPr>
              <a:t>Tag</a:t>
            </a:r>
          </a:p>
        </p:txBody>
      </p:sp>
      <p:sp>
        <p:nvSpPr>
          <p:cNvPr id="25" name="TextBox 24"/>
          <p:cNvSpPr txBox="1"/>
          <p:nvPr/>
        </p:nvSpPr>
        <p:spPr>
          <a:xfrm>
            <a:off x="5873265" y="5189858"/>
            <a:ext cx="1310039" cy="461665"/>
          </a:xfrm>
          <a:prstGeom prst="rect">
            <a:avLst/>
          </a:prstGeom>
          <a:noFill/>
        </p:spPr>
        <p:txBody>
          <a:bodyPr wrap="none" rtlCol="0">
            <a:spAutoFit/>
          </a:bodyPr>
          <a:lstStyle/>
          <a:p>
            <a:r>
              <a:rPr lang="en-US" altLang="zh-CN" sz="2400" i="1" dirty="0" smtClean="0">
                <a:solidFill>
                  <a:srgbClr val="FF0000"/>
                </a:solidFill>
              </a:rPr>
              <a:t>Set </a:t>
            </a:r>
            <a:r>
              <a:rPr lang="en-US" sz="2400" i="1" dirty="0" smtClean="0">
                <a:solidFill>
                  <a:srgbClr val="FF0000"/>
                </a:solidFill>
              </a:rPr>
              <a:t>Index</a:t>
            </a:r>
            <a:endParaRPr lang="en-US" sz="2400" i="1" dirty="0">
              <a:solidFill>
                <a:srgbClr val="FF0000"/>
              </a:solidFill>
            </a:endParaRPr>
          </a:p>
        </p:txBody>
      </p:sp>
      <p:sp>
        <p:nvSpPr>
          <p:cNvPr id="14" name="TextBox 13"/>
          <p:cNvSpPr txBox="1"/>
          <p:nvPr/>
        </p:nvSpPr>
        <p:spPr>
          <a:xfrm>
            <a:off x="2133600" y="1600200"/>
            <a:ext cx="8031480"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3600" dirty="0"/>
              <a:t># sets = 2</a:t>
            </a:r>
            <a:r>
              <a:rPr lang="en-US" altLang="zh-CN" sz="3600" baseline="30000" dirty="0"/>
              <a:t>SI size</a:t>
            </a:r>
            <a:r>
              <a:rPr lang="en-US" altLang="zh-CN" sz="3600" dirty="0"/>
              <a:t>; # Bytes/block=2</a:t>
            </a:r>
            <a:r>
              <a:rPr lang="en-US" altLang="zh-CN" sz="3600" baseline="30000" dirty="0"/>
              <a:t>Offset size</a:t>
            </a:r>
          </a:p>
          <a:p>
            <a:r>
              <a:rPr lang="en-US" sz="3600" dirty="0"/>
              <a:t># blocks = # ways (associativity) * # sets</a:t>
            </a:r>
          </a:p>
          <a:p>
            <a:r>
              <a:rPr lang="en-US" altLang="zh-CN" sz="3600" dirty="0"/>
              <a:t>cache capacity  = </a:t>
            </a:r>
            <a:r>
              <a:rPr lang="en-US" sz="3600" dirty="0"/>
              <a:t># blocks * # Bytes/block</a:t>
            </a:r>
          </a:p>
        </p:txBody>
      </p:sp>
      <p:sp>
        <p:nvSpPr>
          <p:cNvPr id="3" name="Rounded Rectangular Callout 2"/>
          <p:cNvSpPr/>
          <p:nvPr/>
        </p:nvSpPr>
        <p:spPr>
          <a:xfrm>
            <a:off x="5263665" y="3718644"/>
            <a:ext cx="2579069" cy="1127912"/>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smtClean="0">
                <a:solidFill>
                  <a:srgbClr val="FF0000"/>
                </a:solidFill>
              </a:rPr>
              <a:t>SI size determines # sets </a:t>
            </a:r>
            <a:r>
              <a:rPr lang="en-US" altLang="zh-CN" sz="2400" dirty="0">
                <a:solidFill>
                  <a:srgbClr val="FF0000"/>
                </a:solidFill>
              </a:rPr>
              <a:t>= </a:t>
            </a:r>
            <a:r>
              <a:rPr lang="en-US" altLang="zh-CN" sz="2400" dirty="0" smtClean="0">
                <a:solidFill>
                  <a:srgbClr val="FF0000"/>
                </a:solidFill>
              </a:rPr>
              <a:t>2</a:t>
            </a:r>
            <a:r>
              <a:rPr lang="en-US" altLang="zh-CN" sz="2400" baseline="30000" dirty="0" smtClean="0">
                <a:solidFill>
                  <a:srgbClr val="FF0000"/>
                </a:solidFill>
              </a:rPr>
              <a:t>SI size</a:t>
            </a:r>
            <a:endParaRPr lang="en-US" sz="2400" dirty="0">
              <a:solidFill>
                <a:srgbClr val="FF0000"/>
              </a:solidFill>
            </a:endParaRPr>
          </a:p>
        </p:txBody>
      </p:sp>
      <p:sp>
        <p:nvSpPr>
          <p:cNvPr id="21" name="Rounded Rectangular Callout 20"/>
          <p:cNvSpPr/>
          <p:nvPr/>
        </p:nvSpPr>
        <p:spPr>
          <a:xfrm>
            <a:off x="8088930" y="3718644"/>
            <a:ext cx="3112470" cy="1126237"/>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smtClean="0"/>
              <a:t>Offset size determines Bytes/block </a:t>
            </a:r>
            <a:r>
              <a:rPr lang="en-US" altLang="zh-CN" sz="2400" dirty="0"/>
              <a:t>= </a:t>
            </a:r>
            <a:r>
              <a:rPr lang="en-US" altLang="zh-CN" sz="2400" dirty="0" smtClean="0"/>
              <a:t>2</a:t>
            </a:r>
            <a:r>
              <a:rPr lang="en-US" altLang="zh-CN" sz="2400" baseline="30000" dirty="0" smtClean="0"/>
              <a:t>Offset size</a:t>
            </a:r>
            <a:endParaRPr lang="en-US" sz="2400" baseline="30000" dirty="0"/>
          </a:p>
        </p:txBody>
      </p:sp>
      <p:sp>
        <p:nvSpPr>
          <p:cNvPr id="22" name="Rounded Rectangular Callout 21"/>
          <p:cNvSpPr/>
          <p:nvPr/>
        </p:nvSpPr>
        <p:spPr>
          <a:xfrm>
            <a:off x="457200" y="3655925"/>
            <a:ext cx="4343400" cy="1090096"/>
          </a:xfrm>
          <a:prstGeom prst="wedgeRoundRectCallout">
            <a:avLst>
              <a:gd name="adj1" fmla="val 40634"/>
              <a:gd name="adj2" fmla="val 911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t>Tag </a:t>
            </a:r>
            <a:r>
              <a:rPr lang="en-US" altLang="zh-CN" sz="2400" dirty="0" smtClean="0"/>
              <a:t>size</a:t>
            </a:r>
            <a:r>
              <a:rPr lang="en-US" sz="2400" dirty="0" smtClean="0"/>
              <a:t> does </a:t>
            </a:r>
            <a:r>
              <a:rPr lang="en-US" sz="2400" dirty="0"/>
              <a:t>not </a:t>
            </a:r>
            <a:r>
              <a:rPr lang="en-US" sz="2400" dirty="0" smtClean="0"/>
              <a:t>affect cache capacity; depends on memory address length</a:t>
            </a:r>
            <a:endParaRPr lang="en-US" sz="2400" dirty="0"/>
          </a:p>
        </p:txBody>
      </p:sp>
    </p:spTree>
    <p:extLst>
      <p:ext uri="{BB962C8B-B14F-4D97-AF65-F5344CB8AC3E}">
        <p14:creationId xmlns:p14="http://schemas.microsoft.com/office/powerpoint/2010/main" val="21335201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Visualization of Cache Organization</a:t>
            </a:r>
            <a:endParaRPr lang="en-US" dirty="0"/>
          </a:p>
        </p:txBody>
      </p:sp>
      <p:sp>
        <p:nvSpPr>
          <p:cNvPr id="3" name="Slide Number Placeholder 2"/>
          <p:cNvSpPr>
            <a:spLocks noGrp="1"/>
          </p:cNvSpPr>
          <p:nvPr>
            <p:ph type="sldNum" sz="quarter" idx="12"/>
          </p:nvPr>
        </p:nvSpPr>
        <p:spPr/>
        <p:txBody>
          <a:bodyPr/>
          <a:lstStyle/>
          <a:p>
            <a:fld id="{3CC63E4C-4642-794D-A2FD-70F6B81535F5}" type="slidenum">
              <a:rPr lang="en-US" smtClean="0"/>
              <a:pPr/>
              <a:t>49</a:t>
            </a:fld>
            <a:endParaRPr lang="en-US"/>
          </a:p>
        </p:txBody>
      </p:sp>
      <p:sp>
        <p:nvSpPr>
          <p:cNvPr id="4" name="Rectangle 3"/>
          <p:cNvSpPr/>
          <p:nvPr/>
        </p:nvSpPr>
        <p:spPr>
          <a:xfrm>
            <a:off x="3545840" y="2433320"/>
            <a:ext cx="5801360" cy="3007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#blocks </a:t>
            </a:r>
            <a:r>
              <a:rPr lang="en-US" sz="4000" dirty="0"/>
              <a:t>= </a:t>
            </a:r>
            <a:r>
              <a:rPr lang="en-US" sz="4000" dirty="0" smtClean="0"/>
              <a:t>#ways * #sets</a:t>
            </a:r>
            <a:endParaRPr lang="en-US" sz="4000" dirty="0"/>
          </a:p>
        </p:txBody>
      </p:sp>
      <p:sp>
        <p:nvSpPr>
          <p:cNvPr id="6" name="Left Brace 5"/>
          <p:cNvSpPr/>
          <p:nvPr/>
        </p:nvSpPr>
        <p:spPr>
          <a:xfrm>
            <a:off x="3083560" y="2433320"/>
            <a:ext cx="398780" cy="300736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rot="5400000">
            <a:off x="6224270" y="-713740"/>
            <a:ext cx="398780" cy="575564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4925451" y="1503025"/>
            <a:ext cx="3235437" cy="523220"/>
          </a:xfrm>
          <a:prstGeom prst="rect">
            <a:avLst/>
          </a:prstGeom>
          <a:noFill/>
        </p:spPr>
        <p:txBody>
          <a:bodyPr wrap="none" rtlCol="0">
            <a:spAutoFit/>
          </a:bodyPr>
          <a:lstStyle/>
          <a:p>
            <a:r>
              <a:rPr lang="en-US" sz="2800" dirty="0" smtClean="0"/>
              <a:t># ways (associativity)</a:t>
            </a:r>
            <a:endParaRPr lang="en-US" sz="2800" dirty="0"/>
          </a:p>
        </p:txBody>
      </p:sp>
      <p:sp>
        <p:nvSpPr>
          <p:cNvPr id="9" name="TextBox 8"/>
          <p:cNvSpPr txBox="1"/>
          <p:nvPr/>
        </p:nvSpPr>
        <p:spPr>
          <a:xfrm>
            <a:off x="2059241" y="3675390"/>
            <a:ext cx="1024319" cy="523220"/>
          </a:xfrm>
          <a:prstGeom prst="rect">
            <a:avLst/>
          </a:prstGeom>
          <a:noFill/>
        </p:spPr>
        <p:txBody>
          <a:bodyPr wrap="none" rtlCol="0">
            <a:spAutoFit/>
          </a:bodyPr>
          <a:lstStyle/>
          <a:p>
            <a:r>
              <a:rPr lang="en-US" sz="2800" dirty="0" smtClean="0"/>
              <a:t># </a:t>
            </a:r>
            <a:r>
              <a:rPr lang="en-US" altLang="zh-CN" sz="2800" dirty="0" smtClean="0"/>
              <a:t>s</a:t>
            </a:r>
            <a:r>
              <a:rPr lang="en-US" sz="2800" dirty="0" smtClean="0"/>
              <a:t>ets</a:t>
            </a:r>
            <a:endParaRPr lang="en-US" sz="2800" dirty="0"/>
          </a:p>
        </p:txBody>
      </p:sp>
    </p:spTree>
    <p:extLst>
      <p:ext uri="{BB962C8B-B14F-4D97-AF65-F5344CB8AC3E}">
        <p14:creationId xmlns:p14="http://schemas.microsoft.com/office/powerpoint/2010/main" val="2542806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Library Analogy</a:t>
            </a:r>
            <a:endParaRPr lang="en-US" dirty="0"/>
          </a:p>
        </p:txBody>
      </p:sp>
      <p:sp>
        <p:nvSpPr>
          <p:cNvPr id="3" name="Content Placeholder 2"/>
          <p:cNvSpPr>
            <a:spLocks noGrp="1"/>
          </p:cNvSpPr>
          <p:nvPr>
            <p:ph idx="1"/>
          </p:nvPr>
        </p:nvSpPr>
        <p:spPr>
          <a:xfrm>
            <a:off x="762000" y="1371600"/>
            <a:ext cx="10439400" cy="5105400"/>
          </a:xfrm>
        </p:spPr>
        <p:txBody>
          <a:bodyPr>
            <a:normAutofit/>
          </a:bodyPr>
          <a:lstStyle/>
          <a:p>
            <a:r>
              <a:rPr lang="en-US" dirty="0" smtClean="0"/>
              <a:t>Write a report using library books</a:t>
            </a:r>
          </a:p>
          <a:p>
            <a:r>
              <a:rPr lang="en-US" dirty="0" smtClean="0"/>
              <a:t>Go to library, look up relevant books, fetch from stacks, and place on desk in library</a:t>
            </a:r>
          </a:p>
          <a:p>
            <a:r>
              <a:rPr lang="en-US" dirty="0" smtClean="0"/>
              <a:t>If need more, check them out and keep on desk</a:t>
            </a:r>
          </a:p>
          <a:p>
            <a:pPr lvl="1"/>
            <a:r>
              <a:rPr lang="en-US" dirty="0" smtClean="0"/>
              <a:t>But don’t return earlier books since might need them</a:t>
            </a:r>
          </a:p>
          <a:p>
            <a:r>
              <a:rPr lang="en-US" dirty="0" smtClean="0"/>
              <a:t>You hope this collection of ~10 books on desk enough to write report, despite 10 being only 0.00001% of all books in the library</a:t>
            </a:r>
          </a:p>
        </p:txBody>
      </p:sp>
      <p:sp>
        <p:nvSpPr>
          <p:cNvPr id="5" name="Date Placeholder 3"/>
          <p:cNvSpPr txBox="1">
            <a:spLocks/>
          </p:cNvSpPr>
          <p:nvPr/>
        </p:nvSpPr>
        <p:spPr>
          <a:xfrm>
            <a:off x="5334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4"/>
          </p:nvPr>
        </p:nvSpPr>
        <p:spPr>
          <a:xfrm>
            <a:off x="94488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5</a:t>
            </a:fld>
            <a:endParaRPr lang="en-US"/>
          </a:p>
        </p:txBody>
      </p:sp>
    </p:spTree>
    <p:extLst>
      <p:ext uri="{BB962C8B-B14F-4D97-AF65-F5344CB8AC3E}">
        <p14:creationId xmlns:p14="http://schemas.microsoft.com/office/powerpoint/2010/main" val="13222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en-US" sz="4000" dirty="0" smtClean="0"/>
              <a:t>Cache Example</a:t>
            </a:r>
            <a:endParaRPr lang="en-US" sz="4000" dirty="0"/>
          </a:p>
        </p:txBody>
      </p:sp>
      <p:sp>
        <p:nvSpPr>
          <p:cNvPr id="29" name="Content Placeholder 28"/>
          <p:cNvSpPr>
            <a:spLocks noGrp="1"/>
          </p:cNvSpPr>
          <p:nvPr>
            <p:ph idx="1"/>
          </p:nvPr>
        </p:nvSpPr>
        <p:spPr>
          <a:xfrm>
            <a:off x="609600" y="2633651"/>
            <a:ext cx="10972800" cy="3995749"/>
          </a:xfrm>
        </p:spPr>
        <p:txBody>
          <a:bodyPr>
            <a:noAutofit/>
          </a:bodyPr>
          <a:lstStyle/>
          <a:p>
            <a:r>
              <a:rPr lang="en-US" sz="2000" dirty="0" smtClean="0"/>
              <a:t>Assume: DM cache; 6</a:t>
            </a:r>
            <a:r>
              <a:rPr lang="en-US" altLang="zh-CN" sz="2000" dirty="0" smtClean="0"/>
              <a:t>-bit memory </a:t>
            </a:r>
            <a:r>
              <a:rPr lang="en-US" sz="2000" dirty="0" smtClean="0"/>
              <a:t>address: 2-bit Tag, 2-bit index, 2-bit Offset. Compute cache capacity and memory size.</a:t>
            </a:r>
          </a:p>
          <a:p>
            <a:pPr lvl="1"/>
            <a:r>
              <a:rPr lang="en-US" sz="1600" dirty="0" smtClean="0"/>
              <a:t>2-bit Offset </a:t>
            </a:r>
            <a:r>
              <a:rPr lang="en-US" altLang="zh-CN" sz="1600" dirty="0" smtClean="0"/>
              <a:t>=&gt; </a:t>
            </a:r>
            <a:r>
              <a:rPr lang="en-US" sz="1600" dirty="0" smtClean="0"/>
              <a:t>Bytes/block = 4; </a:t>
            </a:r>
            <a:endParaRPr lang="en-US" sz="1600" dirty="0"/>
          </a:p>
          <a:p>
            <a:pPr lvl="1"/>
            <a:r>
              <a:rPr lang="en-US" sz="1600" dirty="0" smtClean="0"/>
              <a:t># sets = 2</a:t>
            </a:r>
            <a:r>
              <a:rPr lang="en-US" sz="1600" baseline="30000" dirty="0" smtClean="0"/>
              <a:t>SI </a:t>
            </a:r>
            <a:r>
              <a:rPr lang="en-US" altLang="zh-CN" sz="1600" baseline="30000" dirty="0" smtClean="0"/>
              <a:t>Size</a:t>
            </a:r>
            <a:r>
              <a:rPr lang="en-US" sz="1600" dirty="0" smtClean="0"/>
              <a:t> = 4</a:t>
            </a:r>
          </a:p>
          <a:p>
            <a:pPr lvl="1"/>
            <a:r>
              <a:rPr lang="en-US" sz="1600" dirty="0" smtClean="0"/>
              <a:t># cache blocks = </a:t>
            </a:r>
            <a:r>
              <a:rPr lang="en-US" sz="1600" kern="0" dirty="0">
                <a:solidFill>
                  <a:prstClr val="black"/>
                </a:solidFill>
              </a:rPr>
              <a:t># ways * # </a:t>
            </a:r>
            <a:r>
              <a:rPr lang="en-US" sz="1600" kern="0" dirty="0" smtClean="0">
                <a:solidFill>
                  <a:prstClr val="black"/>
                </a:solidFill>
              </a:rPr>
              <a:t>sets = 1*4 = 4</a:t>
            </a:r>
          </a:p>
          <a:p>
            <a:pPr lvl="1"/>
            <a:r>
              <a:rPr lang="en-US" sz="1600" kern="0" dirty="0" smtClean="0">
                <a:solidFill>
                  <a:prstClr val="black"/>
                </a:solidFill>
              </a:rPr>
              <a:t>cache capacity  = </a:t>
            </a:r>
            <a:r>
              <a:rPr lang="en-US" sz="1600" kern="0" dirty="0">
                <a:solidFill>
                  <a:prstClr val="black"/>
                </a:solidFill>
              </a:rPr>
              <a:t># cache blocks * </a:t>
            </a:r>
            <a:r>
              <a:rPr lang="en-US" sz="1600" kern="0" dirty="0" smtClean="0">
                <a:solidFill>
                  <a:prstClr val="black"/>
                </a:solidFill>
              </a:rPr>
              <a:t>Bytes/block = 4*4 = 16B</a:t>
            </a:r>
          </a:p>
          <a:p>
            <a:r>
              <a:rPr lang="en-US" sz="2000" dirty="0"/>
              <a:t>Memory size: 2^4 (2-bit tag +2-bit SI) = 16 blocks = </a:t>
            </a:r>
            <a:r>
              <a:rPr lang="en-US" sz="2000" dirty="0" smtClean="0"/>
              <a:t>64 Bytes</a:t>
            </a:r>
            <a:endParaRPr lang="en-US" sz="1600" dirty="0"/>
          </a:p>
        </p:txBody>
      </p:sp>
      <p:sp>
        <p:nvSpPr>
          <p:cNvPr id="26" name="Slide Number Placeholder 5"/>
          <p:cNvSpPr>
            <a:spLocks noGrp="1"/>
          </p:cNvSpPr>
          <p:nvPr>
            <p:ph type="sldNum" sz="quarter" idx="4294967295"/>
          </p:nvPr>
        </p:nvSpPr>
        <p:spPr>
          <a:xfrm>
            <a:off x="92710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50</a:t>
            </a:fld>
            <a:endParaRPr lang="en-US"/>
          </a:p>
        </p:txBody>
      </p:sp>
      <p:sp>
        <p:nvSpPr>
          <p:cNvPr id="7" name="Rectangle 6"/>
          <p:cNvSpPr/>
          <p:nvPr/>
        </p:nvSpPr>
        <p:spPr>
          <a:xfrm>
            <a:off x="2971800" y="1743214"/>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3"/>
          <p:cNvGrpSpPr/>
          <p:nvPr/>
        </p:nvGrpSpPr>
        <p:grpSpPr>
          <a:xfrm>
            <a:off x="2971801" y="1371600"/>
            <a:ext cx="6232859" cy="412810"/>
            <a:chOff x="1447800" y="1473200"/>
            <a:chExt cx="6232859" cy="412810"/>
          </a:xfrm>
        </p:grpSpPr>
        <p:sp>
          <p:nvSpPr>
            <p:cNvPr id="10" name="TextBox 9"/>
            <p:cNvSpPr txBox="1"/>
            <p:nvPr/>
          </p:nvSpPr>
          <p:spPr>
            <a:xfrm>
              <a:off x="7366000" y="1473200"/>
              <a:ext cx="314659" cy="400110"/>
            </a:xfrm>
            <a:prstGeom prst="rect">
              <a:avLst/>
            </a:prstGeom>
            <a:noFill/>
          </p:spPr>
          <p:txBody>
            <a:bodyPr wrap="none" rtlCol="0">
              <a:spAutoFit/>
            </a:bodyPr>
            <a:lstStyle/>
            <a:p>
              <a:r>
                <a:rPr lang="en-US" sz="2000" dirty="0"/>
                <a:t>0</a:t>
              </a:r>
            </a:p>
          </p:txBody>
        </p:sp>
        <p:sp>
          <p:nvSpPr>
            <p:cNvPr id="11" name="TextBox 10"/>
            <p:cNvSpPr txBox="1"/>
            <p:nvPr/>
          </p:nvSpPr>
          <p:spPr>
            <a:xfrm>
              <a:off x="1447800" y="1485900"/>
              <a:ext cx="314659" cy="400110"/>
            </a:xfrm>
            <a:prstGeom prst="rect">
              <a:avLst/>
            </a:prstGeom>
            <a:noFill/>
          </p:spPr>
          <p:txBody>
            <a:bodyPr wrap="none" rtlCol="0">
              <a:spAutoFit/>
            </a:bodyPr>
            <a:lstStyle/>
            <a:p>
              <a:r>
                <a:rPr lang="en-US" sz="2000" dirty="0"/>
                <a:t>5</a:t>
              </a:r>
            </a:p>
          </p:txBody>
        </p:sp>
      </p:grpSp>
      <p:cxnSp>
        <p:nvCxnSpPr>
          <p:cNvPr id="9" name="Straight Connector 8"/>
          <p:cNvCxnSpPr/>
          <p:nvPr/>
        </p:nvCxnSpPr>
        <p:spPr>
          <a:xfrm>
            <a:off x="7187407" y="1736924"/>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199607" y="1371600"/>
            <a:ext cx="314659" cy="400110"/>
          </a:xfrm>
          <a:prstGeom prst="rect">
            <a:avLst/>
          </a:prstGeom>
          <a:noFill/>
        </p:spPr>
        <p:txBody>
          <a:bodyPr wrap="none" rtlCol="0">
            <a:spAutoFit/>
          </a:bodyPr>
          <a:lstStyle/>
          <a:p>
            <a:r>
              <a:rPr lang="en-US" sz="2000" dirty="0"/>
              <a:t>1</a:t>
            </a:r>
          </a:p>
        </p:txBody>
      </p:sp>
      <p:sp>
        <p:nvSpPr>
          <p:cNvPr id="18" name="TextBox 17"/>
          <p:cNvSpPr txBox="1"/>
          <p:nvPr/>
        </p:nvSpPr>
        <p:spPr>
          <a:xfrm>
            <a:off x="7210639" y="2158255"/>
            <a:ext cx="2031325" cy="400110"/>
          </a:xfrm>
          <a:prstGeom prst="rect">
            <a:avLst/>
          </a:prstGeom>
          <a:noFill/>
        </p:spPr>
        <p:txBody>
          <a:bodyPr wrap="none" rtlCol="0">
            <a:spAutoFit/>
          </a:bodyPr>
          <a:lstStyle/>
          <a:p>
            <a:r>
              <a:rPr lang="en-US" sz="2000" dirty="0"/>
              <a:t>Byte Within Block</a:t>
            </a:r>
          </a:p>
        </p:txBody>
      </p:sp>
      <p:sp>
        <p:nvSpPr>
          <p:cNvPr id="22" name="TextBox 21"/>
          <p:cNvSpPr txBox="1"/>
          <p:nvPr/>
        </p:nvSpPr>
        <p:spPr>
          <a:xfrm>
            <a:off x="7239001" y="1752600"/>
            <a:ext cx="943976" cy="461665"/>
          </a:xfrm>
          <a:prstGeom prst="rect">
            <a:avLst/>
          </a:prstGeom>
          <a:noFill/>
        </p:spPr>
        <p:txBody>
          <a:bodyPr wrap="none" rtlCol="0">
            <a:spAutoFit/>
          </a:bodyPr>
          <a:lstStyle/>
          <a:p>
            <a:r>
              <a:rPr lang="en-US" sz="2400" i="1" dirty="0" smtClean="0">
                <a:solidFill>
                  <a:srgbClr val="0000FF"/>
                </a:solidFill>
              </a:rPr>
              <a:t>Offset</a:t>
            </a:r>
            <a:endParaRPr lang="en-US" sz="2400" i="1" dirty="0"/>
          </a:p>
        </p:txBody>
      </p:sp>
      <p:sp>
        <p:nvSpPr>
          <p:cNvPr id="13" name="TextBox 12"/>
          <p:cNvSpPr txBox="1"/>
          <p:nvPr/>
        </p:nvSpPr>
        <p:spPr>
          <a:xfrm>
            <a:off x="6844007" y="1371600"/>
            <a:ext cx="314659" cy="400110"/>
          </a:xfrm>
          <a:prstGeom prst="rect">
            <a:avLst/>
          </a:prstGeom>
          <a:noFill/>
        </p:spPr>
        <p:txBody>
          <a:bodyPr wrap="none" rtlCol="0">
            <a:spAutoFit/>
          </a:bodyPr>
          <a:lstStyle/>
          <a:p>
            <a:r>
              <a:rPr lang="en-US" sz="2000" dirty="0"/>
              <a:t>2</a:t>
            </a:r>
          </a:p>
        </p:txBody>
      </p:sp>
      <p:cxnSp>
        <p:nvCxnSpPr>
          <p:cNvPr id="14" name="Straight Connector 13"/>
          <p:cNvCxnSpPr/>
          <p:nvPr/>
        </p:nvCxnSpPr>
        <p:spPr>
          <a:xfrm>
            <a:off x="5131595" y="1749624"/>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170154" y="1371600"/>
            <a:ext cx="314659" cy="400110"/>
          </a:xfrm>
          <a:prstGeom prst="rect">
            <a:avLst/>
          </a:prstGeom>
          <a:noFill/>
        </p:spPr>
        <p:txBody>
          <a:bodyPr wrap="none" rtlCol="0">
            <a:spAutoFit/>
          </a:bodyPr>
          <a:lstStyle/>
          <a:p>
            <a:r>
              <a:rPr lang="en-US" sz="2000" dirty="0"/>
              <a:t>3</a:t>
            </a:r>
          </a:p>
        </p:txBody>
      </p:sp>
      <p:sp>
        <p:nvSpPr>
          <p:cNvPr id="19" name="TextBox 18"/>
          <p:cNvSpPr txBox="1"/>
          <p:nvPr/>
        </p:nvSpPr>
        <p:spPr>
          <a:xfrm>
            <a:off x="5296336" y="2173535"/>
            <a:ext cx="1690612" cy="400110"/>
          </a:xfrm>
          <a:prstGeom prst="rect">
            <a:avLst/>
          </a:prstGeom>
          <a:noFill/>
        </p:spPr>
        <p:txBody>
          <a:bodyPr wrap="none" rtlCol="0">
            <a:spAutoFit/>
          </a:bodyPr>
          <a:lstStyle/>
          <a:p>
            <a:pPr algn="ctr"/>
            <a:r>
              <a:rPr lang="en-US" sz="2000" dirty="0"/>
              <a:t>Block Within $</a:t>
            </a:r>
          </a:p>
        </p:txBody>
      </p:sp>
      <p:sp>
        <p:nvSpPr>
          <p:cNvPr id="16" name="TextBox 15"/>
          <p:cNvSpPr txBox="1"/>
          <p:nvPr/>
        </p:nvSpPr>
        <p:spPr>
          <a:xfrm>
            <a:off x="4762851" y="1371600"/>
            <a:ext cx="314659" cy="400110"/>
          </a:xfrm>
          <a:prstGeom prst="rect">
            <a:avLst/>
          </a:prstGeom>
          <a:noFill/>
        </p:spPr>
        <p:txBody>
          <a:bodyPr wrap="none" rtlCol="0">
            <a:spAutoFit/>
          </a:bodyPr>
          <a:lstStyle/>
          <a:p>
            <a:r>
              <a:rPr lang="en-US" sz="2000" dirty="0"/>
              <a:t>4</a:t>
            </a:r>
          </a:p>
        </p:txBody>
      </p:sp>
      <p:sp>
        <p:nvSpPr>
          <p:cNvPr id="20" name="TextBox 19"/>
          <p:cNvSpPr txBox="1"/>
          <p:nvPr/>
        </p:nvSpPr>
        <p:spPr>
          <a:xfrm>
            <a:off x="2326470" y="2181304"/>
            <a:ext cx="3031808" cy="400110"/>
          </a:xfrm>
          <a:prstGeom prst="rect">
            <a:avLst/>
          </a:prstGeom>
          <a:noFill/>
        </p:spPr>
        <p:txBody>
          <a:bodyPr wrap="square" rtlCol="0">
            <a:spAutoFit/>
          </a:bodyPr>
          <a:lstStyle/>
          <a:p>
            <a:pPr algn="ctr"/>
            <a:r>
              <a:rPr lang="en-US" sz="2000" dirty="0"/>
              <a:t>Mem Block </a:t>
            </a:r>
            <a:r>
              <a:rPr lang="en-US" sz="2000" dirty="0" smtClean="0"/>
              <a:t>Within $Block</a:t>
            </a:r>
            <a:endParaRPr lang="en-US" sz="2000" dirty="0"/>
          </a:p>
        </p:txBody>
      </p:sp>
      <p:sp>
        <p:nvSpPr>
          <p:cNvPr id="4" name="TextBox 3"/>
          <p:cNvSpPr txBox="1"/>
          <p:nvPr/>
        </p:nvSpPr>
        <p:spPr>
          <a:xfrm>
            <a:off x="3505200" y="17526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5" name="TextBox 4"/>
          <p:cNvSpPr txBox="1"/>
          <p:nvPr/>
        </p:nvSpPr>
        <p:spPr>
          <a:xfrm>
            <a:off x="5562600" y="1752600"/>
            <a:ext cx="1310039" cy="461665"/>
          </a:xfrm>
          <a:prstGeom prst="rect">
            <a:avLst/>
          </a:prstGeom>
          <a:noFill/>
        </p:spPr>
        <p:txBody>
          <a:bodyPr wrap="none" rtlCol="0">
            <a:spAutoFit/>
          </a:bodyPr>
          <a:lstStyle/>
          <a:p>
            <a:r>
              <a:rPr lang="en-US" sz="2400" i="1" dirty="0" smtClean="0">
                <a:solidFill>
                  <a:srgbClr val="0000FF"/>
                </a:solidFill>
              </a:rPr>
              <a:t>Set Index</a:t>
            </a:r>
            <a:endParaRPr lang="en-US" sz="2400" i="1" dirty="0">
              <a:solidFill>
                <a:srgbClr val="0000FF"/>
              </a:solidFill>
            </a:endParaRPr>
          </a:p>
        </p:txBody>
      </p:sp>
      <p:sp>
        <p:nvSpPr>
          <p:cNvPr id="28" name="TextBox 27"/>
          <p:cNvSpPr txBox="1"/>
          <p:nvPr/>
        </p:nvSpPr>
        <p:spPr>
          <a:xfrm>
            <a:off x="381000" y="5342384"/>
            <a:ext cx="70866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smtClean="0"/>
              <a:t># sets = 2</a:t>
            </a:r>
            <a:r>
              <a:rPr lang="en-US" altLang="zh-CN" sz="2800" baseline="30000" dirty="0" smtClean="0"/>
              <a:t>SI size</a:t>
            </a:r>
            <a:r>
              <a:rPr lang="en-US" altLang="zh-CN" sz="2800" dirty="0" smtClean="0"/>
              <a:t>; # Bytes/block=2</a:t>
            </a:r>
            <a:r>
              <a:rPr lang="en-US" altLang="zh-CN" sz="2800" baseline="30000" dirty="0" smtClean="0"/>
              <a:t>Offset size</a:t>
            </a:r>
          </a:p>
          <a:p>
            <a:r>
              <a:rPr lang="en-US" sz="2800" dirty="0" smtClean="0"/>
              <a:t># blocks = # ways (associativity) * </a:t>
            </a:r>
            <a:r>
              <a:rPr lang="en-US" sz="2800" dirty="0"/>
              <a:t># </a:t>
            </a:r>
            <a:r>
              <a:rPr lang="en-US" sz="2800" dirty="0" smtClean="0"/>
              <a:t>sets</a:t>
            </a:r>
          </a:p>
          <a:p>
            <a:r>
              <a:rPr lang="en-US" altLang="zh-CN" sz="2800" dirty="0" smtClean="0"/>
              <a:t>cache capacity  = </a:t>
            </a:r>
            <a:r>
              <a:rPr lang="en-US" sz="2800" dirty="0" smtClean="0"/>
              <a:t># blocks * # Bytes/block</a:t>
            </a:r>
          </a:p>
        </p:txBody>
      </p:sp>
      <p:sp>
        <p:nvSpPr>
          <p:cNvPr id="30" name="TextBox 29"/>
          <p:cNvSpPr txBox="1"/>
          <p:nvPr/>
        </p:nvSpPr>
        <p:spPr>
          <a:xfrm>
            <a:off x="304800" y="4883665"/>
            <a:ext cx="1132426" cy="523220"/>
          </a:xfrm>
          <a:prstGeom prst="rect">
            <a:avLst/>
          </a:prstGeom>
          <a:noFill/>
        </p:spPr>
        <p:txBody>
          <a:bodyPr wrap="none" rtlCol="0">
            <a:spAutoFit/>
          </a:bodyPr>
          <a:lstStyle/>
          <a:p>
            <a:r>
              <a:rPr lang="en-US" altLang="zh-CN" sz="2800" dirty="0" smtClean="0"/>
              <a:t>Recall:</a:t>
            </a:r>
            <a:endParaRPr lang="en-US" sz="2800" dirty="0"/>
          </a:p>
        </p:txBody>
      </p:sp>
    </p:spTree>
    <p:extLst>
      <p:ext uri="{BB962C8B-B14F-4D97-AF65-F5344CB8AC3E}">
        <p14:creationId xmlns:p14="http://schemas.microsoft.com/office/powerpoint/2010/main" val="3607786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25955" y="-76200"/>
            <a:ext cx="10972800" cy="1143000"/>
          </a:xfrm>
        </p:spPr>
        <p:txBody>
          <a:bodyPr/>
          <a:lstStyle/>
          <a:p>
            <a:pPr eaLnBrk="1" hangingPunct="1"/>
            <a:r>
              <a:rPr lang="en-US" dirty="0"/>
              <a:t>Range of </a:t>
            </a:r>
            <a:r>
              <a:rPr lang="en-US" dirty="0" smtClean="0"/>
              <a:t>SA </a:t>
            </a:r>
            <a:r>
              <a:rPr lang="en-US" dirty="0"/>
              <a:t>Caches</a:t>
            </a:r>
          </a:p>
        </p:txBody>
      </p:sp>
      <p:sp>
        <p:nvSpPr>
          <p:cNvPr id="1694723" name="Rectangle 3"/>
          <p:cNvSpPr>
            <a:spLocks noGrp="1" noChangeArrowheads="1"/>
          </p:cNvSpPr>
          <p:nvPr>
            <p:ph type="body" idx="1"/>
          </p:nvPr>
        </p:nvSpPr>
        <p:spPr>
          <a:xfrm>
            <a:off x="533400" y="4169099"/>
            <a:ext cx="10972800" cy="2453950"/>
          </a:xfrm>
        </p:spPr>
        <p:txBody>
          <a:bodyPr rtlCol="0">
            <a:normAutofit fontScale="70000" lnSpcReduction="20000"/>
          </a:bodyPr>
          <a:lstStyle/>
          <a:p>
            <a:pPr>
              <a:defRPr/>
            </a:pPr>
            <a:r>
              <a:rPr lang="en-US" dirty="0" err="1">
                <a:solidFill>
                  <a:srgbClr val="FF0000"/>
                </a:solidFill>
              </a:rPr>
              <a:t>memory_address_size</a:t>
            </a:r>
            <a:r>
              <a:rPr lang="en-US" dirty="0">
                <a:solidFill>
                  <a:srgbClr val="FF0000"/>
                </a:solidFill>
              </a:rPr>
              <a:t> = </a:t>
            </a:r>
            <a:r>
              <a:rPr lang="en-US" dirty="0" err="1" smtClean="0">
                <a:solidFill>
                  <a:srgbClr val="FF0000"/>
                </a:solidFill>
              </a:rPr>
              <a:t>tag_size</a:t>
            </a:r>
            <a:r>
              <a:rPr lang="en-US" dirty="0" smtClean="0">
                <a:solidFill>
                  <a:srgbClr val="FF0000"/>
                </a:solidFill>
              </a:rPr>
              <a:t> (T) </a:t>
            </a:r>
            <a:r>
              <a:rPr lang="en-US" dirty="0">
                <a:solidFill>
                  <a:srgbClr val="FF0000"/>
                </a:solidFill>
              </a:rPr>
              <a:t>+ </a:t>
            </a:r>
            <a:r>
              <a:rPr lang="en-US" dirty="0" err="1" smtClean="0">
                <a:solidFill>
                  <a:srgbClr val="FF0000"/>
                </a:solidFill>
              </a:rPr>
              <a:t>set_index_size</a:t>
            </a:r>
            <a:r>
              <a:rPr lang="en-US" dirty="0" smtClean="0">
                <a:solidFill>
                  <a:srgbClr val="FF0000"/>
                </a:solidFill>
              </a:rPr>
              <a:t> (SI) </a:t>
            </a:r>
            <a:r>
              <a:rPr lang="en-US" dirty="0">
                <a:solidFill>
                  <a:srgbClr val="FF0000"/>
                </a:solidFill>
              </a:rPr>
              <a:t>+ </a:t>
            </a:r>
            <a:r>
              <a:rPr lang="en-US" dirty="0" err="1" smtClean="0">
                <a:solidFill>
                  <a:srgbClr val="FF0000"/>
                </a:solidFill>
              </a:rPr>
              <a:t>block_offset_size</a:t>
            </a:r>
            <a:r>
              <a:rPr lang="en-US" dirty="0" smtClean="0">
                <a:solidFill>
                  <a:srgbClr val="FF0000"/>
                </a:solidFill>
              </a:rPr>
              <a:t> (BO)</a:t>
            </a:r>
            <a:endParaRPr lang="en-US" dirty="0">
              <a:solidFill>
                <a:srgbClr val="FF0000"/>
              </a:solidFill>
            </a:endParaRPr>
          </a:p>
          <a:p>
            <a:pPr>
              <a:defRPr/>
            </a:pPr>
            <a:r>
              <a:rPr lang="en-US" dirty="0" smtClean="0">
                <a:ea typeface="+mn-ea"/>
                <a:cs typeface="+mn-cs"/>
              </a:rPr>
              <a:t>For </a:t>
            </a:r>
            <a:r>
              <a:rPr lang="en-US" dirty="0">
                <a:ea typeface="+mn-ea"/>
                <a:cs typeface="+mn-cs"/>
              </a:rPr>
              <a:t>a </a:t>
            </a:r>
            <a:r>
              <a:rPr lang="en-US" dirty="0" smtClean="0">
                <a:ea typeface="+mn-ea"/>
                <a:cs typeface="+mn-cs"/>
              </a:rPr>
              <a:t>fixed-size </a:t>
            </a:r>
            <a:r>
              <a:rPr lang="en-US" dirty="0">
                <a:ea typeface="+mn-ea"/>
                <a:cs typeface="+mn-cs"/>
              </a:rPr>
              <a:t>cache</a:t>
            </a:r>
            <a:r>
              <a:rPr lang="en-US" dirty="0" smtClean="0">
                <a:ea typeface="+mn-ea"/>
                <a:cs typeface="+mn-cs"/>
              </a:rPr>
              <a:t>, and a given block size, if we </a:t>
            </a:r>
            <a:r>
              <a:rPr lang="en-US" dirty="0" smtClean="0"/>
              <a:t>decrease </a:t>
            </a:r>
            <a:r>
              <a:rPr lang="en-US" dirty="0"/>
              <a:t>the size of the index by 1 bit and increases the size of the tag by 1 </a:t>
            </a:r>
            <a:r>
              <a:rPr lang="en-US" dirty="0" smtClean="0"/>
              <a:t>bit (pushing the red bar to the right by 1 bit) :	</a:t>
            </a:r>
            <a:endParaRPr lang="en-US" dirty="0"/>
          </a:p>
          <a:p>
            <a:pPr lvl="1">
              <a:defRPr/>
            </a:pPr>
            <a:r>
              <a:rPr lang="en-US" dirty="0" smtClean="0"/>
              <a:t>Doubled: #ways </a:t>
            </a:r>
            <a:r>
              <a:rPr lang="en-US" dirty="0"/>
              <a:t>= </a:t>
            </a:r>
            <a:r>
              <a:rPr lang="en-US" dirty="0" smtClean="0"/>
              <a:t>#blocks </a:t>
            </a:r>
            <a:r>
              <a:rPr lang="en-US" dirty="0"/>
              <a:t>per cache set = associativity</a:t>
            </a:r>
            <a:endParaRPr lang="en-US" dirty="0" smtClean="0"/>
          </a:p>
          <a:p>
            <a:pPr lvl="1">
              <a:defRPr/>
            </a:pPr>
            <a:r>
              <a:rPr lang="en-US" dirty="0" smtClean="0">
                <a:ea typeface="+mn-ea"/>
                <a:cs typeface="+mn-cs"/>
              </a:rPr>
              <a:t>Halved: #cache sets</a:t>
            </a:r>
          </a:p>
          <a:p>
            <a:pPr>
              <a:defRPr/>
            </a:pPr>
            <a:r>
              <a:rPr lang="en-US" dirty="0" smtClean="0"/>
              <a:t>Quiz: what if Tag has 0 bits?</a:t>
            </a:r>
          </a:p>
          <a:p>
            <a:pPr lvl="1">
              <a:defRPr/>
            </a:pPr>
            <a:r>
              <a:rPr lang="en-US" dirty="0" smtClean="0">
                <a:ea typeface="+mn-ea"/>
                <a:cs typeface="+mn-cs"/>
              </a:rPr>
              <a:t>Then cache has same size as memory </a:t>
            </a:r>
            <a:r>
              <a:rPr lang="en-US" dirty="0" smtClean="0">
                <a:ea typeface="+mn-ea"/>
                <a:cs typeface="+mn-cs"/>
                <a:sym typeface="Wingdings" panose="05000000000000000000" pitchFamily="2" charset="2"/>
              </a:rPr>
              <a:t> clearly unrealistic!</a:t>
            </a:r>
            <a:endParaRPr lang="en-US" dirty="0" smtClean="0">
              <a:ea typeface="+mn-ea"/>
              <a:cs typeface="+mn-cs"/>
            </a:endParaRPr>
          </a:p>
        </p:txBody>
      </p:sp>
      <p:sp>
        <p:nvSpPr>
          <p:cNvPr id="15" name="Date Placeholder 3"/>
          <p:cNvSpPr txBox="1">
            <a:spLocks/>
          </p:cNvSpPr>
          <p:nvPr/>
        </p:nvSpPr>
        <p:spPr>
          <a:xfrm>
            <a:off x="6858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1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8" name="Slide Number Placeholder 5"/>
          <p:cNvSpPr>
            <a:spLocks noGrp="1"/>
          </p:cNvSpPr>
          <p:nvPr>
            <p:ph type="sldNum" sz="quarter" idx="4"/>
          </p:nvPr>
        </p:nvSpPr>
        <p:spPr>
          <a:xfrm>
            <a:off x="94488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51</a:t>
            </a:fld>
            <a:endParaRPr lang="en-US"/>
          </a:p>
        </p:txBody>
      </p:sp>
      <p:sp>
        <p:nvSpPr>
          <p:cNvPr id="16" name="Rectangle 4"/>
          <p:cNvSpPr>
            <a:spLocks noChangeArrowheads="1"/>
          </p:cNvSpPr>
          <p:nvPr/>
        </p:nvSpPr>
        <p:spPr bwMode="auto">
          <a:xfrm>
            <a:off x="2079625" y="1544637"/>
            <a:ext cx="6831013" cy="3048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19" name="Line 5"/>
          <p:cNvSpPr>
            <a:spLocks noChangeShapeType="1"/>
          </p:cNvSpPr>
          <p:nvPr/>
        </p:nvSpPr>
        <p:spPr bwMode="auto">
          <a:xfrm>
            <a:off x="7234237" y="154463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0" name="Line 6"/>
          <p:cNvSpPr>
            <a:spLocks noChangeShapeType="1"/>
          </p:cNvSpPr>
          <p:nvPr/>
        </p:nvSpPr>
        <p:spPr bwMode="auto">
          <a:xfrm>
            <a:off x="5176837" y="154463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2" name="Text Box 8"/>
          <p:cNvSpPr txBox="1">
            <a:spLocks noChangeArrowheads="1"/>
          </p:cNvSpPr>
          <p:nvPr/>
        </p:nvSpPr>
        <p:spPr bwMode="auto">
          <a:xfrm>
            <a:off x="7543800" y="1544637"/>
            <a:ext cx="691856" cy="338554"/>
          </a:xfrm>
          <a:prstGeom prst="rect">
            <a:avLst/>
          </a:prstGeom>
          <a:noFill/>
          <a:ln w="12700">
            <a:noFill/>
            <a:miter lim="800000"/>
            <a:headEnd/>
            <a:tailEnd/>
          </a:ln>
        </p:spPr>
        <p:txBody>
          <a:bodyPr wrap="none">
            <a:prstTxWarp prst="textNoShape">
              <a:avLst/>
            </a:prstTxWarp>
            <a:spAutoFit/>
          </a:bodyPr>
          <a:lstStyle/>
          <a:p>
            <a:r>
              <a:rPr lang="en-US" sz="1600" dirty="0" smtClean="0">
                <a:latin typeface="Calibri" charset="0"/>
              </a:rPr>
              <a:t>Offset</a:t>
            </a:r>
            <a:endParaRPr lang="en-US" sz="1600" dirty="0">
              <a:latin typeface="Calibri" charset="0"/>
            </a:endParaRPr>
          </a:p>
        </p:txBody>
      </p:sp>
      <p:sp>
        <p:nvSpPr>
          <p:cNvPr id="24" name="Text Box 10"/>
          <p:cNvSpPr txBox="1">
            <a:spLocks noChangeArrowheads="1"/>
          </p:cNvSpPr>
          <p:nvPr/>
        </p:nvSpPr>
        <p:spPr bwMode="auto">
          <a:xfrm>
            <a:off x="5755660" y="1544637"/>
            <a:ext cx="949940" cy="338554"/>
          </a:xfrm>
          <a:prstGeom prst="rect">
            <a:avLst/>
          </a:prstGeom>
          <a:noFill/>
          <a:ln w="12700">
            <a:noFill/>
            <a:miter lim="800000"/>
            <a:headEnd/>
            <a:tailEnd/>
          </a:ln>
        </p:spPr>
        <p:txBody>
          <a:bodyPr wrap="none">
            <a:prstTxWarp prst="textNoShape">
              <a:avLst/>
            </a:prstTxWarp>
            <a:spAutoFit/>
          </a:bodyPr>
          <a:lstStyle/>
          <a:p>
            <a:r>
              <a:rPr lang="en-US" sz="1600" dirty="0" smtClean="0">
                <a:latin typeface="Calibri" charset="0"/>
              </a:rPr>
              <a:t>Set Index</a:t>
            </a:r>
            <a:endParaRPr lang="en-US" sz="1600" dirty="0">
              <a:latin typeface="Calibri" charset="0"/>
            </a:endParaRPr>
          </a:p>
        </p:txBody>
      </p:sp>
      <p:sp>
        <p:nvSpPr>
          <p:cNvPr id="25" name="Text Box 11"/>
          <p:cNvSpPr txBox="1">
            <a:spLocks noChangeArrowheads="1"/>
          </p:cNvSpPr>
          <p:nvPr/>
        </p:nvSpPr>
        <p:spPr bwMode="auto">
          <a:xfrm>
            <a:off x="3500437" y="1544637"/>
            <a:ext cx="461986" cy="338554"/>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Tag</a:t>
            </a:r>
          </a:p>
        </p:txBody>
      </p:sp>
      <p:grpSp>
        <p:nvGrpSpPr>
          <p:cNvPr id="26" name="Group 12"/>
          <p:cNvGrpSpPr>
            <a:grpSpLocks/>
          </p:cNvGrpSpPr>
          <p:nvPr/>
        </p:nvGrpSpPr>
        <p:grpSpPr bwMode="auto">
          <a:xfrm>
            <a:off x="2128837" y="2154242"/>
            <a:ext cx="3048000" cy="569913"/>
            <a:chOff x="624" y="2496"/>
            <a:chExt cx="1920" cy="359"/>
          </a:xfrm>
        </p:grpSpPr>
        <p:sp>
          <p:nvSpPr>
            <p:cNvPr id="27" name="Line 13"/>
            <p:cNvSpPr>
              <a:spLocks noChangeShapeType="1"/>
            </p:cNvSpPr>
            <p:nvPr/>
          </p:nvSpPr>
          <p:spPr bwMode="auto">
            <a:xfrm>
              <a:off x="2544" y="2544"/>
              <a:ext cx="0" cy="24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9"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1" name="Text Box 15"/>
            <p:cNvSpPr txBox="1">
              <a:spLocks noChangeArrowheads="1"/>
            </p:cNvSpPr>
            <p:nvPr/>
          </p:nvSpPr>
          <p:spPr bwMode="auto">
            <a:xfrm>
              <a:off x="624" y="2496"/>
              <a:ext cx="1556" cy="359"/>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Decreasing associativity,</a:t>
              </a:r>
              <a:br>
                <a:rPr lang="en-US" dirty="0">
                  <a:latin typeface="Calibri" charset="0"/>
                </a:rPr>
              </a:br>
              <a:r>
                <a:rPr lang="en-US" dirty="0">
                  <a:latin typeface="Calibri" charset="0"/>
                </a:rPr>
                <a:t>lower way, more sets</a:t>
              </a:r>
            </a:p>
          </p:txBody>
        </p:sp>
      </p:grpSp>
      <p:grpSp>
        <p:nvGrpSpPr>
          <p:cNvPr id="32" name="Group 16"/>
          <p:cNvGrpSpPr>
            <a:grpSpLocks/>
          </p:cNvGrpSpPr>
          <p:nvPr/>
        </p:nvGrpSpPr>
        <p:grpSpPr bwMode="auto">
          <a:xfrm>
            <a:off x="5176837" y="2563812"/>
            <a:ext cx="5300667" cy="923925"/>
            <a:chOff x="2544" y="2832"/>
            <a:chExt cx="3339" cy="582"/>
          </a:xfrm>
        </p:grpSpPr>
        <p:sp>
          <p:nvSpPr>
            <p:cNvPr id="33"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4" name="Line 18"/>
            <p:cNvSpPr>
              <a:spLocks noChangeShapeType="1"/>
            </p:cNvSpPr>
            <p:nvPr/>
          </p:nvSpPr>
          <p:spPr bwMode="auto">
            <a:xfrm>
              <a:off x="3840" y="2832"/>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 name="Text Box 19"/>
            <p:cNvSpPr txBox="1">
              <a:spLocks noChangeArrowheads="1"/>
            </p:cNvSpPr>
            <p:nvPr/>
          </p:nvSpPr>
          <p:spPr bwMode="auto">
            <a:xfrm>
              <a:off x="3828" y="2832"/>
              <a:ext cx="2055" cy="58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Fully </a:t>
              </a:r>
              <a:r>
                <a:rPr lang="en-US" dirty="0" smtClean="0">
                  <a:latin typeface="Calibri" charset="0"/>
                </a:rPr>
                <a:t>associative (only </a:t>
              </a:r>
              <a:r>
                <a:rPr lang="en-US" dirty="0">
                  <a:latin typeface="Calibri" charset="0"/>
                </a:rPr>
                <a:t>one set)</a:t>
              </a:r>
            </a:p>
            <a:p>
              <a:r>
                <a:rPr lang="en-US" dirty="0">
                  <a:latin typeface="Calibri" charset="0"/>
                </a:rPr>
                <a:t>Tag is all </a:t>
              </a:r>
              <a:r>
                <a:rPr lang="en-US" dirty="0" smtClean="0">
                  <a:latin typeface="Calibri" charset="0"/>
                </a:rPr>
                <a:t>bits in memory address </a:t>
              </a:r>
            </a:p>
            <a:p>
              <a:r>
                <a:rPr lang="en-US" dirty="0" smtClean="0">
                  <a:latin typeface="Calibri" charset="0"/>
                </a:rPr>
                <a:t>except Offset</a:t>
              </a:r>
              <a:endParaRPr lang="en-US" dirty="0">
                <a:latin typeface="Calibri" charset="0"/>
              </a:endParaRPr>
            </a:p>
          </p:txBody>
        </p:sp>
      </p:grpSp>
      <p:grpSp>
        <p:nvGrpSpPr>
          <p:cNvPr id="36" name="Group 20"/>
          <p:cNvGrpSpPr>
            <a:grpSpLocks/>
          </p:cNvGrpSpPr>
          <p:nvPr/>
        </p:nvGrpSpPr>
        <p:grpSpPr bwMode="auto">
          <a:xfrm>
            <a:off x="2738437" y="2762250"/>
            <a:ext cx="2438400" cy="1276350"/>
            <a:chOff x="960" y="3168"/>
            <a:chExt cx="1536" cy="804"/>
          </a:xfrm>
        </p:grpSpPr>
        <p:sp>
          <p:nvSpPr>
            <p:cNvPr id="37" name="Line 21"/>
            <p:cNvSpPr>
              <a:spLocks noChangeShapeType="1"/>
            </p:cNvSpPr>
            <p:nvPr/>
          </p:nvSpPr>
          <p:spPr bwMode="auto">
            <a:xfrm flipH="1">
              <a:off x="2064" y="3312"/>
              <a:ext cx="432"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8" name="Line 22"/>
            <p:cNvSpPr>
              <a:spLocks noChangeShapeType="1"/>
            </p:cNvSpPr>
            <p:nvPr/>
          </p:nvSpPr>
          <p:spPr bwMode="auto">
            <a:xfrm>
              <a:off x="2064" y="3168"/>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 name="Text Box 23"/>
            <p:cNvSpPr txBox="1">
              <a:spLocks noChangeArrowheads="1"/>
            </p:cNvSpPr>
            <p:nvPr/>
          </p:nvSpPr>
          <p:spPr bwMode="auto">
            <a:xfrm>
              <a:off x="960" y="3216"/>
              <a:ext cx="1505" cy="756"/>
            </a:xfrm>
            <a:prstGeom prst="rect">
              <a:avLst/>
            </a:prstGeom>
            <a:noFill/>
            <a:ln w="12700">
              <a:noFill/>
              <a:miter lim="800000"/>
              <a:headEnd/>
              <a:tailEnd/>
            </a:ln>
          </p:spPr>
          <p:txBody>
            <a:bodyPr>
              <a:prstTxWarp prst="textNoShape">
                <a:avLst/>
              </a:prstTxWarp>
              <a:spAutoFit/>
            </a:bodyPr>
            <a:lstStyle/>
            <a:p>
              <a:r>
                <a:rPr lang="en-US">
                  <a:latin typeface="Calibri" charset="0"/>
                </a:rPr>
                <a:t>Direct mapped</a:t>
              </a:r>
            </a:p>
            <a:p>
              <a:r>
                <a:rPr lang="en-US">
                  <a:latin typeface="Calibri" charset="0"/>
                </a:rPr>
                <a:t>(only one way)</a:t>
              </a:r>
            </a:p>
            <a:p>
              <a:r>
                <a:rPr lang="en-US">
                  <a:latin typeface="Calibri" charset="0"/>
                </a:rPr>
                <a:t>Smaller tags, only a single comparator</a:t>
              </a:r>
            </a:p>
          </p:txBody>
        </p:sp>
      </p:grpSp>
      <p:grpSp>
        <p:nvGrpSpPr>
          <p:cNvPr id="40" name="Group 24"/>
          <p:cNvGrpSpPr>
            <a:grpSpLocks/>
          </p:cNvGrpSpPr>
          <p:nvPr/>
        </p:nvGrpSpPr>
        <p:grpSpPr bwMode="auto">
          <a:xfrm>
            <a:off x="5176843" y="1925641"/>
            <a:ext cx="2806703" cy="639763"/>
            <a:chOff x="2544" y="2256"/>
            <a:chExt cx="1768" cy="403"/>
          </a:xfrm>
        </p:grpSpPr>
        <p:sp>
          <p:nvSpPr>
            <p:cNvPr id="41"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42" name="Text Box 26"/>
            <p:cNvSpPr txBox="1">
              <a:spLocks noChangeArrowheads="1"/>
            </p:cNvSpPr>
            <p:nvPr/>
          </p:nvSpPr>
          <p:spPr bwMode="auto">
            <a:xfrm>
              <a:off x="2784" y="2304"/>
              <a:ext cx="1528" cy="355"/>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Increasing associativity, </a:t>
              </a:r>
              <a:br>
                <a:rPr lang="en-US" dirty="0">
                  <a:latin typeface="Calibri" charset="0"/>
                </a:rPr>
              </a:br>
              <a:r>
                <a:rPr lang="en-US" dirty="0">
                  <a:latin typeface="Calibri" charset="0"/>
                </a:rPr>
                <a:t>higher way, less sets</a:t>
              </a:r>
            </a:p>
          </p:txBody>
        </p:sp>
        <p:sp>
          <p:nvSpPr>
            <p:cNvPr id="49" name="Line 27"/>
            <p:cNvSpPr>
              <a:spLocks noChangeShapeType="1"/>
            </p:cNvSpPr>
            <p:nvPr/>
          </p:nvSpPr>
          <p:spPr bwMode="auto">
            <a:xfrm>
              <a:off x="2544" y="2256"/>
              <a:ext cx="0" cy="288"/>
            </a:xfrm>
            <a:prstGeom prst="line">
              <a:avLst/>
            </a:prstGeom>
            <a:noFill/>
            <a:ln w="12700">
              <a:solidFill>
                <a:schemeClr val="tx1"/>
              </a:solidFill>
              <a:round/>
              <a:headEnd/>
              <a:tailEnd/>
            </a:ln>
          </p:spPr>
          <p:txBody>
            <a:bodyPr>
              <a:prstTxWarp prst="textNoShape">
                <a:avLst/>
              </a:prstTxWarp>
            </a:bodyPr>
            <a:lstStyle/>
            <a:p>
              <a:endParaRPr lang="en-US"/>
            </a:p>
          </p:txBody>
        </p:sp>
      </p:grpSp>
      <p:grpSp>
        <p:nvGrpSpPr>
          <p:cNvPr id="50" name="Group 37"/>
          <p:cNvGrpSpPr>
            <a:grpSpLocks/>
          </p:cNvGrpSpPr>
          <p:nvPr/>
        </p:nvGrpSpPr>
        <p:grpSpPr bwMode="auto">
          <a:xfrm>
            <a:off x="5481639" y="858837"/>
            <a:ext cx="1389063" cy="793750"/>
            <a:chOff x="2448" y="1968"/>
            <a:chExt cx="875" cy="500"/>
          </a:xfrm>
        </p:grpSpPr>
        <p:sp>
          <p:nvSpPr>
            <p:cNvPr id="51"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2" name="Text Box 30"/>
            <p:cNvSpPr txBox="1">
              <a:spLocks noChangeArrowheads="1"/>
            </p:cNvSpPr>
            <p:nvPr/>
          </p:nvSpPr>
          <p:spPr bwMode="auto">
            <a:xfrm>
              <a:off x="2448" y="1968"/>
              <a:ext cx="875"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set</a:t>
              </a:r>
            </a:p>
          </p:txBody>
        </p:sp>
      </p:grpSp>
      <p:grpSp>
        <p:nvGrpSpPr>
          <p:cNvPr id="53" name="Group 38"/>
          <p:cNvGrpSpPr>
            <a:grpSpLocks/>
          </p:cNvGrpSpPr>
          <p:nvPr/>
        </p:nvGrpSpPr>
        <p:grpSpPr bwMode="auto">
          <a:xfrm>
            <a:off x="2814638" y="858837"/>
            <a:ext cx="1979613" cy="793750"/>
            <a:chOff x="960" y="1968"/>
            <a:chExt cx="1247" cy="500"/>
          </a:xfrm>
        </p:grpSpPr>
        <p:sp>
          <p:nvSpPr>
            <p:cNvPr id="54" name="Text Box 31"/>
            <p:cNvSpPr txBox="1">
              <a:spLocks noChangeArrowheads="1"/>
            </p:cNvSpPr>
            <p:nvPr/>
          </p:nvSpPr>
          <p:spPr bwMode="auto">
            <a:xfrm>
              <a:off x="960" y="1968"/>
              <a:ext cx="1247" cy="213"/>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Used for tag compare</a:t>
              </a:r>
            </a:p>
          </p:txBody>
        </p:sp>
        <p:sp>
          <p:nvSpPr>
            <p:cNvPr id="55"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grpSp>
      <p:grpSp>
        <p:nvGrpSpPr>
          <p:cNvPr id="56" name="Group 36"/>
          <p:cNvGrpSpPr>
            <a:grpSpLocks/>
          </p:cNvGrpSpPr>
          <p:nvPr/>
        </p:nvGrpSpPr>
        <p:grpSpPr bwMode="auto">
          <a:xfrm>
            <a:off x="7163723" y="844388"/>
            <a:ext cx="2527301" cy="793750"/>
            <a:chOff x="3504" y="1968"/>
            <a:chExt cx="1592" cy="500"/>
          </a:xfrm>
        </p:grpSpPr>
        <p:sp>
          <p:nvSpPr>
            <p:cNvPr id="57" name="Line 33"/>
            <p:cNvSpPr>
              <a:spLocks noChangeShapeType="1"/>
            </p:cNvSpPr>
            <p:nvPr/>
          </p:nvSpPr>
          <p:spPr bwMode="auto">
            <a:xfrm flipV="1">
              <a:off x="4127"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8" name="Text Box 34"/>
            <p:cNvSpPr txBox="1">
              <a:spLocks noChangeArrowheads="1"/>
            </p:cNvSpPr>
            <p:nvPr/>
          </p:nvSpPr>
          <p:spPr bwMode="auto">
            <a:xfrm>
              <a:off x="3504" y="1968"/>
              <a:ext cx="1592"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a:t>
              </a:r>
              <a:r>
                <a:rPr lang="en-US" sz="1600" dirty="0" smtClean="0">
                  <a:latin typeface="Calibri" charset="0"/>
                </a:rPr>
                <a:t>Byte </a:t>
              </a:r>
              <a:r>
                <a:rPr lang="en-US" sz="1600" dirty="0">
                  <a:latin typeface="Calibri" charset="0"/>
                </a:rPr>
                <a:t>in the block</a:t>
              </a:r>
            </a:p>
          </p:txBody>
        </p:sp>
      </p:grpSp>
      <p:cxnSp>
        <p:nvCxnSpPr>
          <p:cNvPr id="59" name="Straight Connector 58"/>
          <p:cNvCxnSpPr/>
          <p:nvPr/>
        </p:nvCxnSpPr>
        <p:spPr>
          <a:xfrm flipH="1">
            <a:off x="5176456" y="1473801"/>
            <a:ext cx="382" cy="419630"/>
          </a:xfrm>
          <a:prstGeom prst="line">
            <a:avLst/>
          </a:prstGeom>
          <a:ln w="5715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873556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down)">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righ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right)">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Alternative Cache Organizations</a:t>
            </a:r>
            <a:endParaRPr lang="en-US" dirty="0"/>
          </a:p>
        </p:txBody>
      </p:sp>
      <p:sp>
        <p:nvSpPr>
          <p:cNvPr id="3" name="Content Placeholder 2"/>
          <p:cNvSpPr>
            <a:spLocks noGrp="1"/>
          </p:cNvSpPr>
          <p:nvPr>
            <p:ph idx="1"/>
          </p:nvPr>
        </p:nvSpPr>
        <p:spPr>
          <a:xfrm>
            <a:off x="914400" y="1295400"/>
            <a:ext cx="9296400" cy="5257800"/>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smtClean="0">
                <a:solidFill>
                  <a:srgbClr val="0000FF"/>
                </a:solidFill>
              </a:rPr>
              <a:t>Direct </a:t>
            </a:r>
            <a:r>
              <a:rPr lang="en-US" dirty="0">
                <a:solidFill>
                  <a:srgbClr val="0000FF"/>
                </a:solidFill>
              </a:rPr>
              <a:t>Mapped (DM</a:t>
            </a:r>
            <a:r>
              <a:rPr lang="en-US" dirty="0" smtClean="0">
                <a:solidFill>
                  <a:srgbClr val="0000FF"/>
                </a:solidFill>
              </a:rPr>
              <a:t>)</a:t>
            </a:r>
            <a:endParaRPr lang="en-US" dirty="0"/>
          </a:p>
          <a:p>
            <a:pPr lvl="1"/>
            <a:r>
              <a:rPr lang="en-US" dirty="0" smtClean="0"/>
              <a:t>Each </a:t>
            </a:r>
            <a:r>
              <a:rPr lang="en-US" dirty="0"/>
              <a:t>cache set has 1 cache </a:t>
            </a:r>
            <a:r>
              <a:rPr lang="en-US" dirty="0" smtClean="0"/>
              <a:t>block</a:t>
            </a:r>
            <a:r>
              <a:rPr lang="en-US" altLang="zh-CN" dirty="0" smtClean="0"/>
              <a:t>; </a:t>
            </a:r>
            <a:r>
              <a:rPr lang="en-US" dirty="0" smtClean="0"/>
              <a:t># </a:t>
            </a:r>
            <a:r>
              <a:rPr lang="en-US" dirty="0"/>
              <a:t>cache sets = # cache </a:t>
            </a:r>
            <a:r>
              <a:rPr lang="en-US" dirty="0" smtClean="0"/>
              <a:t>blocks</a:t>
            </a:r>
          </a:p>
          <a:p>
            <a:pPr lvl="1"/>
            <a:r>
              <a:rPr lang="en-US" dirty="0" smtClean="0"/>
              <a:t>A </a:t>
            </a:r>
            <a:r>
              <a:rPr lang="en-US" dirty="0"/>
              <a:t>memory block is mapped to </a:t>
            </a:r>
            <a:r>
              <a:rPr lang="en-US" dirty="0" smtClean="0"/>
              <a:t>1 possible cache block</a:t>
            </a:r>
            <a:endParaRPr lang="en-US" dirty="0"/>
          </a:p>
          <a:p>
            <a:r>
              <a:rPr lang="en-US" dirty="0" smtClean="0">
                <a:solidFill>
                  <a:srgbClr val="0000FF"/>
                </a:solidFill>
              </a:rPr>
              <a:t>Fully </a:t>
            </a:r>
            <a:r>
              <a:rPr lang="en-US" dirty="0">
                <a:solidFill>
                  <a:srgbClr val="0000FF"/>
                </a:solidFill>
              </a:rPr>
              <a:t>Associative (FA</a:t>
            </a:r>
            <a:r>
              <a:rPr lang="en-US" dirty="0" smtClean="0">
                <a:solidFill>
                  <a:srgbClr val="0000FF"/>
                </a:solidFill>
              </a:rPr>
              <a:t>)</a:t>
            </a:r>
            <a:endParaRPr lang="en-US" dirty="0"/>
          </a:p>
          <a:p>
            <a:pPr lvl="1"/>
            <a:r>
              <a:rPr lang="en-US" dirty="0" smtClean="0"/>
              <a:t>A single cache set contains </a:t>
            </a:r>
            <a:r>
              <a:rPr lang="en-US" dirty="0"/>
              <a:t>all cache </a:t>
            </a:r>
            <a:r>
              <a:rPr lang="en-US" dirty="0" smtClean="0"/>
              <a:t>blocks; </a:t>
            </a:r>
            <a:r>
              <a:rPr lang="en-US" dirty="0"/>
              <a:t># cache sets = </a:t>
            </a:r>
            <a:r>
              <a:rPr lang="en-US" dirty="0" smtClean="0"/>
              <a:t>1</a:t>
            </a:r>
          </a:p>
          <a:p>
            <a:pPr lvl="1"/>
            <a:r>
              <a:rPr lang="en-US" dirty="0" smtClean="0"/>
              <a:t>A </a:t>
            </a:r>
            <a:r>
              <a:rPr lang="en-US" dirty="0"/>
              <a:t>memory block can be mapped to </a:t>
            </a:r>
            <a:r>
              <a:rPr lang="en-US" dirty="0" smtClean="0"/>
              <a:t>any cache block</a:t>
            </a:r>
            <a:endParaRPr lang="en-US" dirty="0"/>
          </a:p>
          <a:p>
            <a:r>
              <a:rPr lang="en-US" dirty="0" smtClean="0">
                <a:solidFill>
                  <a:srgbClr val="0000FF"/>
                </a:solidFill>
              </a:rPr>
              <a:t>N-way </a:t>
            </a:r>
            <a:r>
              <a:rPr lang="en-US" dirty="0">
                <a:solidFill>
                  <a:srgbClr val="0000FF"/>
                </a:solidFill>
              </a:rPr>
              <a:t>Set Associative (SA</a:t>
            </a:r>
            <a:r>
              <a:rPr lang="en-US" dirty="0" smtClean="0">
                <a:solidFill>
                  <a:srgbClr val="0000FF"/>
                </a:solidFill>
              </a:rPr>
              <a:t>)</a:t>
            </a:r>
            <a:endParaRPr lang="en-US" dirty="0"/>
          </a:p>
          <a:p>
            <a:pPr lvl="1"/>
            <a:r>
              <a:rPr lang="en-US" dirty="0" smtClean="0">
                <a:solidFill>
                  <a:srgbClr val="FF0000"/>
                </a:solidFill>
              </a:rPr>
              <a:t>Each </a:t>
            </a:r>
            <a:r>
              <a:rPr lang="en-US" dirty="0">
                <a:solidFill>
                  <a:srgbClr val="FF0000"/>
                </a:solidFill>
              </a:rPr>
              <a:t>cache set has N cache </a:t>
            </a:r>
            <a:r>
              <a:rPr lang="en-US" dirty="0" smtClean="0">
                <a:solidFill>
                  <a:srgbClr val="FF0000"/>
                </a:solidFill>
              </a:rPr>
              <a:t>blocks</a:t>
            </a:r>
            <a:r>
              <a:rPr lang="en-US" dirty="0" smtClean="0"/>
              <a:t>; </a:t>
            </a:r>
            <a:r>
              <a:rPr lang="en-US" dirty="0"/>
              <a:t># cache sets = # cache blocks / </a:t>
            </a:r>
            <a:r>
              <a:rPr lang="en-US" dirty="0" smtClean="0"/>
              <a:t>N</a:t>
            </a:r>
          </a:p>
          <a:p>
            <a:pPr lvl="1"/>
            <a:r>
              <a:rPr lang="en-US" dirty="0" smtClean="0"/>
              <a:t>N is also called </a:t>
            </a:r>
            <a:r>
              <a:rPr lang="en-US" dirty="0" smtClean="0">
                <a:solidFill>
                  <a:srgbClr val="FF0000"/>
                </a:solidFill>
              </a:rPr>
              <a:t>associativity</a:t>
            </a:r>
          </a:p>
          <a:p>
            <a:pPr lvl="1"/>
            <a:r>
              <a:rPr lang="en-US" dirty="0" smtClean="0"/>
              <a:t>A </a:t>
            </a:r>
            <a:r>
              <a:rPr lang="en-US" dirty="0"/>
              <a:t>memory block can be mapped to one of N possible </a:t>
            </a:r>
            <a:r>
              <a:rPr lang="en-US" dirty="0" smtClean="0"/>
              <a:t>cache blocks</a:t>
            </a:r>
          </a:p>
          <a:p>
            <a:r>
              <a:rPr lang="en-US" altLang="zh-CN" sz="2800" dirty="0"/>
              <a:t>DM and FA are special cases of SA </a:t>
            </a:r>
            <a:endParaRPr lang="en-US" altLang="zh-CN" sz="2800" dirty="0" smtClean="0"/>
          </a:p>
          <a:p>
            <a:pPr lvl="1"/>
            <a:r>
              <a:rPr lang="en-US" sz="2400" dirty="0" smtClean="0"/>
              <a:t>DM = 1-way SA (N </a:t>
            </a:r>
            <a:r>
              <a:rPr lang="en-US" sz="2400" dirty="0"/>
              <a:t>= </a:t>
            </a:r>
            <a:r>
              <a:rPr lang="en-US" sz="2400" dirty="0" smtClean="0"/>
              <a:t>1)</a:t>
            </a:r>
            <a:endParaRPr lang="en-US" sz="2400" dirty="0"/>
          </a:p>
          <a:p>
            <a:pPr lvl="1"/>
            <a:r>
              <a:rPr lang="en-US" sz="2400" dirty="0" smtClean="0"/>
              <a:t>FA = N-way SA (N </a:t>
            </a:r>
            <a:r>
              <a:rPr lang="en-US" sz="2400" dirty="0"/>
              <a:t>= total number of cache </a:t>
            </a:r>
            <a:r>
              <a:rPr lang="en-US" sz="2400" dirty="0" smtClean="0"/>
              <a:t>blocks)</a:t>
            </a:r>
            <a:endParaRPr lang="en-US" sz="2400" dirty="0"/>
          </a:p>
        </p:txBody>
      </p:sp>
      <p:sp>
        <p:nvSpPr>
          <p:cNvPr id="8" name="Slide Number Placeholder 5"/>
          <p:cNvSpPr>
            <a:spLocks noGrp="1"/>
          </p:cNvSpPr>
          <p:nvPr>
            <p:ph type="sldNum" sz="quarter" idx="4"/>
          </p:nvPr>
        </p:nvSpPr>
        <p:spPr>
          <a:xfrm>
            <a:off x="92710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52</a:t>
            </a:fld>
            <a:endParaRPr lang="en-US"/>
          </a:p>
        </p:txBody>
      </p:sp>
      <p:sp>
        <p:nvSpPr>
          <p:cNvPr id="5" name="Date Placeholder 3"/>
          <p:cNvSpPr txBox="1">
            <a:spLocks/>
          </p:cNvSpPr>
          <p:nvPr/>
        </p:nvSpPr>
        <p:spPr>
          <a:xfrm>
            <a:off x="6858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Horizontal Scroll 8"/>
          <p:cNvSpPr/>
          <p:nvPr/>
        </p:nvSpPr>
        <p:spPr>
          <a:xfrm>
            <a:off x="294068" y="178297"/>
            <a:ext cx="1265712" cy="762000"/>
          </a:xfrm>
          <a:prstGeom prst="horizontalScroll">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a:ea typeface="+mn-ea"/>
                <a:cs typeface="+mn-cs"/>
              </a:rPr>
              <a:t>Review</a:t>
            </a:r>
          </a:p>
        </p:txBody>
      </p:sp>
    </p:spTree>
    <p:extLst>
      <p:ext uri="{BB962C8B-B14F-4D97-AF65-F5344CB8AC3E}">
        <p14:creationId xmlns:p14="http://schemas.microsoft.com/office/powerpoint/2010/main" val="464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300654" y="4228440"/>
            <a:ext cx="11510346" cy="17536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3" name="Rectangle 202"/>
          <p:cNvSpPr/>
          <p:nvPr/>
        </p:nvSpPr>
        <p:spPr>
          <a:xfrm>
            <a:off x="3497922" y="1439432"/>
            <a:ext cx="7855878" cy="16866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Rectangle 22"/>
          <p:cNvSpPr/>
          <p:nvPr/>
        </p:nvSpPr>
        <p:spPr>
          <a:xfrm>
            <a:off x="798487" y="1447956"/>
            <a:ext cx="2305300" cy="16755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1206" name="Title 6"/>
          <p:cNvSpPr>
            <a:spLocks noGrp="1"/>
          </p:cNvSpPr>
          <p:nvPr>
            <p:ph type="title"/>
          </p:nvPr>
        </p:nvSpPr>
        <p:spPr/>
        <p:txBody>
          <a:bodyPr>
            <a:normAutofit/>
          </a:bodyPr>
          <a:lstStyle/>
          <a:p>
            <a:pPr>
              <a:lnSpc>
                <a:spcPct val="85000"/>
              </a:lnSpc>
            </a:pPr>
            <a:r>
              <a:rPr lang="en-US" dirty="0" smtClean="0"/>
              <a:t>4-Block Cache Summary </a:t>
            </a:r>
            <a:r>
              <a:rPr lang="en-US" altLang="zh-CN" dirty="0" smtClean="0"/>
              <a:t>(Valid Bit Omitted)</a:t>
            </a:r>
            <a:endParaRPr lang="en-US" dirty="0" smtClean="0"/>
          </a:p>
        </p:txBody>
      </p:sp>
      <p:sp>
        <p:nvSpPr>
          <p:cNvPr id="5" name="Slide Number Placeholder 5"/>
          <p:cNvSpPr>
            <a:spLocks noGrp="1"/>
          </p:cNvSpPr>
          <p:nvPr>
            <p:ph type="sldNum" sz="quarter" idx="4294967295"/>
          </p:nvPr>
        </p:nvSpPr>
        <p:spPr>
          <a:xfrm>
            <a:off x="9886194" y="6462713"/>
            <a:ext cx="2133600" cy="365125"/>
          </a:xfrm>
        </p:spPr>
        <p:txBody>
          <a:bodyPr/>
          <a:lstStyle/>
          <a:p>
            <a:fld id="{3CC63E4C-4642-794D-A2FD-70F6B81535F5}" type="slidenum">
              <a:rPr lang="en-US" sz="1400" smtClean="0">
                <a:solidFill>
                  <a:prstClr val="black">
                    <a:tint val="75000"/>
                  </a:prstClr>
                </a:solidFill>
              </a:rPr>
              <a:pPr/>
              <a:t>53</a:t>
            </a:fld>
            <a:endParaRPr lang="en-US" dirty="0">
              <a:solidFill>
                <a:prstClr val="black">
                  <a:tint val="75000"/>
                </a:prstClr>
              </a:solidFill>
            </a:endParaRPr>
          </a:p>
        </p:txBody>
      </p:sp>
      <p:grpSp>
        <p:nvGrpSpPr>
          <p:cNvPr id="6" name="Group 3"/>
          <p:cNvGrpSpPr>
            <a:grpSpLocks/>
          </p:cNvGrpSpPr>
          <p:nvPr/>
        </p:nvGrpSpPr>
        <p:grpSpPr bwMode="auto">
          <a:xfrm>
            <a:off x="1835142" y="1828800"/>
            <a:ext cx="990600" cy="1219200"/>
            <a:chOff x="1344" y="1056"/>
            <a:chExt cx="624" cy="768"/>
          </a:xfrm>
        </p:grpSpPr>
        <p:sp>
          <p:nvSpPr>
            <p:cNvPr id="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2" name="Group 36"/>
          <p:cNvGrpSpPr>
            <a:grpSpLocks/>
          </p:cNvGrpSpPr>
          <p:nvPr/>
        </p:nvGrpSpPr>
        <p:grpSpPr bwMode="auto">
          <a:xfrm>
            <a:off x="1225542" y="1828800"/>
            <a:ext cx="609600" cy="1219200"/>
            <a:chOff x="1344" y="1056"/>
            <a:chExt cx="624" cy="768"/>
          </a:xfrm>
        </p:grpSpPr>
        <p:sp>
          <p:nvSpPr>
            <p:cNvPr id="13"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7" name="Text Box 41"/>
          <p:cNvSpPr txBox="1">
            <a:spLocks noChangeArrowheads="1"/>
          </p:cNvSpPr>
          <p:nvPr/>
        </p:nvSpPr>
        <p:spPr bwMode="auto">
          <a:xfrm>
            <a:off x="1225543" y="14086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 name="Text Box 42"/>
          <p:cNvSpPr txBox="1">
            <a:spLocks noChangeArrowheads="1"/>
          </p:cNvSpPr>
          <p:nvPr/>
        </p:nvSpPr>
        <p:spPr bwMode="auto">
          <a:xfrm>
            <a:off x="1987543" y="1408678"/>
            <a:ext cx="620683" cy="369332"/>
          </a:xfrm>
          <a:prstGeom prst="rect">
            <a:avLst/>
          </a:prstGeom>
          <a:noFill/>
          <a:ln w="12700">
            <a:noFill/>
            <a:miter lim="800000"/>
            <a:headEnd/>
            <a:tailEnd/>
          </a:ln>
          <a:effectLst/>
        </p:spPr>
        <p:txBody>
          <a:bodyPr wrap="none">
            <a:spAutoFit/>
          </a:bodyPr>
          <a:lstStyle/>
          <a:p>
            <a:r>
              <a:rPr lang="en-US"/>
              <a:t>Data</a:t>
            </a:r>
          </a:p>
        </p:txBody>
      </p:sp>
      <p:sp>
        <p:nvSpPr>
          <p:cNvPr id="19" name="Rectangle 44" descr="5%"/>
          <p:cNvSpPr>
            <a:spLocks noChangeArrowheads="1"/>
          </p:cNvSpPr>
          <p:nvPr/>
        </p:nvSpPr>
        <p:spPr bwMode="auto">
          <a:xfrm>
            <a:off x="1835142" y="18288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0" name="Rectangle 52" descr="5%"/>
          <p:cNvSpPr>
            <a:spLocks noChangeArrowheads="1"/>
          </p:cNvSpPr>
          <p:nvPr/>
        </p:nvSpPr>
        <p:spPr bwMode="auto">
          <a:xfrm>
            <a:off x="1835142" y="27432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21" name="Rectangle 54" descr="5%"/>
          <p:cNvSpPr>
            <a:spLocks noChangeArrowheads="1"/>
          </p:cNvSpPr>
          <p:nvPr/>
        </p:nvSpPr>
        <p:spPr bwMode="auto">
          <a:xfrm>
            <a:off x="1835142" y="21336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2" name="Rectangle 62" descr="5%"/>
          <p:cNvSpPr>
            <a:spLocks noChangeArrowheads="1"/>
          </p:cNvSpPr>
          <p:nvPr/>
        </p:nvSpPr>
        <p:spPr bwMode="auto">
          <a:xfrm>
            <a:off x="1835142" y="24384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4" name="Text Box 95"/>
          <p:cNvSpPr txBox="1">
            <a:spLocks noChangeArrowheads="1"/>
          </p:cNvSpPr>
          <p:nvPr/>
        </p:nvSpPr>
        <p:spPr bwMode="auto">
          <a:xfrm>
            <a:off x="739076" y="1417638"/>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25" name="Text Box 19"/>
          <p:cNvSpPr txBox="1">
            <a:spLocks noChangeArrowheads="1"/>
          </p:cNvSpPr>
          <p:nvPr/>
        </p:nvSpPr>
        <p:spPr bwMode="auto">
          <a:xfrm>
            <a:off x="912954" y="17869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 name="Text Box 106"/>
          <p:cNvSpPr txBox="1">
            <a:spLocks noChangeArrowheads="1"/>
          </p:cNvSpPr>
          <p:nvPr/>
        </p:nvSpPr>
        <p:spPr bwMode="auto">
          <a:xfrm>
            <a:off x="912954" y="207756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27" name="Text Box 107"/>
          <p:cNvSpPr txBox="1">
            <a:spLocks noChangeArrowheads="1"/>
          </p:cNvSpPr>
          <p:nvPr/>
        </p:nvSpPr>
        <p:spPr bwMode="auto">
          <a:xfrm>
            <a:off x="912954" y="23965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28" name="Text Box 108"/>
          <p:cNvSpPr txBox="1">
            <a:spLocks noChangeArrowheads="1"/>
          </p:cNvSpPr>
          <p:nvPr/>
        </p:nvSpPr>
        <p:spPr bwMode="auto">
          <a:xfrm>
            <a:off x="912954" y="272437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grpSp>
        <p:nvGrpSpPr>
          <p:cNvPr id="50" name="Group 3"/>
          <p:cNvGrpSpPr>
            <a:grpSpLocks/>
          </p:cNvGrpSpPr>
          <p:nvPr/>
        </p:nvGrpSpPr>
        <p:grpSpPr bwMode="auto">
          <a:xfrm>
            <a:off x="4764062" y="1832697"/>
            <a:ext cx="990600" cy="1219200"/>
            <a:chOff x="1344" y="1056"/>
            <a:chExt cx="624" cy="768"/>
          </a:xfrm>
        </p:grpSpPr>
        <p:sp>
          <p:nvSpPr>
            <p:cNvPr id="5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55" name="Group 36"/>
          <p:cNvGrpSpPr>
            <a:grpSpLocks/>
          </p:cNvGrpSpPr>
          <p:nvPr/>
        </p:nvGrpSpPr>
        <p:grpSpPr bwMode="auto">
          <a:xfrm>
            <a:off x="3925862" y="1832697"/>
            <a:ext cx="838200" cy="1219200"/>
            <a:chOff x="1344" y="1056"/>
            <a:chExt cx="624" cy="768"/>
          </a:xfrm>
        </p:grpSpPr>
        <p:sp>
          <p:nvSpPr>
            <p:cNvPr id="56"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7"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8"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9"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0" name="Text Box 41"/>
          <p:cNvSpPr txBox="1">
            <a:spLocks noChangeArrowheads="1"/>
          </p:cNvSpPr>
          <p:nvPr/>
        </p:nvSpPr>
        <p:spPr bwMode="auto">
          <a:xfrm>
            <a:off x="4154463" y="1412575"/>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61" name="Text Box 42"/>
          <p:cNvSpPr txBox="1">
            <a:spLocks noChangeArrowheads="1"/>
          </p:cNvSpPr>
          <p:nvPr/>
        </p:nvSpPr>
        <p:spPr bwMode="auto">
          <a:xfrm>
            <a:off x="4916463" y="1412575"/>
            <a:ext cx="620683" cy="369332"/>
          </a:xfrm>
          <a:prstGeom prst="rect">
            <a:avLst/>
          </a:prstGeom>
          <a:noFill/>
          <a:ln w="12700">
            <a:noFill/>
            <a:miter lim="800000"/>
            <a:headEnd/>
            <a:tailEnd/>
          </a:ln>
          <a:effectLst/>
        </p:spPr>
        <p:txBody>
          <a:bodyPr wrap="none">
            <a:spAutoFit/>
          </a:bodyPr>
          <a:lstStyle/>
          <a:p>
            <a:r>
              <a:rPr lang="en-US"/>
              <a:t>Data</a:t>
            </a:r>
          </a:p>
        </p:txBody>
      </p:sp>
      <p:sp>
        <p:nvSpPr>
          <p:cNvPr id="68" name="Text Box 95"/>
          <p:cNvSpPr txBox="1">
            <a:spLocks noChangeArrowheads="1"/>
          </p:cNvSpPr>
          <p:nvPr/>
        </p:nvSpPr>
        <p:spPr bwMode="auto">
          <a:xfrm>
            <a:off x="3465487" y="1412575"/>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69" name="Line 94"/>
          <p:cNvSpPr>
            <a:spLocks noChangeShapeType="1"/>
          </p:cNvSpPr>
          <p:nvPr/>
        </p:nvSpPr>
        <p:spPr bwMode="auto">
          <a:xfrm flipV="1">
            <a:off x="3694087" y="2442296"/>
            <a:ext cx="2060574" cy="6259"/>
          </a:xfrm>
          <a:prstGeom prst="line">
            <a:avLst/>
          </a:prstGeom>
          <a:noFill/>
          <a:ln w="28575">
            <a:solidFill>
              <a:schemeClr val="tx1"/>
            </a:solidFill>
            <a:round/>
            <a:headEnd/>
            <a:tailEnd/>
          </a:ln>
        </p:spPr>
        <p:txBody>
          <a:bodyPr>
            <a:prstTxWarp prst="textNoShape">
              <a:avLst/>
            </a:prstTxWarp>
          </a:bodyPr>
          <a:lstStyle/>
          <a:p>
            <a:endParaRPr lang="en-US"/>
          </a:p>
        </p:txBody>
      </p:sp>
      <p:sp>
        <p:nvSpPr>
          <p:cNvPr id="70" name="Text Box 19"/>
          <p:cNvSpPr txBox="1">
            <a:spLocks noChangeArrowheads="1"/>
          </p:cNvSpPr>
          <p:nvPr/>
        </p:nvSpPr>
        <p:spPr bwMode="auto">
          <a:xfrm>
            <a:off x="3639365" y="180174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1" name="Text Box 106"/>
          <p:cNvSpPr txBox="1">
            <a:spLocks noChangeArrowheads="1"/>
          </p:cNvSpPr>
          <p:nvPr/>
        </p:nvSpPr>
        <p:spPr bwMode="auto">
          <a:xfrm>
            <a:off x="3639365" y="20725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2" name="Text Box 107"/>
          <p:cNvSpPr txBox="1">
            <a:spLocks noChangeArrowheads="1"/>
          </p:cNvSpPr>
          <p:nvPr/>
        </p:nvSpPr>
        <p:spPr bwMode="auto">
          <a:xfrm>
            <a:off x="3639365" y="244659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8"/>
          <p:cNvSpPr txBox="1">
            <a:spLocks noChangeArrowheads="1"/>
          </p:cNvSpPr>
          <p:nvPr/>
        </p:nvSpPr>
        <p:spPr bwMode="auto">
          <a:xfrm>
            <a:off x="3639365" y="271931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Rectangle 43" descr="5%"/>
          <p:cNvSpPr>
            <a:spLocks noChangeArrowheads="1"/>
          </p:cNvSpPr>
          <p:nvPr/>
        </p:nvSpPr>
        <p:spPr bwMode="auto">
          <a:xfrm>
            <a:off x="4760887" y="18288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5" name="Rectangle 61" descr="5%"/>
          <p:cNvSpPr>
            <a:spLocks noChangeArrowheads="1"/>
          </p:cNvSpPr>
          <p:nvPr/>
        </p:nvSpPr>
        <p:spPr bwMode="auto">
          <a:xfrm>
            <a:off x="4757459" y="214482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76" name="Rectangle 43" descr="5%"/>
          <p:cNvSpPr>
            <a:spLocks noChangeArrowheads="1"/>
          </p:cNvSpPr>
          <p:nvPr/>
        </p:nvSpPr>
        <p:spPr bwMode="auto">
          <a:xfrm>
            <a:off x="4764062" y="244501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7" name="Rectangle 61" descr="5%"/>
          <p:cNvSpPr>
            <a:spLocks noChangeArrowheads="1"/>
          </p:cNvSpPr>
          <p:nvPr/>
        </p:nvSpPr>
        <p:spPr bwMode="auto">
          <a:xfrm>
            <a:off x="4766862" y="274416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83" name="Line 6"/>
          <p:cNvSpPr>
            <a:spLocks noChangeShapeType="1"/>
          </p:cNvSpPr>
          <p:nvPr/>
        </p:nvSpPr>
        <p:spPr bwMode="auto">
          <a:xfrm>
            <a:off x="8451323" y="2137496"/>
            <a:ext cx="990600" cy="0"/>
          </a:xfrm>
          <a:prstGeom prst="line">
            <a:avLst/>
          </a:prstGeom>
          <a:noFill/>
          <a:ln w="12700">
            <a:solidFill>
              <a:schemeClr val="tx1"/>
            </a:solidFill>
            <a:round/>
            <a:headEnd/>
            <a:tailEnd/>
          </a:ln>
          <a:effectLst/>
        </p:spPr>
        <p:txBody>
          <a:bodyPr wrap="none" anchor="ctr"/>
          <a:lstStyle/>
          <a:p>
            <a:endParaRPr lang="en-US"/>
          </a:p>
        </p:txBody>
      </p:sp>
      <p:sp>
        <p:nvSpPr>
          <p:cNvPr id="86" name="Rectangle 37"/>
          <p:cNvSpPr>
            <a:spLocks noChangeArrowheads="1"/>
          </p:cNvSpPr>
          <p:nvPr/>
        </p:nvSpPr>
        <p:spPr bwMode="auto">
          <a:xfrm>
            <a:off x="7613123" y="1832696"/>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88" name="Line 39"/>
          <p:cNvSpPr>
            <a:spLocks noChangeShapeType="1"/>
          </p:cNvSpPr>
          <p:nvPr/>
        </p:nvSpPr>
        <p:spPr bwMode="auto">
          <a:xfrm flipV="1">
            <a:off x="7613123" y="2136739"/>
            <a:ext cx="3666024" cy="757"/>
          </a:xfrm>
          <a:prstGeom prst="line">
            <a:avLst/>
          </a:prstGeom>
          <a:noFill/>
          <a:ln w="12700">
            <a:solidFill>
              <a:schemeClr val="tx1"/>
            </a:solidFill>
            <a:round/>
            <a:headEnd/>
            <a:tailEnd/>
          </a:ln>
          <a:effectLst/>
        </p:spPr>
        <p:txBody>
          <a:bodyPr wrap="none" anchor="ctr"/>
          <a:lstStyle/>
          <a:p>
            <a:endParaRPr lang="en-US"/>
          </a:p>
        </p:txBody>
      </p:sp>
      <p:sp>
        <p:nvSpPr>
          <p:cNvPr id="90" name="Text Box 41"/>
          <p:cNvSpPr txBox="1">
            <a:spLocks noChangeArrowheads="1"/>
          </p:cNvSpPr>
          <p:nvPr/>
        </p:nvSpPr>
        <p:spPr bwMode="auto">
          <a:xfrm>
            <a:off x="7841724" y="141257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1" name="Text Box 42"/>
          <p:cNvSpPr txBox="1">
            <a:spLocks noChangeArrowheads="1"/>
          </p:cNvSpPr>
          <p:nvPr/>
        </p:nvSpPr>
        <p:spPr bwMode="auto">
          <a:xfrm>
            <a:off x="8603724" y="1412574"/>
            <a:ext cx="620683" cy="369332"/>
          </a:xfrm>
          <a:prstGeom prst="rect">
            <a:avLst/>
          </a:prstGeom>
          <a:noFill/>
          <a:ln w="12700">
            <a:noFill/>
            <a:miter lim="800000"/>
            <a:headEnd/>
            <a:tailEnd/>
          </a:ln>
          <a:effectLst/>
        </p:spPr>
        <p:txBody>
          <a:bodyPr wrap="none">
            <a:spAutoFit/>
          </a:bodyPr>
          <a:lstStyle/>
          <a:p>
            <a:r>
              <a:rPr lang="en-US" dirty="0"/>
              <a:t>Data</a:t>
            </a:r>
          </a:p>
        </p:txBody>
      </p:sp>
      <p:sp>
        <p:nvSpPr>
          <p:cNvPr id="98" name="Text Box 95"/>
          <p:cNvSpPr txBox="1">
            <a:spLocks noChangeArrowheads="1"/>
          </p:cNvSpPr>
          <p:nvPr/>
        </p:nvSpPr>
        <p:spPr bwMode="auto">
          <a:xfrm>
            <a:off x="7168099" y="1412574"/>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00" name="Text Box 19"/>
          <p:cNvSpPr txBox="1">
            <a:spLocks noChangeArrowheads="1"/>
          </p:cNvSpPr>
          <p:nvPr/>
        </p:nvSpPr>
        <p:spPr bwMode="auto">
          <a:xfrm>
            <a:off x="7341977" y="180174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1" name="Text Box 106"/>
          <p:cNvSpPr txBox="1">
            <a:spLocks noChangeArrowheads="1"/>
          </p:cNvSpPr>
          <p:nvPr/>
        </p:nvSpPr>
        <p:spPr bwMode="auto">
          <a:xfrm>
            <a:off x="7341977" y="20725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04" name="Rectangle 43" descr="5%"/>
          <p:cNvSpPr>
            <a:spLocks noChangeArrowheads="1"/>
          </p:cNvSpPr>
          <p:nvPr/>
        </p:nvSpPr>
        <p:spPr bwMode="auto">
          <a:xfrm>
            <a:off x="8453821" y="182461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5" name="Rectangle 61" descr="5%"/>
          <p:cNvSpPr>
            <a:spLocks noChangeArrowheads="1"/>
          </p:cNvSpPr>
          <p:nvPr/>
        </p:nvSpPr>
        <p:spPr bwMode="auto">
          <a:xfrm>
            <a:off x="8459747" y="2136739"/>
            <a:ext cx="1008802"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06" name="Rectangle 43" descr="5%"/>
          <p:cNvSpPr>
            <a:spLocks noChangeArrowheads="1"/>
          </p:cNvSpPr>
          <p:nvPr/>
        </p:nvSpPr>
        <p:spPr bwMode="auto">
          <a:xfrm>
            <a:off x="10288547" y="181825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7" name="Rectangle 61" descr="5%"/>
          <p:cNvSpPr>
            <a:spLocks noChangeArrowheads="1"/>
          </p:cNvSpPr>
          <p:nvPr/>
        </p:nvSpPr>
        <p:spPr bwMode="auto">
          <a:xfrm>
            <a:off x="10294242" y="213284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110" name="Group 109"/>
          <p:cNvGrpSpPr/>
          <p:nvPr/>
        </p:nvGrpSpPr>
        <p:grpSpPr>
          <a:xfrm>
            <a:off x="245537" y="4228440"/>
            <a:ext cx="3205938" cy="1753660"/>
            <a:chOff x="307495" y="507036"/>
            <a:chExt cx="3205938" cy="1753660"/>
          </a:xfrm>
        </p:grpSpPr>
        <p:sp>
          <p:nvSpPr>
            <p:cNvPr id="111"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112" name="Group 3"/>
            <p:cNvGrpSpPr>
              <a:grpSpLocks/>
            </p:cNvGrpSpPr>
            <p:nvPr/>
          </p:nvGrpSpPr>
          <p:grpSpPr bwMode="auto">
            <a:xfrm>
              <a:off x="2522833" y="927158"/>
              <a:ext cx="990600" cy="1219200"/>
              <a:chOff x="1344" y="1056"/>
              <a:chExt cx="624" cy="768"/>
            </a:xfrm>
          </p:grpSpPr>
          <p:sp>
            <p:nvSpPr>
              <p:cNvPr id="138"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9"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14" name="Group 36"/>
            <p:cNvGrpSpPr>
              <a:grpSpLocks/>
            </p:cNvGrpSpPr>
            <p:nvPr/>
          </p:nvGrpSpPr>
          <p:grpSpPr bwMode="auto">
            <a:xfrm>
              <a:off x="1684633" y="927158"/>
              <a:ext cx="838200" cy="1219200"/>
              <a:chOff x="1344" y="1056"/>
              <a:chExt cx="624" cy="768"/>
            </a:xfrm>
          </p:grpSpPr>
          <p:sp>
            <p:nvSpPr>
              <p:cNvPr id="134"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5"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6"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7"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30"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1"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2"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3"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9"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20" name="Text Box 109"/>
            <p:cNvSpPr txBox="1">
              <a:spLocks noChangeArrowheads="1"/>
            </p:cNvSpPr>
            <p:nvPr/>
          </p:nvSpPr>
          <p:spPr bwMode="auto">
            <a:xfrm>
              <a:off x="307495"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1" name="Text Box 110"/>
            <p:cNvSpPr txBox="1">
              <a:spLocks noChangeArrowheads="1"/>
            </p:cNvSpPr>
            <p:nvPr/>
          </p:nvSpPr>
          <p:spPr bwMode="auto">
            <a:xfrm>
              <a:off x="518044"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2" name="Text Box 111"/>
            <p:cNvSpPr txBox="1">
              <a:spLocks noChangeArrowheads="1"/>
            </p:cNvSpPr>
            <p:nvPr/>
          </p:nvSpPr>
          <p:spPr bwMode="auto">
            <a:xfrm>
              <a:off x="515160"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3"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4" name="Text Box 110"/>
            <p:cNvSpPr txBox="1">
              <a:spLocks noChangeArrowheads="1"/>
            </p:cNvSpPr>
            <p:nvPr/>
          </p:nvSpPr>
          <p:spPr bwMode="auto">
            <a:xfrm>
              <a:off x="520181"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latin typeface="Calibri" charset="0"/>
                </a:rPr>
                <a:t>2</a:t>
              </a:r>
              <a:endParaRPr lang="en-US" sz="2000" dirty="0">
                <a:latin typeface="Calibri" charset="0"/>
              </a:endParaRPr>
            </a:p>
          </p:txBody>
        </p:sp>
        <p:sp>
          <p:nvSpPr>
            <p:cNvPr id="125" name="Text Box 111"/>
            <p:cNvSpPr txBox="1">
              <a:spLocks noChangeArrowheads="1"/>
            </p:cNvSpPr>
            <p:nvPr/>
          </p:nvSpPr>
          <p:spPr bwMode="auto">
            <a:xfrm>
              <a:off x="522981"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smtClean="0">
                  <a:latin typeface="Calibri" charset="0"/>
                </a:rPr>
                <a:t>3</a:t>
              </a:r>
              <a:endParaRPr lang="en-US" sz="2000" dirty="0">
                <a:latin typeface="Calibri" charset="0"/>
              </a:endParaRPr>
            </a:p>
          </p:txBody>
        </p:sp>
        <p:sp>
          <p:nvSpPr>
            <p:cNvPr id="126" name="TextBox 125"/>
            <p:cNvSpPr txBox="1"/>
            <p:nvPr/>
          </p:nvSpPr>
          <p:spPr>
            <a:xfrm>
              <a:off x="1746429" y="907365"/>
              <a:ext cx="652743" cy="369332"/>
            </a:xfrm>
            <a:prstGeom prst="rect">
              <a:avLst/>
            </a:prstGeom>
            <a:noFill/>
          </p:spPr>
          <p:txBody>
            <a:bodyPr wrap="none" rtlCol="0" anchor="ctr">
              <a:spAutoFit/>
            </a:bodyPr>
            <a:lstStyle/>
            <a:p>
              <a:r>
                <a:rPr lang="en-US" dirty="0" smtClean="0">
                  <a:solidFill>
                    <a:srgbClr val="FF0000"/>
                  </a:solidFill>
                </a:rPr>
                <a:t>0101</a:t>
              </a:r>
              <a:endParaRPr lang="en-US" dirty="0">
                <a:solidFill>
                  <a:srgbClr val="FF0000"/>
                </a:solidFill>
              </a:endParaRPr>
            </a:p>
          </p:txBody>
        </p:sp>
        <p:sp>
          <p:nvSpPr>
            <p:cNvPr id="127" name="TextBox 126"/>
            <p:cNvSpPr txBox="1"/>
            <p:nvPr/>
          </p:nvSpPr>
          <p:spPr>
            <a:xfrm>
              <a:off x="1746429" y="1213400"/>
              <a:ext cx="652743" cy="369332"/>
            </a:xfrm>
            <a:prstGeom prst="rect">
              <a:avLst/>
            </a:prstGeom>
            <a:noFill/>
          </p:spPr>
          <p:txBody>
            <a:bodyPr wrap="none" rtlCol="0" anchor="ctr">
              <a:spAutoFit/>
            </a:bodyPr>
            <a:lstStyle/>
            <a:p>
              <a:r>
                <a:rPr lang="en-US" dirty="0" smtClean="0">
                  <a:solidFill>
                    <a:srgbClr val="FF0000"/>
                  </a:solidFill>
                </a:rPr>
                <a:t>1110</a:t>
              </a:r>
              <a:endParaRPr lang="en-US" dirty="0">
                <a:solidFill>
                  <a:srgbClr val="FF0000"/>
                </a:solidFill>
              </a:endParaRPr>
            </a:p>
          </p:txBody>
        </p:sp>
        <p:sp>
          <p:nvSpPr>
            <p:cNvPr id="128" name="TextBox 127"/>
            <p:cNvSpPr txBox="1"/>
            <p:nvPr/>
          </p:nvSpPr>
          <p:spPr>
            <a:xfrm>
              <a:off x="1746429" y="1526927"/>
              <a:ext cx="652743" cy="369332"/>
            </a:xfrm>
            <a:prstGeom prst="rect">
              <a:avLst/>
            </a:prstGeom>
            <a:noFill/>
          </p:spPr>
          <p:txBody>
            <a:bodyPr wrap="none" rtlCol="0">
              <a:spAutoFit/>
            </a:bodyPr>
            <a:lstStyle/>
            <a:p>
              <a:r>
                <a:rPr lang="en-US" dirty="0" smtClean="0">
                  <a:solidFill>
                    <a:srgbClr val="FF0000"/>
                  </a:solidFill>
                </a:rPr>
                <a:t>1010</a:t>
              </a:r>
              <a:endParaRPr lang="en-US" dirty="0">
                <a:solidFill>
                  <a:srgbClr val="FF0000"/>
                </a:solidFill>
              </a:endParaRPr>
            </a:p>
          </p:txBody>
        </p:sp>
        <p:sp>
          <p:nvSpPr>
            <p:cNvPr id="129" name="TextBox 128"/>
            <p:cNvSpPr txBox="1"/>
            <p:nvPr/>
          </p:nvSpPr>
          <p:spPr>
            <a:xfrm>
              <a:off x="1746429" y="1814850"/>
              <a:ext cx="652743" cy="369332"/>
            </a:xfrm>
            <a:prstGeom prst="rect">
              <a:avLst/>
            </a:prstGeom>
            <a:noFill/>
          </p:spPr>
          <p:txBody>
            <a:bodyPr wrap="none" rtlCol="0">
              <a:spAutoFit/>
            </a:bodyPr>
            <a:lstStyle/>
            <a:p>
              <a:r>
                <a:rPr lang="en-US" dirty="0" smtClean="0">
                  <a:solidFill>
                    <a:srgbClr val="FF0000"/>
                  </a:solidFill>
                </a:rPr>
                <a:t>0011</a:t>
              </a:r>
              <a:endParaRPr lang="en-US" dirty="0">
                <a:solidFill>
                  <a:srgbClr val="FF0000"/>
                </a:solidFill>
              </a:endParaRPr>
            </a:p>
          </p:txBody>
        </p:sp>
      </p:grpSp>
      <p:sp>
        <p:nvSpPr>
          <p:cNvPr id="143" name="Rectangle 43" descr="5%"/>
          <p:cNvSpPr>
            <a:spLocks noChangeArrowheads="1"/>
          </p:cNvSpPr>
          <p:nvPr/>
        </p:nvSpPr>
        <p:spPr bwMode="auto">
          <a:xfrm>
            <a:off x="527751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 name="Rectangle 37"/>
          <p:cNvSpPr>
            <a:spLocks noChangeArrowheads="1"/>
          </p:cNvSpPr>
          <p:nvPr/>
        </p:nvSpPr>
        <p:spPr bwMode="auto">
          <a:xfrm>
            <a:off x="4437211"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47" name="Text Box 41"/>
          <p:cNvSpPr txBox="1">
            <a:spLocks noChangeArrowheads="1"/>
          </p:cNvSpPr>
          <p:nvPr/>
        </p:nvSpPr>
        <p:spPr bwMode="auto">
          <a:xfrm>
            <a:off x="466581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48" name="Text Box 42"/>
          <p:cNvSpPr txBox="1">
            <a:spLocks noChangeArrowheads="1"/>
          </p:cNvSpPr>
          <p:nvPr/>
        </p:nvSpPr>
        <p:spPr bwMode="auto">
          <a:xfrm>
            <a:off x="542781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51" name="Text Box 95"/>
          <p:cNvSpPr txBox="1">
            <a:spLocks noChangeArrowheads="1"/>
          </p:cNvSpPr>
          <p:nvPr/>
        </p:nvSpPr>
        <p:spPr bwMode="auto">
          <a:xfrm>
            <a:off x="3810000" y="5119011"/>
            <a:ext cx="651525" cy="369332"/>
          </a:xfrm>
          <a:prstGeom prst="rect">
            <a:avLst/>
          </a:prstGeom>
          <a:noFill/>
          <a:ln w="12700">
            <a:noFill/>
            <a:miter lim="800000"/>
            <a:headEnd/>
            <a:tailEnd/>
          </a:ln>
          <a:effectLst/>
        </p:spPr>
        <p:txBody>
          <a:bodyPr wrap="none">
            <a:spAutoFit/>
          </a:bodyPr>
          <a:lstStyle/>
          <a:p>
            <a:r>
              <a:rPr lang="en-US" altLang="zh-CN" dirty="0" smtClean="0"/>
              <a:t>Set 0</a:t>
            </a:r>
            <a:endParaRPr lang="en-US" dirty="0"/>
          </a:p>
        </p:txBody>
      </p:sp>
      <p:sp>
        <p:nvSpPr>
          <p:cNvPr id="174" name="Rectangle 43" descr="5%"/>
          <p:cNvSpPr>
            <a:spLocks noChangeArrowheads="1"/>
          </p:cNvSpPr>
          <p:nvPr/>
        </p:nvSpPr>
        <p:spPr bwMode="auto">
          <a:xfrm>
            <a:off x="710229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5" name="Rectangle 43" descr="5%"/>
          <p:cNvSpPr>
            <a:spLocks noChangeArrowheads="1"/>
          </p:cNvSpPr>
          <p:nvPr/>
        </p:nvSpPr>
        <p:spPr bwMode="auto">
          <a:xfrm>
            <a:off x="8939329"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43" descr="5%"/>
          <p:cNvSpPr>
            <a:spLocks noChangeArrowheads="1"/>
          </p:cNvSpPr>
          <p:nvPr/>
        </p:nvSpPr>
        <p:spPr bwMode="auto">
          <a:xfrm>
            <a:off x="1077073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37"/>
          <p:cNvSpPr>
            <a:spLocks noChangeArrowheads="1"/>
          </p:cNvSpPr>
          <p:nvPr/>
        </p:nvSpPr>
        <p:spPr bwMode="auto">
          <a:xfrm>
            <a:off x="9450347" y="1828800"/>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178" name="Rectangle 37"/>
          <p:cNvSpPr>
            <a:spLocks noChangeArrowheads="1"/>
          </p:cNvSpPr>
          <p:nvPr/>
        </p:nvSpPr>
        <p:spPr bwMode="auto">
          <a:xfrm>
            <a:off x="6266107"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79" name="Rectangle 37"/>
          <p:cNvSpPr>
            <a:spLocks noChangeArrowheads="1"/>
          </p:cNvSpPr>
          <p:nvPr/>
        </p:nvSpPr>
        <p:spPr bwMode="auto">
          <a:xfrm>
            <a:off x="8097013"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0" name="Rectangle 37"/>
          <p:cNvSpPr>
            <a:spLocks noChangeArrowheads="1"/>
          </p:cNvSpPr>
          <p:nvPr/>
        </p:nvSpPr>
        <p:spPr bwMode="auto">
          <a:xfrm>
            <a:off x="9927919"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2" name="Text Box 41"/>
          <p:cNvSpPr txBox="1">
            <a:spLocks noChangeArrowheads="1"/>
          </p:cNvSpPr>
          <p:nvPr/>
        </p:nvSpPr>
        <p:spPr bwMode="auto">
          <a:xfrm>
            <a:off x="639314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3" name="Text Box 42"/>
          <p:cNvSpPr txBox="1">
            <a:spLocks noChangeArrowheads="1"/>
          </p:cNvSpPr>
          <p:nvPr/>
        </p:nvSpPr>
        <p:spPr bwMode="auto">
          <a:xfrm>
            <a:off x="7155142"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4" name="Text Box 41"/>
          <p:cNvSpPr txBox="1">
            <a:spLocks noChangeArrowheads="1"/>
          </p:cNvSpPr>
          <p:nvPr/>
        </p:nvSpPr>
        <p:spPr bwMode="auto">
          <a:xfrm>
            <a:off x="8252688"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5" name="Text Box 42"/>
          <p:cNvSpPr txBox="1">
            <a:spLocks noChangeArrowheads="1"/>
          </p:cNvSpPr>
          <p:nvPr/>
        </p:nvSpPr>
        <p:spPr bwMode="auto">
          <a:xfrm>
            <a:off x="9014688"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6" name="Text Box 41"/>
          <p:cNvSpPr txBox="1">
            <a:spLocks noChangeArrowheads="1"/>
          </p:cNvSpPr>
          <p:nvPr/>
        </p:nvSpPr>
        <p:spPr bwMode="auto">
          <a:xfrm>
            <a:off x="1020937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7" name="Text Box 42"/>
          <p:cNvSpPr txBox="1">
            <a:spLocks noChangeArrowheads="1"/>
          </p:cNvSpPr>
          <p:nvPr/>
        </p:nvSpPr>
        <p:spPr bwMode="auto">
          <a:xfrm>
            <a:off x="1097137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88" name="Text Box 109"/>
          <p:cNvSpPr txBox="1">
            <a:spLocks noChangeArrowheads="1"/>
          </p:cNvSpPr>
          <p:nvPr/>
        </p:nvSpPr>
        <p:spPr bwMode="auto">
          <a:xfrm>
            <a:off x="4857455" y="5442692"/>
            <a:ext cx="762260" cy="369332"/>
          </a:xfrm>
          <a:prstGeom prst="rect">
            <a:avLst/>
          </a:prstGeom>
          <a:noFill/>
          <a:ln w="12700">
            <a:noFill/>
            <a:miter lim="800000"/>
            <a:headEnd/>
            <a:tailEnd/>
          </a:ln>
        </p:spPr>
        <p:txBody>
          <a:bodyPr wrap="none">
            <a:prstTxWarp prst="textNoShape">
              <a:avLst/>
            </a:prstTxWarp>
            <a:spAutoFit/>
          </a:bodyPr>
          <a:lstStyle/>
          <a:p>
            <a:r>
              <a:rPr lang="en-US" dirty="0" smtClean="0">
                <a:latin typeface="Calibri" charset="0"/>
              </a:rPr>
              <a:t>Way 0</a:t>
            </a:r>
            <a:endParaRPr lang="en-US" dirty="0">
              <a:latin typeface="Calibri" charset="0"/>
            </a:endParaRPr>
          </a:p>
        </p:txBody>
      </p:sp>
      <p:sp>
        <p:nvSpPr>
          <p:cNvPr id="189" name="Text Box 109"/>
          <p:cNvSpPr txBox="1">
            <a:spLocks noChangeArrowheads="1"/>
          </p:cNvSpPr>
          <p:nvPr/>
        </p:nvSpPr>
        <p:spPr bwMode="auto">
          <a:xfrm>
            <a:off x="6745187" y="5442692"/>
            <a:ext cx="762260" cy="369332"/>
          </a:xfrm>
          <a:prstGeom prst="rect">
            <a:avLst/>
          </a:prstGeom>
          <a:noFill/>
          <a:ln w="12700">
            <a:noFill/>
            <a:miter lim="800000"/>
            <a:headEnd/>
            <a:tailEnd/>
          </a:ln>
        </p:spPr>
        <p:txBody>
          <a:bodyPr wrap="none">
            <a:prstTxWarp prst="textNoShape">
              <a:avLst/>
            </a:prstTxWarp>
            <a:spAutoFit/>
          </a:bodyPr>
          <a:lstStyle/>
          <a:p>
            <a:r>
              <a:rPr lang="en-US" dirty="0" smtClean="0">
                <a:latin typeface="Calibri" charset="0"/>
              </a:rPr>
              <a:t>Way 1</a:t>
            </a:r>
            <a:endParaRPr lang="en-US" dirty="0">
              <a:latin typeface="Calibri" charset="0"/>
            </a:endParaRPr>
          </a:p>
        </p:txBody>
      </p:sp>
      <p:sp>
        <p:nvSpPr>
          <p:cNvPr id="190" name="Text Box 109"/>
          <p:cNvSpPr txBox="1">
            <a:spLocks noChangeArrowheads="1"/>
          </p:cNvSpPr>
          <p:nvPr/>
        </p:nvSpPr>
        <p:spPr bwMode="auto">
          <a:xfrm>
            <a:off x="8628521" y="5442692"/>
            <a:ext cx="762260" cy="369332"/>
          </a:xfrm>
          <a:prstGeom prst="rect">
            <a:avLst/>
          </a:prstGeom>
          <a:noFill/>
          <a:ln w="12700">
            <a:noFill/>
            <a:miter lim="800000"/>
            <a:headEnd/>
            <a:tailEnd/>
          </a:ln>
        </p:spPr>
        <p:txBody>
          <a:bodyPr wrap="none">
            <a:prstTxWarp prst="textNoShape">
              <a:avLst/>
            </a:prstTxWarp>
            <a:spAutoFit/>
          </a:bodyPr>
          <a:lstStyle/>
          <a:p>
            <a:r>
              <a:rPr lang="en-US" dirty="0" smtClean="0">
                <a:latin typeface="Calibri" charset="0"/>
              </a:rPr>
              <a:t>Way 2</a:t>
            </a:r>
            <a:endParaRPr lang="en-US" dirty="0">
              <a:latin typeface="Calibri" charset="0"/>
            </a:endParaRPr>
          </a:p>
        </p:txBody>
      </p:sp>
      <p:sp>
        <p:nvSpPr>
          <p:cNvPr id="191" name="Text Box 109"/>
          <p:cNvSpPr txBox="1">
            <a:spLocks noChangeArrowheads="1"/>
          </p:cNvSpPr>
          <p:nvPr/>
        </p:nvSpPr>
        <p:spPr bwMode="auto">
          <a:xfrm>
            <a:off x="10419659" y="5442692"/>
            <a:ext cx="762260" cy="369332"/>
          </a:xfrm>
          <a:prstGeom prst="rect">
            <a:avLst/>
          </a:prstGeom>
          <a:noFill/>
          <a:ln w="12700">
            <a:noFill/>
            <a:miter lim="800000"/>
            <a:headEnd/>
            <a:tailEnd/>
          </a:ln>
        </p:spPr>
        <p:txBody>
          <a:bodyPr wrap="none">
            <a:prstTxWarp prst="textNoShape">
              <a:avLst/>
            </a:prstTxWarp>
            <a:spAutoFit/>
          </a:bodyPr>
          <a:lstStyle/>
          <a:p>
            <a:r>
              <a:rPr lang="en-US" dirty="0" smtClean="0">
                <a:latin typeface="Calibri" charset="0"/>
              </a:rPr>
              <a:t>Way 3</a:t>
            </a:r>
            <a:endParaRPr lang="en-US" dirty="0">
              <a:latin typeface="Calibri" charset="0"/>
            </a:endParaRPr>
          </a:p>
        </p:txBody>
      </p:sp>
      <p:sp>
        <p:nvSpPr>
          <p:cNvPr id="192" name="Text Box 41"/>
          <p:cNvSpPr txBox="1">
            <a:spLocks noChangeArrowheads="1"/>
          </p:cNvSpPr>
          <p:nvPr/>
        </p:nvSpPr>
        <p:spPr bwMode="auto">
          <a:xfrm>
            <a:off x="9605892" y="142153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93" name="Text Box 42"/>
          <p:cNvSpPr txBox="1">
            <a:spLocks noChangeArrowheads="1"/>
          </p:cNvSpPr>
          <p:nvPr/>
        </p:nvSpPr>
        <p:spPr bwMode="auto">
          <a:xfrm>
            <a:off x="10367892" y="1421534"/>
            <a:ext cx="620683" cy="369332"/>
          </a:xfrm>
          <a:prstGeom prst="rect">
            <a:avLst/>
          </a:prstGeom>
          <a:noFill/>
          <a:ln w="12700">
            <a:noFill/>
            <a:miter lim="800000"/>
            <a:headEnd/>
            <a:tailEnd/>
          </a:ln>
          <a:effectLst/>
        </p:spPr>
        <p:txBody>
          <a:bodyPr wrap="none">
            <a:spAutoFit/>
          </a:bodyPr>
          <a:lstStyle/>
          <a:p>
            <a:r>
              <a:rPr lang="en-US" dirty="0"/>
              <a:t>Data</a:t>
            </a:r>
          </a:p>
        </p:txBody>
      </p:sp>
      <p:sp>
        <p:nvSpPr>
          <p:cNvPr id="2" name="Right Arrow 1"/>
          <p:cNvSpPr/>
          <p:nvPr/>
        </p:nvSpPr>
        <p:spPr>
          <a:xfrm>
            <a:off x="5999756" y="2187304"/>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 name="Rectangle 2"/>
          <p:cNvSpPr/>
          <p:nvPr/>
        </p:nvSpPr>
        <p:spPr>
          <a:xfrm>
            <a:off x="5905165" y="1911504"/>
            <a:ext cx="892424" cy="369332"/>
          </a:xfrm>
          <a:prstGeom prst="rect">
            <a:avLst/>
          </a:prstGeom>
        </p:spPr>
        <p:txBody>
          <a:bodyPr wrap="none">
            <a:spAutoFit/>
          </a:bodyPr>
          <a:lstStyle/>
          <a:p>
            <a:r>
              <a:rPr lang="en-US" dirty="0"/>
              <a:t>Redraw</a:t>
            </a:r>
          </a:p>
        </p:txBody>
      </p:sp>
      <p:sp>
        <p:nvSpPr>
          <p:cNvPr id="195" name="Right Arrow 194"/>
          <p:cNvSpPr/>
          <p:nvPr/>
        </p:nvSpPr>
        <p:spPr>
          <a:xfrm>
            <a:off x="3591333" y="4687677"/>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6" name="Rectangle 195"/>
          <p:cNvSpPr/>
          <p:nvPr/>
        </p:nvSpPr>
        <p:spPr>
          <a:xfrm>
            <a:off x="3496742" y="4411877"/>
            <a:ext cx="892424" cy="369332"/>
          </a:xfrm>
          <a:prstGeom prst="rect">
            <a:avLst/>
          </a:prstGeom>
        </p:spPr>
        <p:txBody>
          <a:bodyPr wrap="none">
            <a:spAutoFit/>
          </a:bodyPr>
          <a:lstStyle/>
          <a:p>
            <a:r>
              <a:rPr lang="en-US" dirty="0"/>
              <a:t>Redraw</a:t>
            </a:r>
          </a:p>
        </p:txBody>
      </p:sp>
      <p:sp>
        <p:nvSpPr>
          <p:cNvPr id="197" name="Text Box 109"/>
          <p:cNvSpPr txBox="1">
            <a:spLocks noChangeArrowheads="1"/>
          </p:cNvSpPr>
          <p:nvPr/>
        </p:nvSpPr>
        <p:spPr bwMode="auto">
          <a:xfrm>
            <a:off x="8214149" y="2439385"/>
            <a:ext cx="762260" cy="369332"/>
          </a:xfrm>
          <a:prstGeom prst="rect">
            <a:avLst/>
          </a:prstGeom>
          <a:noFill/>
          <a:ln w="12700">
            <a:noFill/>
            <a:miter lim="800000"/>
            <a:headEnd/>
            <a:tailEnd/>
          </a:ln>
        </p:spPr>
        <p:txBody>
          <a:bodyPr wrap="none">
            <a:prstTxWarp prst="textNoShape">
              <a:avLst/>
            </a:prstTxWarp>
            <a:spAutoFit/>
          </a:bodyPr>
          <a:lstStyle/>
          <a:p>
            <a:r>
              <a:rPr lang="en-US" dirty="0" smtClean="0">
                <a:latin typeface="Calibri" charset="0"/>
              </a:rPr>
              <a:t>Way 0</a:t>
            </a:r>
            <a:endParaRPr lang="en-US" dirty="0">
              <a:latin typeface="Calibri" charset="0"/>
            </a:endParaRPr>
          </a:p>
        </p:txBody>
      </p:sp>
      <p:sp>
        <p:nvSpPr>
          <p:cNvPr id="198" name="Text Box 109"/>
          <p:cNvSpPr txBox="1">
            <a:spLocks noChangeArrowheads="1"/>
          </p:cNvSpPr>
          <p:nvPr/>
        </p:nvSpPr>
        <p:spPr bwMode="auto">
          <a:xfrm>
            <a:off x="9942487" y="2433752"/>
            <a:ext cx="762260" cy="369332"/>
          </a:xfrm>
          <a:prstGeom prst="rect">
            <a:avLst/>
          </a:prstGeom>
          <a:noFill/>
          <a:ln w="12700">
            <a:noFill/>
            <a:miter lim="800000"/>
            <a:headEnd/>
            <a:tailEnd/>
          </a:ln>
        </p:spPr>
        <p:txBody>
          <a:bodyPr wrap="none">
            <a:prstTxWarp prst="textNoShape">
              <a:avLst/>
            </a:prstTxWarp>
            <a:spAutoFit/>
          </a:bodyPr>
          <a:lstStyle/>
          <a:p>
            <a:r>
              <a:rPr lang="en-US" dirty="0" smtClean="0">
                <a:latin typeface="Calibri" charset="0"/>
              </a:rPr>
              <a:t>Way 1</a:t>
            </a:r>
            <a:endParaRPr lang="en-US" dirty="0">
              <a:latin typeface="Calibri" charset="0"/>
            </a:endParaRPr>
          </a:p>
        </p:txBody>
      </p:sp>
      <p:sp>
        <p:nvSpPr>
          <p:cNvPr id="4" name="TextBox 3"/>
          <p:cNvSpPr txBox="1"/>
          <p:nvPr/>
        </p:nvSpPr>
        <p:spPr>
          <a:xfrm>
            <a:off x="1393718" y="1122402"/>
            <a:ext cx="1078950" cy="369332"/>
          </a:xfrm>
          <a:prstGeom prst="rect">
            <a:avLst/>
          </a:prstGeom>
          <a:noFill/>
        </p:spPr>
        <p:txBody>
          <a:bodyPr wrap="none" rtlCol="0">
            <a:spAutoFit/>
          </a:bodyPr>
          <a:lstStyle/>
          <a:p>
            <a:r>
              <a:rPr lang="en-US" b="1" dirty="0" smtClean="0"/>
              <a:t>DA Cache</a:t>
            </a:r>
            <a:endParaRPr lang="en-US" b="1" dirty="0"/>
          </a:p>
        </p:txBody>
      </p:sp>
      <p:sp>
        <p:nvSpPr>
          <p:cNvPr id="200" name="TextBox 199"/>
          <p:cNvSpPr txBox="1"/>
          <p:nvPr/>
        </p:nvSpPr>
        <p:spPr>
          <a:xfrm>
            <a:off x="6838077" y="1118454"/>
            <a:ext cx="1681999" cy="369332"/>
          </a:xfrm>
          <a:prstGeom prst="rect">
            <a:avLst/>
          </a:prstGeom>
          <a:noFill/>
        </p:spPr>
        <p:txBody>
          <a:bodyPr wrap="none" rtlCol="0">
            <a:spAutoFit/>
          </a:bodyPr>
          <a:lstStyle/>
          <a:p>
            <a:r>
              <a:rPr lang="en-US" b="1" dirty="0" smtClean="0"/>
              <a:t>2-way SA Cache</a:t>
            </a:r>
            <a:endParaRPr lang="en-US" b="1" dirty="0"/>
          </a:p>
        </p:txBody>
      </p:sp>
      <p:sp>
        <p:nvSpPr>
          <p:cNvPr id="201" name="TextBox 200"/>
          <p:cNvSpPr txBox="1"/>
          <p:nvPr/>
        </p:nvSpPr>
        <p:spPr>
          <a:xfrm>
            <a:off x="5355324" y="3870993"/>
            <a:ext cx="2111347" cy="369332"/>
          </a:xfrm>
          <a:prstGeom prst="rect">
            <a:avLst/>
          </a:prstGeom>
          <a:noFill/>
        </p:spPr>
        <p:txBody>
          <a:bodyPr wrap="none" rtlCol="0">
            <a:spAutoFit/>
          </a:bodyPr>
          <a:lstStyle/>
          <a:p>
            <a:r>
              <a:rPr lang="en-US" b="1" dirty="0" smtClean="0"/>
              <a:t>FA Cache (4-way SA)</a:t>
            </a:r>
            <a:endParaRPr lang="en-US" b="1" dirty="0"/>
          </a:p>
        </p:txBody>
      </p:sp>
      <p:sp>
        <p:nvSpPr>
          <p:cNvPr id="205" name="Rectangle 204"/>
          <p:cNvSpPr/>
          <p:nvPr/>
        </p:nvSpPr>
        <p:spPr>
          <a:xfrm>
            <a:off x="5562600" y="33692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06" name="Group 23"/>
          <p:cNvGrpSpPr/>
          <p:nvPr/>
        </p:nvGrpSpPr>
        <p:grpSpPr>
          <a:xfrm>
            <a:off x="5562601" y="3108171"/>
            <a:ext cx="4447323" cy="347478"/>
            <a:chOff x="1447800" y="1473200"/>
            <a:chExt cx="6329300" cy="494520"/>
          </a:xfrm>
        </p:grpSpPr>
        <p:sp>
          <p:nvSpPr>
            <p:cNvPr id="207" name="TextBox 206"/>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08" name="TextBox 207"/>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09" name="Straight Connector 208"/>
          <p:cNvCxnSpPr/>
          <p:nvPr/>
        </p:nvCxnSpPr>
        <p:spPr>
          <a:xfrm>
            <a:off x="8524723" y="33648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0" name="TextBox 209"/>
          <p:cNvSpPr txBox="1"/>
          <p:nvPr/>
        </p:nvSpPr>
        <p:spPr>
          <a:xfrm>
            <a:off x="8533297" y="3108171"/>
            <a:ext cx="288862" cy="338554"/>
          </a:xfrm>
          <a:prstGeom prst="rect">
            <a:avLst/>
          </a:prstGeom>
          <a:noFill/>
        </p:spPr>
        <p:txBody>
          <a:bodyPr wrap="none" rtlCol="0">
            <a:spAutoFit/>
          </a:bodyPr>
          <a:lstStyle/>
          <a:p>
            <a:r>
              <a:rPr lang="en-US" sz="1600" dirty="0"/>
              <a:t>1</a:t>
            </a:r>
          </a:p>
        </p:txBody>
      </p:sp>
      <p:sp>
        <p:nvSpPr>
          <p:cNvPr id="211" name="TextBox 210"/>
          <p:cNvSpPr txBox="1"/>
          <p:nvPr/>
        </p:nvSpPr>
        <p:spPr>
          <a:xfrm>
            <a:off x="7956919" y="3108171"/>
            <a:ext cx="288862" cy="338554"/>
          </a:xfrm>
          <a:prstGeom prst="rect">
            <a:avLst/>
          </a:prstGeom>
          <a:noFill/>
        </p:spPr>
        <p:txBody>
          <a:bodyPr wrap="none" rtlCol="0">
            <a:spAutoFit/>
          </a:bodyPr>
          <a:lstStyle/>
          <a:p>
            <a:r>
              <a:rPr lang="en-US" sz="1600" dirty="0"/>
              <a:t>2</a:t>
            </a:r>
          </a:p>
        </p:txBody>
      </p:sp>
      <p:cxnSp>
        <p:nvCxnSpPr>
          <p:cNvPr id="212" name="Straight Connector 211"/>
          <p:cNvCxnSpPr/>
          <p:nvPr/>
        </p:nvCxnSpPr>
        <p:spPr>
          <a:xfrm>
            <a:off x="7636181" y="33737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3" name="TextBox 212"/>
          <p:cNvSpPr txBox="1"/>
          <p:nvPr/>
        </p:nvSpPr>
        <p:spPr>
          <a:xfrm>
            <a:off x="7331381" y="3108171"/>
            <a:ext cx="288862" cy="338554"/>
          </a:xfrm>
          <a:prstGeom prst="rect">
            <a:avLst/>
          </a:prstGeom>
          <a:noFill/>
        </p:spPr>
        <p:txBody>
          <a:bodyPr wrap="none" rtlCol="0">
            <a:spAutoFit/>
          </a:bodyPr>
          <a:lstStyle/>
          <a:p>
            <a:r>
              <a:rPr lang="en-US" sz="1600" dirty="0"/>
              <a:t>3</a:t>
            </a:r>
          </a:p>
        </p:txBody>
      </p:sp>
      <p:sp>
        <p:nvSpPr>
          <p:cNvPr id="214" name="TextBox 213"/>
          <p:cNvSpPr txBox="1"/>
          <p:nvPr/>
        </p:nvSpPr>
        <p:spPr>
          <a:xfrm>
            <a:off x="8617274" y="33644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215" name="TextBox 214"/>
          <p:cNvSpPr txBox="1"/>
          <p:nvPr/>
        </p:nvSpPr>
        <p:spPr>
          <a:xfrm>
            <a:off x="6039062" y="33644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16" name="TextBox 215"/>
          <p:cNvSpPr txBox="1"/>
          <p:nvPr/>
        </p:nvSpPr>
        <p:spPr>
          <a:xfrm>
            <a:off x="7563062" y="3364468"/>
            <a:ext cx="1028295" cy="369332"/>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grpSp>
        <p:nvGrpSpPr>
          <p:cNvPr id="217" name="Group 216"/>
          <p:cNvGrpSpPr/>
          <p:nvPr/>
        </p:nvGrpSpPr>
        <p:grpSpPr>
          <a:xfrm>
            <a:off x="159297" y="3108171"/>
            <a:ext cx="4447324" cy="625629"/>
            <a:chOff x="32819" y="805566"/>
            <a:chExt cx="6329301" cy="890378"/>
          </a:xfrm>
        </p:grpSpPr>
        <p:sp>
          <p:nvSpPr>
            <p:cNvPr id="218" name="Rectangle 217"/>
            <p:cNvSpPr/>
            <p:nvPr/>
          </p:nvSpPr>
          <p:spPr>
            <a:xfrm>
              <a:off x="32819" y="1177180"/>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19" name="Group 23"/>
            <p:cNvGrpSpPr/>
            <p:nvPr/>
          </p:nvGrpSpPr>
          <p:grpSpPr>
            <a:xfrm>
              <a:off x="32820" y="805566"/>
              <a:ext cx="6329300" cy="494520"/>
              <a:chOff x="1447800" y="1473200"/>
              <a:chExt cx="6329300" cy="494520"/>
            </a:xfrm>
          </p:grpSpPr>
          <p:sp>
            <p:nvSpPr>
              <p:cNvPr id="229" name="TextBox 228"/>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0" name="TextBox 229"/>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20" name="Straight Connector 219"/>
            <p:cNvCxnSpPr/>
            <p:nvPr/>
          </p:nvCxnSpPr>
          <p:spPr>
            <a:xfrm>
              <a:off x="4248426"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4260628" y="805566"/>
              <a:ext cx="411100" cy="481820"/>
            </a:xfrm>
            <a:prstGeom prst="rect">
              <a:avLst/>
            </a:prstGeom>
            <a:noFill/>
          </p:spPr>
          <p:txBody>
            <a:bodyPr wrap="none" rtlCol="0">
              <a:spAutoFit/>
            </a:bodyPr>
            <a:lstStyle/>
            <a:p>
              <a:r>
                <a:rPr lang="en-US" sz="1600" dirty="0"/>
                <a:t>1</a:t>
              </a:r>
            </a:p>
          </p:txBody>
        </p:sp>
        <p:sp>
          <p:nvSpPr>
            <p:cNvPr id="222" name="TextBox 221"/>
            <p:cNvSpPr txBox="1"/>
            <p:nvPr/>
          </p:nvSpPr>
          <p:spPr>
            <a:xfrm>
              <a:off x="4375757" y="1170321"/>
              <a:ext cx="1070500" cy="525623"/>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223" name="TextBox 222"/>
            <p:cNvSpPr txBox="1"/>
            <p:nvPr/>
          </p:nvSpPr>
          <p:spPr>
            <a:xfrm>
              <a:off x="3905026" y="805566"/>
              <a:ext cx="411100" cy="481820"/>
            </a:xfrm>
            <a:prstGeom prst="rect">
              <a:avLst/>
            </a:prstGeom>
            <a:noFill/>
          </p:spPr>
          <p:txBody>
            <a:bodyPr wrap="none" rtlCol="0">
              <a:spAutoFit/>
            </a:bodyPr>
            <a:lstStyle/>
            <a:p>
              <a:r>
                <a:rPr lang="en-US" sz="1600" dirty="0"/>
                <a:t>2</a:t>
              </a:r>
            </a:p>
          </p:txBody>
        </p:sp>
        <p:cxnSp>
          <p:nvCxnSpPr>
            <p:cNvPr id="224" name="Straight Connector 223"/>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5" name="TextBox 224"/>
            <p:cNvSpPr txBox="1"/>
            <p:nvPr/>
          </p:nvSpPr>
          <p:spPr>
            <a:xfrm>
              <a:off x="2231172" y="805566"/>
              <a:ext cx="411100" cy="481820"/>
            </a:xfrm>
            <a:prstGeom prst="rect">
              <a:avLst/>
            </a:prstGeom>
            <a:noFill/>
          </p:spPr>
          <p:txBody>
            <a:bodyPr wrap="none" rtlCol="0">
              <a:spAutoFit/>
            </a:bodyPr>
            <a:lstStyle/>
            <a:p>
              <a:r>
                <a:rPr lang="en-US" sz="1600" dirty="0"/>
                <a:t>3</a:t>
              </a:r>
            </a:p>
          </p:txBody>
        </p:sp>
        <p:sp>
          <p:nvSpPr>
            <p:cNvPr id="226" name="TextBox 225"/>
            <p:cNvSpPr txBox="1"/>
            <p:nvPr/>
          </p:nvSpPr>
          <p:spPr>
            <a:xfrm>
              <a:off x="1823869" y="805566"/>
              <a:ext cx="411100" cy="481820"/>
            </a:xfrm>
            <a:prstGeom prst="rect">
              <a:avLst/>
            </a:prstGeom>
            <a:noFill/>
          </p:spPr>
          <p:txBody>
            <a:bodyPr wrap="none" rtlCol="0">
              <a:spAutoFit/>
            </a:bodyPr>
            <a:lstStyle/>
            <a:p>
              <a:r>
                <a:rPr lang="en-US" sz="1600" dirty="0"/>
                <a:t>4</a:t>
              </a:r>
            </a:p>
          </p:txBody>
        </p:sp>
        <p:sp>
          <p:nvSpPr>
            <p:cNvPr id="227" name="TextBox 226"/>
            <p:cNvSpPr txBox="1"/>
            <p:nvPr/>
          </p:nvSpPr>
          <p:spPr>
            <a:xfrm>
              <a:off x="706521" y="1170321"/>
              <a:ext cx="732221" cy="525623"/>
            </a:xfrm>
            <a:prstGeom prst="rect">
              <a:avLst/>
            </a:prstGeom>
            <a:noFill/>
          </p:spPr>
          <p:txBody>
            <a:bodyPr wrap="none" rtlCol="0">
              <a:spAutoFit/>
            </a:bodyPr>
            <a:lstStyle/>
            <a:p>
              <a:r>
                <a:rPr lang="en-US" i="1" dirty="0">
                  <a:solidFill>
                    <a:srgbClr val="0000FF"/>
                  </a:solidFill>
                </a:rPr>
                <a:t>Tag</a:t>
              </a:r>
            </a:p>
          </p:txBody>
        </p:sp>
        <p:sp>
          <p:nvSpPr>
            <p:cNvPr id="228" name="TextBox 227"/>
            <p:cNvSpPr txBox="1"/>
            <p:nvPr/>
          </p:nvSpPr>
          <p:spPr>
            <a:xfrm>
              <a:off x="2463674" y="1170321"/>
              <a:ext cx="1463439" cy="525623"/>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grpSp>
      <p:sp>
        <p:nvSpPr>
          <p:cNvPr id="231" name="Rectangle 230"/>
          <p:cNvSpPr/>
          <p:nvPr/>
        </p:nvSpPr>
        <p:spPr>
          <a:xfrm>
            <a:off x="3429000" y="61886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32" name="Group 23"/>
          <p:cNvGrpSpPr/>
          <p:nvPr/>
        </p:nvGrpSpPr>
        <p:grpSpPr>
          <a:xfrm>
            <a:off x="3429001" y="5927571"/>
            <a:ext cx="4447323" cy="347478"/>
            <a:chOff x="1447800" y="1473200"/>
            <a:chExt cx="6329300" cy="494520"/>
          </a:xfrm>
        </p:grpSpPr>
        <p:sp>
          <p:nvSpPr>
            <p:cNvPr id="233" name="TextBox 23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4" name="TextBox 23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35" name="Straight Connector 234"/>
          <p:cNvCxnSpPr/>
          <p:nvPr/>
        </p:nvCxnSpPr>
        <p:spPr>
          <a:xfrm>
            <a:off x="6391123" y="61842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6" name="TextBox 235"/>
          <p:cNvSpPr txBox="1"/>
          <p:nvPr/>
        </p:nvSpPr>
        <p:spPr>
          <a:xfrm>
            <a:off x="6399697" y="5927571"/>
            <a:ext cx="288862" cy="338554"/>
          </a:xfrm>
          <a:prstGeom prst="rect">
            <a:avLst/>
          </a:prstGeom>
          <a:noFill/>
        </p:spPr>
        <p:txBody>
          <a:bodyPr wrap="none" rtlCol="0">
            <a:spAutoFit/>
          </a:bodyPr>
          <a:lstStyle/>
          <a:p>
            <a:r>
              <a:rPr lang="en-US" sz="1600" dirty="0"/>
              <a:t>1</a:t>
            </a:r>
          </a:p>
        </p:txBody>
      </p:sp>
      <p:sp>
        <p:nvSpPr>
          <p:cNvPr id="237" name="TextBox 236"/>
          <p:cNvSpPr txBox="1"/>
          <p:nvPr/>
        </p:nvSpPr>
        <p:spPr>
          <a:xfrm>
            <a:off x="6128119" y="5927571"/>
            <a:ext cx="288862" cy="338554"/>
          </a:xfrm>
          <a:prstGeom prst="rect">
            <a:avLst/>
          </a:prstGeom>
          <a:noFill/>
        </p:spPr>
        <p:txBody>
          <a:bodyPr wrap="none" rtlCol="0">
            <a:spAutoFit/>
          </a:bodyPr>
          <a:lstStyle/>
          <a:p>
            <a:r>
              <a:rPr lang="en-US" sz="1600" dirty="0"/>
              <a:t>2</a:t>
            </a:r>
          </a:p>
        </p:txBody>
      </p:sp>
      <p:sp>
        <p:nvSpPr>
          <p:cNvPr id="238" name="TextBox 237"/>
          <p:cNvSpPr txBox="1"/>
          <p:nvPr/>
        </p:nvSpPr>
        <p:spPr>
          <a:xfrm>
            <a:off x="6549377" y="6183868"/>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239" name="TextBox 238"/>
          <p:cNvSpPr txBox="1"/>
          <p:nvPr/>
        </p:nvSpPr>
        <p:spPr>
          <a:xfrm>
            <a:off x="4644440" y="61838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40" name="Rectangle 239"/>
          <p:cNvSpPr/>
          <p:nvPr/>
        </p:nvSpPr>
        <p:spPr>
          <a:xfrm>
            <a:off x="170502" y="3677344"/>
            <a:ext cx="3715697" cy="338554"/>
          </a:xfrm>
          <a:prstGeom prst="rect">
            <a:avLst/>
          </a:prstGeom>
        </p:spPr>
        <p:txBody>
          <a:bodyPr wrap="square">
            <a:spAutoFit/>
          </a:bodyPr>
          <a:lstStyle/>
          <a:p>
            <a:pPr lvl="1"/>
            <a:r>
              <a:rPr lang="en-US" sz="1600" dirty="0" smtClean="0"/>
              <a:t># cache blocks = 1 way * 4 sets = 4</a:t>
            </a:r>
            <a:endParaRPr lang="en-US" sz="1600" dirty="0"/>
          </a:p>
        </p:txBody>
      </p:sp>
      <p:sp>
        <p:nvSpPr>
          <p:cNvPr id="241" name="Rectangle 240"/>
          <p:cNvSpPr/>
          <p:nvPr/>
        </p:nvSpPr>
        <p:spPr>
          <a:xfrm>
            <a:off x="6021093" y="3675011"/>
            <a:ext cx="3898204" cy="338554"/>
          </a:xfrm>
          <a:prstGeom prst="rect">
            <a:avLst/>
          </a:prstGeom>
        </p:spPr>
        <p:txBody>
          <a:bodyPr wrap="square">
            <a:spAutoFit/>
          </a:bodyPr>
          <a:lstStyle/>
          <a:p>
            <a:pPr lvl="1"/>
            <a:r>
              <a:rPr lang="en-US" sz="1600" dirty="0" smtClean="0"/>
              <a:t># cache blocks = 2 way</a:t>
            </a:r>
            <a:r>
              <a:rPr lang="en-US" altLang="zh-CN" sz="1600" dirty="0" smtClean="0"/>
              <a:t>s</a:t>
            </a:r>
            <a:r>
              <a:rPr lang="en-US" sz="1600" dirty="0" smtClean="0"/>
              <a:t> * 2 sets = 4</a:t>
            </a:r>
            <a:endParaRPr lang="en-US" sz="1600" dirty="0"/>
          </a:p>
        </p:txBody>
      </p:sp>
      <p:sp>
        <p:nvSpPr>
          <p:cNvPr id="242" name="Rectangle 241"/>
          <p:cNvSpPr/>
          <p:nvPr/>
        </p:nvSpPr>
        <p:spPr>
          <a:xfrm>
            <a:off x="7642043" y="6194642"/>
            <a:ext cx="3898204" cy="338554"/>
          </a:xfrm>
          <a:prstGeom prst="rect">
            <a:avLst/>
          </a:prstGeom>
        </p:spPr>
        <p:txBody>
          <a:bodyPr wrap="square">
            <a:spAutoFit/>
          </a:bodyPr>
          <a:lstStyle/>
          <a:p>
            <a:pPr lvl="1"/>
            <a:r>
              <a:rPr lang="en-US" sz="1600" dirty="0" smtClean="0"/>
              <a:t># cache blocks= 4 way</a:t>
            </a:r>
            <a:r>
              <a:rPr lang="en-US" altLang="zh-CN" sz="1600" dirty="0" smtClean="0"/>
              <a:t>s</a:t>
            </a:r>
            <a:r>
              <a:rPr lang="en-US" sz="1600" dirty="0" smtClean="0"/>
              <a:t> * 1 set = 4</a:t>
            </a:r>
            <a:endParaRPr lang="en-US" sz="1600" dirty="0"/>
          </a:p>
        </p:txBody>
      </p:sp>
    </p:spTree>
    <p:extLst>
      <p:ext uri="{BB962C8B-B14F-4D97-AF65-F5344CB8AC3E}">
        <p14:creationId xmlns:p14="http://schemas.microsoft.com/office/powerpoint/2010/main" val="29429011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8-Block Cache</a:t>
            </a:r>
            <a:endParaRPr lang="en-US" dirty="0"/>
          </a:p>
        </p:txBody>
      </p:sp>
      <p:sp>
        <p:nvSpPr>
          <p:cNvPr id="3" name="Content Placeholder 2"/>
          <p:cNvSpPr>
            <a:spLocks noGrp="1"/>
          </p:cNvSpPr>
          <p:nvPr>
            <p:ph idx="1"/>
          </p:nvPr>
        </p:nvSpPr>
        <p:spPr>
          <a:xfrm>
            <a:off x="641567" y="1267081"/>
            <a:ext cx="10972800" cy="1095119"/>
          </a:xfrm>
        </p:spPr>
        <p:txBody>
          <a:bodyPr>
            <a:normAutofit/>
          </a:bodyPr>
          <a:lstStyle/>
          <a:p>
            <a:r>
              <a:rPr lang="en-US" dirty="0" smtClean="0"/>
              <a:t>Each color denotes a cache set</a:t>
            </a:r>
            <a:endParaRPr lang="en-US" dirty="0"/>
          </a:p>
        </p:txBody>
      </p:sp>
      <p:sp>
        <p:nvSpPr>
          <p:cNvPr id="4" name="Slide Number Placeholder 3"/>
          <p:cNvSpPr>
            <a:spLocks noGrp="1"/>
          </p:cNvSpPr>
          <p:nvPr>
            <p:ph type="sldNum" sz="quarter" idx="4"/>
          </p:nvPr>
        </p:nvSpPr>
        <p:spPr>
          <a:xfrm>
            <a:off x="9271000" y="6356351"/>
            <a:ext cx="2844800" cy="365125"/>
          </a:xfrm>
        </p:spPr>
        <p:txBody>
          <a:bodyPr/>
          <a:lstStyle/>
          <a:p>
            <a:fld id="{3CC63E4C-4642-794D-A2FD-70F6B81535F5}" type="slidenum">
              <a:rPr lang="en-US" smtClean="0"/>
              <a:pPr/>
              <a:t>54</a:t>
            </a:fld>
            <a:endParaRPr lang="en-US" dirty="0"/>
          </a:p>
        </p:txBody>
      </p:sp>
      <p:sp>
        <p:nvSpPr>
          <p:cNvPr id="7" name="Slide Number Placeholder 5"/>
          <p:cNvSpPr txBox="1">
            <a:spLocks/>
          </p:cNvSpPr>
          <p:nvPr/>
        </p:nvSpPr>
        <p:spPr>
          <a:xfrm>
            <a:off x="9448800" y="6356353"/>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6EB164-76BF-0C4E-94FE-0A06D5F11FBE}" type="slidenum">
              <a:rPr lang="en-US" smtClean="0"/>
              <a:t>54</a:t>
            </a:fld>
            <a:endParaRPr lang="en-US" dirty="0"/>
          </a:p>
        </p:txBody>
      </p:sp>
      <p:sp>
        <p:nvSpPr>
          <p:cNvPr id="12" name="Rectangle 11"/>
          <p:cNvSpPr/>
          <p:nvPr/>
        </p:nvSpPr>
        <p:spPr>
          <a:xfrm>
            <a:off x="1321510"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smtClean="0">
                <a:solidFill>
                  <a:schemeClr val="bg1"/>
                </a:solidFill>
              </a:rPr>
              <a:t>Set 0</a:t>
            </a:r>
            <a:endParaRPr lang="en-US" dirty="0">
              <a:solidFill>
                <a:schemeClr val="bg1"/>
              </a:solidFill>
            </a:endParaRPr>
          </a:p>
        </p:txBody>
      </p:sp>
      <p:sp>
        <p:nvSpPr>
          <p:cNvPr id="13" name="Rectangle 12"/>
          <p:cNvSpPr/>
          <p:nvPr/>
        </p:nvSpPr>
        <p:spPr>
          <a:xfrm>
            <a:off x="1321510"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a:t>
            </a:r>
            <a:r>
              <a:rPr lang="en-US" dirty="0" smtClean="0">
                <a:solidFill>
                  <a:schemeClr val="bg1"/>
                </a:solidFill>
              </a:rPr>
              <a:t>1</a:t>
            </a:r>
            <a:endParaRPr lang="en-US" dirty="0">
              <a:solidFill>
                <a:schemeClr val="bg1"/>
              </a:solidFill>
            </a:endParaRPr>
          </a:p>
        </p:txBody>
      </p:sp>
      <p:sp>
        <p:nvSpPr>
          <p:cNvPr id="14" name="Rectangle 13"/>
          <p:cNvSpPr/>
          <p:nvPr/>
        </p:nvSpPr>
        <p:spPr>
          <a:xfrm>
            <a:off x="1321510"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a:t>
            </a:r>
            <a:r>
              <a:rPr lang="en-US" dirty="0" smtClean="0">
                <a:solidFill>
                  <a:schemeClr val="bg1"/>
                </a:solidFill>
              </a:rPr>
              <a:t>2</a:t>
            </a:r>
            <a:endParaRPr lang="en-US" dirty="0">
              <a:solidFill>
                <a:schemeClr val="bg1"/>
              </a:solidFill>
            </a:endParaRPr>
          </a:p>
        </p:txBody>
      </p:sp>
      <p:sp>
        <p:nvSpPr>
          <p:cNvPr id="16" name="TextBox 15"/>
          <p:cNvSpPr txBox="1"/>
          <p:nvPr/>
        </p:nvSpPr>
        <p:spPr>
          <a:xfrm>
            <a:off x="609600" y="2217707"/>
            <a:ext cx="727635" cy="923330"/>
          </a:xfrm>
          <a:prstGeom prst="rect">
            <a:avLst/>
          </a:prstGeom>
          <a:noFill/>
        </p:spPr>
        <p:txBody>
          <a:bodyPr wrap="none" rtlCol="0">
            <a:spAutoFit/>
          </a:bodyPr>
          <a:lstStyle/>
          <a:p>
            <a:r>
              <a:rPr lang="en-US" dirty="0" smtClean="0"/>
              <a:t>DM: </a:t>
            </a:r>
          </a:p>
          <a:p>
            <a:r>
              <a:rPr lang="en-US" dirty="0" smtClean="0"/>
              <a:t>8 sets</a:t>
            </a:r>
          </a:p>
          <a:p>
            <a:r>
              <a:rPr lang="en-US" dirty="0" smtClean="0"/>
              <a:t>1 way</a:t>
            </a:r>
            <a:endParaRPr lang="en-US" dirty="0"/>
          </a:p>
        </p:txBody>
      </p:sp>
      <p:sp>
        <p:nvSpPr>
          <p:cNvPr id="8" name="Rectangle 7"/>
          <p:cNvSpPr/>
          <p:nvPr/>
        </p:nvSpPr>
        <p:spPr>
          <a:xfrm>
            <a:off x="1321510" y="3733800"/>
            <a:ext cx="1143000" cy="381000"/>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4</a:t>
            </a:r>
          </a:p>
        </p:txBody>
      </p:sp>
      <p:sp>
        <p:nvSpPr>
          <p:cNvPr id="9" name="Rectangle 8"/>
          <p:cNvSpPr/>
          <p:nvPr/>
        </p:nvSpPr>
        <p:spPr>
          <a:xfrm>
            <a:off x="1321510" y="4114800"/>
            <a:ext cx="1143000" cy="3810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5</a:t>
            </a:r>
          </a:p>
        </p:txBody>
      </p:sp>
      <p:sp>
        <p:nvSpPr>
          <p:cNvPr id="10" name="Rectangle 9"/>
          <p:cNvSpPr/>
          <p:nvPr/>
        </p:nvSpPr>
        <p:spPr>
          <a:xfrm>
            <a:off x="1321510" y="4495800"/>
            <a:ext cx="1143000" cy="3810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6</a:t>
            </a:r>
          </a:p>
        </p:txBody>
      </p:sp>
      <p:sp>
        <p:nvSpPr>
          <p:cNvPr id="11" name="Rectangle 10"/>
          <p:cNvSpPr/>
          <p:nvPr/>
        </p:nvSpPr>
        <p:spPr>
          <a:xfrm>
            <a:off x="1321510" y="4876800"/>
            <a:ext cx="1143000" cy="38100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7</a:t>
            </a:r>
          </a:p>
        </p:txBody>
      </p:sp>
      <p:sp>
        <p:nvSpPr>
          <p:cNvPr id="17" name="Rectangle 16"/>
          <p:cNvSpPr/>
          <p:nvPr/>
        </p:nvSpPr>
        <p:spPr>
          <a:xfrm>
            <a:off x="10072775" y="2197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8" name="Rectangle 17"/>
          <p:cNvSpPr/>
          <p:nvPr/>
        </p:nvSpPr>
        <p:spPr>
          <a:xfrm>
            <a:off x="10072775" y="2578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a:t>
            </a:r>
            <a:r>
              <a:rPr lang="en-US" dirty="0" smtClean="0"/>
              <a:t>0</a:t>
            </a:r>
            <a:endParaRPr lang="en-US" dirty="0"/>
          </a:p>
        </p:txBody>
      </p:sp>
      <p:sp>
        <p:nvSpPr>
          <p:cNvPr id="19" name="Rectangle 18"/>
          <p:cNvSpPr/>
          <p:nvPr/>
        </p:nvSpPr>
        <p:spPr>
          <a:xfrm>
            <a:off x="10072775" y="2959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a:t>
            </a:r>
            <a:r>
              <a:rPr lang="en-US" dirty="0" smtClean="0"/>
              <a:t>0</a:t>
            </a:r>
            <a:endParaRPr lang="en-US" dirty="0"/>
          </a:p>
        </p:txBody>
      </p:sp>
      <p:sp>
        <p:nvSpPr>
          <p:cNvPr id="24" name="Rectangle 23"/>
          <p:cNvSpPr/>
          <p:nvPr/>
        </p:nvSpPr>
        <p:spPr>
          <a:xfrm>
            <a:off x="10072775" y="3340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a:t>
            </a:r>
            <a:r>
              <a:rPr lang="en-US" dirty="0" smtClean="0"/>
              <a:t>0</a:t>
            </a:r>
            <a:endParaRPr lang="en-US" dirty="0"/>
          </a:p>
        </p:txBody>
      </p:sp>
      <p:sp>
        <p:nvSpPr>
          <p:cNvPr id="25" name="TextBox 24"/>
          <p:cNvSpPr txBox="1"/>
          <p:nvPr/>
        </p:nvSpPr>
        <p:spPr>
          <a:xfrm>
            <a:off x="9067800" y="2208605"/>
            <a:ext cx="976806" cy="923330"/>
          </a:xfrm>
          <a:prstGeom prst="rect">
            <a:avLst/>
          </a:prstGeom>
          <a:noFill/>
        </p:spPr>
        <p:txBody>
          <a:bodyPr wrap="none" rtlCol="0">
            <a:spAutoFit/>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FA: 1 set</a:t>
            </a:r>
          </a:p>
          <a:p>
            <a:r>
              <a:rPr lang="en-US" dirty="0" smtClean="0"/>
              <a:t>1 set,</a:t>
            </a:r>
          </a:p>
          <a:p>
            <a:r>
              <a:rPr lang="en-US" dirty="0" smtClean="0"/>
              <a:t>8 </a:t>
            </a:r>
            <a:r>
              <a:rPr lang="en-US" dirty="0"/>
              <a:t>ways</a:t>
            </a:r>
          </a:p>
        </p:txBody>
      </p:sp>
      <p:sp>
        <p:nvSpPr>
          <p:cNvPr id="20" name="Rectangle 19"/>
          <p:cNvSpPr/>
          <p:nvPr/>
        </p:nvSpPr>
        <p:spPr>
          <a:xfrm>
            <a:off x="10072775" y="3721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a:t>
            </a:r>
            <a:r>
              <a:rPr lang="en-US" dirty="0" smtClean="0"/>
              <a:t>0</a:t>
            </a:r>
            <a:endParaRPr lang="en-US" dirty="0"/>
          </a:p>
        </p:txBody>
      </p:sp>
      <p:sp>
        <p:nvSpPr>
          <p:cNvPr id="21" name="Rectangle 20"/>
          <p:cNvSpPr/>
          <p:nvPr/>
        </p:nvSpPr>
        <p:spPr>
          <a:xfrm>
            <a:off x="10072775" y="4102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a:t>
            </a:r>
            <a:r>
              <a:rPr lang="en-US" dirty="0" smtClean="0"/>
              <a:t>0</a:t>
            </a:r>
            <a:endParaRPr lang="en-US" dirty="0"/>
          </a:p>
        </p:txBody>
      </p:sp>
      <p:sp>
        <p:nvSpPr>
          <p:cNvPr id="22" name="Rectangle 21"/>
          <p:cNvSpPr/>
          <p:nvPr/>
        </p:nvSpPr>
        <p:spPr>
          <a:xfrm>
            <a:off x="10072775" y="4483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a:t>
            </a:r>
            <a:r>
              <a:rPr lang="en-US" dirty="0" smtClean="0"/>
              <a:t>0</a:t>
            </a:r>
            <a:endParaRPr lang="en-US" dirty="0"/>
          </a:p>
        </p:txBody>
      </p:sp>
      <p:sp>
        <p:nvSpPr>
          <p:cNvPr id="23" name="Rectangle 22"/>
          <p:cNvSpPr/>
          <p:nvPr/>
        </p:nvSpPr>
        <p:spPr>
          <a:xfrm>
            <a:off x="10072775" y="4864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a:t>
            </a:r>
            <a:r>
              <a:rPr lang="en-US" dirty="0" smtClean="0"/>
              <a:t>0</a:t>
            </a:r>
            <a:endParaRPr lang="en-US" dirty="0"/>
          </a:p>
        </p:txBody>
      </p:sp>
      <p:sp>
        <p:nvSpPr>
          <p:cNvPr id="34" name="TextBox 33"/>
          <p:cNvSpPr txBox="1"/>
          <p:nvPr/>
        </p:nvSpPr>
        <p:spPr>
          <a:xfrm>
            <a:off x="2925407" y="2196793"/>
            <a:ext cx="1185389" cy="923330"/>
          </a:xfrm>
          <a:prstGeom prst="rect">
            <a:avLst/>
          </a:prstGeom>
          <a:noFill/>
        </p:spPr>
        <p:txBody>
          <a:bodyPr wrap="none" rtlCol="0">
            <a:spAutoFit/>
          </a:bodyPr>
          <a:lstStyle/>
          <a:p>
            <a:r>
              <a:rPr lang="en-US" dirty="0" smtClean="0"/>
              <a:t>2</a:t>
            </a:r>
            <a:r>
              <a:rPr lang="en-US" altLang="zh-CN" dirty="0" smtClean="0"/>
              <a:t>-</a:t>
            </a:r>
            <a:r>
              <a:rPr lang="en-US" dirty="0" smtClean="0"/>
              <a:t>Way SA: </a:t>
            </a:r>
            <a:br>
              <a:rPr lang="en-US" dirty="0" smtClean="0"/>
            </a:br>
            <a:r>
              <a:rPr lang="en-US" dirty="0" smtClean="0"/>
              <a:t>4 sets, </a:t>
            </a:r>
          </a:p>
          <a:p>
            <a:r>
              <a:rPr lang="en-US" dirty="0" smtClean="0"/>
              <a:t>2 ways</a:t>
            </a:r>
            <a:endParaRPr lang="en-US" dirty="0"/>
          </a:p>
        </p:txBody>
      </p:sp>
      <p:sp>
        <p:nvSpPr>
          <p:cNvPr id="35" name="TextBox 34"/>
          <p:cNvSpPr txBox="1"/>
          <p:nvPr/>
        </p:nvSpPr>
        <p:spPr>
          <a:xfrm>
            <a:off x="5107608" y="2406134"/>
            <a:ext cx="651589" cy="369332"/>
          </a:xfrm>
          <a:prstGeom prst="rect">
            <a:avLst/>
          </a:prstGeom>
          <a:noFill/>
        </p:spPr>
        <p:txBody>
          <a:bodyPr wrap="none" rtlCol="0">
            <a:spAutoFit/>
          </a:bodyPr>
          <a:lstStyle/>
          <a:p>
            <a:r>
              <a:rPr lang="en-US" smtClean="0"/>
              <a:t>Set 0</a:t>
            </a:r>
            <a:endParaRPr lang="en-US" dirty="0"/>
          </a:p>
        </p:txBody>
      </p:sp>
      <p:sp>
        <p:nvSpPr>
          <p:cNvPr id="36" name="TextBox 35"/>
          <p:cNvSpPr txBox="1"/>
          <p:nvPr/>
        </p:nvSpPr>
        <p:spPr>
          <a:xfrm>
            <a:off x="5107608" y="3111897"/>
            <a:ext cx="651589" cy="369332"/>
          </a:xfrm>
          <a:prstGeom prst="rect">
            <a:avLst/>
          </a:prstGeom>
          <a:noFill/>
        </p:spPr>
        <p:txBody>
          <a:bodyPr wrap="none" rtlCol="0">
            <a:spAutoFit/>
          </a:bodyPr>
          <a:lstStyle/>
          <a:p>
            <a:r>
              <a:rPr lang="en-US" smtClean="0"/>
              <a:t>Set 1</a:t>
            </a:r>
            <a:endParaRPr lang="en-US" dirty="0"/>
          </a:p>
        </p:txBody>
      </p:sp>
      <p:sp>
        <p:nvSpPr>
          <p:cNvPr id="39" name="TextBox 38"/>
          <p:cNvSpPr txBox="1"/>
          <p:nvPr/>
        </p:nvSpPr>
        <p:spPr>
          <a:xfrm>
            <a:off x="5139611" y="3954105"/>
            <a:ext cx="651589" cy="369332"/>
          </a:xfrm>
          <a:prstGeom prst="rect">
            <a:avLst/>
          </a:prstGeom>
          <a:noFill/>
        </p:spPr>
        <p:txBody>
          <a:bodyPr wrap="none" rtlCol="0">
            <a:spAutoFit/>
          </a:bodyPr>
          <a:lstStyle/>
          <a:p>
            <a:r>
              <a:rPr lang="en-US" dirty="0" smtClean="0"/>
              <a:t>Set 2</a:t>
            </a:r>
            <a:endParaRPr lang="en-US" dirty="0"/>
          </a:p>
        </p:txBody>
      </p:sp>
      <p:sp>
        <p:nvSpPr>
          <p:cNvPr id="40" name="TextBox 39"/>
          <p:cNvSpPr txBox="1"/>
          <p:nvPr/>
        </p:nvSpPr>
        <p:spPr>
          <a:xfrm>
            <a:off x="5139611" y="4659868"/>
            <a:ext cx="651589" cy="369332"/>
          </a:xfrm>
          <a:prstGeom prst="rect">
            <a:avLst/>
          </a:prstGeom>
          <a:noFill/>
        </p:spPr>
        <p:txBody>
          <a:bodyPr wrap="none" rtlCol="0">
            <a:spAutoFit/>
          </a:bodyPr>
          <a:lstStyle/>
          <a:p>
            <a:r>
              <a:rPr lang="en-US" dirty="0" smtClean="0"/>
              <a:t>Set 3</a:t>
            </a:r>
            <a:endParaRPr lang="en-US" dirty="0"/>
          </a:p>
        </p:txBody>
      </p:sp>
      <p:sp>
        <p:nvSpPr>
          <p:cNvPr id="49" name="TextBox 48"/>
          <p:cNvSpPr txBox="1"/>
          <p:nvPr/>
        </p:nvSpPr>
        <p:spPr>
          <a:xfrm>
            <a:off x="5867400" y="2196793"/>
            <a:ext cx="1185389" cy="923330"/>
          </a:xfrm>
          <a:prstGeom prst="rect">
            <a:avLst/>
          </a:prstGeom>
          <a:noFill/>
        </p:spPr>
        <p:txBody>
          <a:bodyPr wrap="none" rtlCol="0">
            <a:spAutoFit/>
          </a:bodyPr>
          <a:lstStyle/>
          <a:p>
            <a:r>
              <a:rPr lang="en-US" dirty="0" smtClean="0"/>
              <a:t>4</a:t>
            </a:r>
            <a:r>
              <a:rPr lang="en-US" altLang="zh-CN" dirty="0"/>
              <a:t>-</a:t>
            </a:r>
            <a:r>
              <a:rPr lang="en-US" dirty="0" smtClean="0"/>
              <a:t>Way SA: </a:t>
            </a:r>
            <a:br>
              <a:rPr lang="en-US" dirty="0" smtClean="0"/>
            </a:br>
            <a:r>
              <a:rPr lang="en-US" dirty="0" smtClean="0"/>
              <a:t>2 sets,</a:t>
            </a:r>
          </a:p>
          <a:p>
            <a:r>
              <a:rPr lang="en-US" dirty="0" smtClean="0"/>
              <a:t>4 ways</a:t>
            </a:r>
            <a:endParaRPr lang="en-US" dirty="0"/>
          </a:p>
        </p:txBody>
      </p:sp>
      <p:sp>
        <p:nvSpPr>
          <p:cNvPr id="50" name="TextBox 49"/>
          <p:cNvSpPr txBox="1"/>
          <p:nvPr/>
        </p:nvSpPr>
        <p:spPr>
          <a:xfrm>
            <a:off x="8053887" y="2803406"/>
            <a:ext cx="651589" cy="369332"/>
          </a:xfrm>
          <a:prstGeom prst="rect">
            <a:avLst/>
          </a:prstGeom>
          <a:noFill/>
        </p:spPr>
        <p:txBody>
          <a:bodyPr wrap="none" rtlCol="0">
            <a:spAutoFit/>
          </a:bodyPr>
          <a:lstStyle/>
          <a:p>
            <a:r>
              <a:rPr lang="en-US" smtClean="0"/>
              <a:t>Set 0</a:t>
            </a:r>
            <a:endParaRPr lang="en-US" dirty="0"/>
          </a:p>
        </p:txBody>
      </p:sp>
      <p:sp>
        <p:nvSpPr>
          <p:cNvPr id="52" name="TextBox 51"/>
          <p:cNvSpPr txBox="1"/>
          <p:nvPr/>
        </p:nvSpPr>
        <p:spPr>
          <a:xfrm>
            <a:off x="8085890" y="4327406"/>
            <a:ext cx="651589" cy="369332"/>
          </a:xfrm>
          <a:prstGeom prst="rect">
            <a:avLst/>
          </a:prstGeom>
          <a:noFill/>
        </p:spPr>
        <p:txBody>
          <a:bodyPr wrap="none" rtlCol="0">
            <a:spAutoFit/>
          </a:bodyPr>
          <a:lstStyle/>
          <a:p>
            <a:r>
              <a:rPr lang="en-US" dirty="0" smtClean="0"/>
              <a:t>Set 1</a:t>
            </a:r>
            <a:endParaRPr lang="en-US" dirty="0"/>
          </a:p>
        </p:txBody>
      </p:sp>
      <p:grpSp>
        <p:nvGrpSpPr>
          <p:cNvPr id="68" name="Group 67"/>
          <p:cNvGrpSpPr/>
          <p:nvPr/>
        </p:nvGrpSpPr>
        <p:grpSpPr>
          <a:xfrm>
            <a:off x="229640" y="5427037"/>
            <a:ext cx="11505211" cy="650479"/>
            <a:chOff x="242480" y="785464"/>
            <a:chExt cx="16373881" cy="925743"/>
          </a:xfrm>
        </p:grpSpPr>
        <p:sp>
          <p:nvSpPr>
            <p:cNvPr id="69" name="Rectangle 68"/>
            <p:cNvSpPr/>
            <p:nvPr/>
          </p:nvSpPr>
          <p:spPr>
            <a:xfrm>
              <a:off x="381184" y="1177180"/>
              <a:ext cx="3795596"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0" name="Group 23"/>
            <p:cNvGrpSpPr/>
            <p:nvPr/>
          </p:nvGrpSpPr>
          <p:grpSpPr>
            <a:xfrm>
              <a:off x="242480" y="785464"/>
              <a:ext cx="4117782" cy="481821"/>
              <a:chOff x="1657460" y="1453098"/>
              <a:chExt cx="4117782" cy="481821"/>
            </a:xfrm>
          </p:grpSpPr>
          <p:sp>
            <p:nvSpPr>
              <p:cNvPr id="80" name="TextBox 79"/>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81" name="TextBox 80"/>
              <p:cNvSpPr txBox="1"/>
              <p:nvPr/>
            </p:nvSpPr>
            <p:spPr>
              <a:xfrm>
                <a:off x="1657460" y="1453098"/>
                <a:ext cx="689424" cy="481820"/>
              </a:xfrm>
              <a:prstGeom prst="rect">
                <a:avLst/>
              </a:prstGeom>
              <a:noFill/>
            </p:spPr>
            <p:txBody>
              <a:bodyPr wrap="none" rtlCol="0">
                <a:spAutoFit/>
              </a:bodyPr>
              <a:lstStyle/>
              <a:p>
                <a:r>
                  <a:rPr lang="en-US" altLang="zh-CN" sz="1600" dirty="0" smtClean="0"/>
                  <a:t>N-1</a:t>
                </a:r>
                <a:endParaRPr lang="en-US" sz="1600" dirty="0"/>
              </a:p>
            </p:txBody>
          </p:sp>
        </p:grpSp>
        <p:cxnSp>
          <p:nvCxnSpPr>
            <p:cNvPr id="71" name="Straight Connector 70"/>
            <p:cNvCxnSpPr/>
            <p:nvPr/>
          </p:nvCxnSpPr>
          <p:spPr>
            <a:xfrm>
              <a:off x="3417661"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309734" y="785464"/>
              <a:ext cx="411100" cy="481820"/>
            </a:xfrm>
            <a:prstGeom prst="rect">
              <a:avLst/>
            </a:prstGeom>
            <a:noFill/>
          </p:spPr>
          <p:txBody>
            <a:bodyPr wrap="none" rtlCol="0">
              <a:spAutoFit/>
            </a:bodyPr>
            <a:lstStyle/>
            <a:p>
              <a:r>
                <a:rPr lang="en-US" sz="1600" dirty="0"/>
                <a:t>1</a:t>
              </a:r>
            </a:p>
          </p:txBody>
        </p:sp>
        <p:sp>
          <p:nvSpPr>
            <p:cNvPr id="73" name="TextBox 72"/>
            <p:cNvSpPr txBox="1"/>
            <p:nvPr/>
          </p:nvSpPr>
          <p:spPr>
            <a:xfrm>
              <a:off x="3530256" y="1129356"/>
              <a:ext cx="502354" cy="569425"/>
            </a:xfrm>
            <a:prstGeom prst="rect">
              <a:avLst/>
            </a:prstGeom>
            <a:noFill/>
          </p:spPr>
          <p:txBody>
            <a:bodyPr wrap="none" rtlCol="0">
              <a:spAutoFit/>
            </a:bodyPr>
            <a:lstStyle/>
            <a:p>
              <a:r>
                <a:rPr lang="en-US" sz="2000" i="1" dirty="0" smtClean="0">
                  <a:solidFill>
                    <a:srgbClr val="0000FF"/>
                  </a:solidFill>
                </a:rPr>
                <a:t>O</a:t>
              </a:r>
              <a:endParaRPr lang="en-US" sz="2000" i="1" dirty="0"/>
            </a:p>
          </p:txBody>
        </p:sp>
        <p:sp>
          <p:nvSpPr>
            <p:cNvPr id="74" name="TextBox 73"/>
            <p:cNvSpPr txBox="1"/>
            <p:nvPr/>
          </p:nvSpPr>
          <p:spPr>
            <a:xfrm>
              <a:off x="3090582" y="785464"/>
              <a:ext cx="411100" cy="481820"/>
            </a:xfrm>
            <a:prstGeom prst="rect">
              <a:avLst/>
            </a:prstGeom>
            <a:noFill/>
          </p:spPr>
          <p:txBody>
            <a:bodyPr wrap="none" rtlCol="0">
              <a:spAutoFit/>
            </a:bodyPr>
            <a:lstStyle/>
            <a:p>
              <a:r>
                <a:rPr lang="en-US" sz="1600" dirty="0"/>
                <a:t>2</a:t>
              </a:r>
            </a:p>
          </p:txBody>
        </p:sp>
        <p:cxnSp>
          <p:nvCxnSpPr>
            <p:cNvPr id="75" name="Straight Connector 74"/>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2120570" y="785464"/>
              <a:ext cx="411100" cy="481820"/>
            </a:xfrm>
            <a:prstGeom prst="rect">
              <a:avLst/>
            </a:prstGeom>
            <a:noFill/>
          </p:spPr>
          <p:txBody>
            <a:bodyPr wrap="none" rtlCol="0">
              <a:spAutoFit/>
            </a:bodyPr>
            <a:lstStyle/>
            <a:p>
              <a:r>
                <a:rPr lang="en-US" sz="1600" dirty="0" smtClean="0"/>
                <a:t>4</a:t>
              </a:r>
              <a:endParaRPr lang="en-US" sz="1600" dirty="0"/>
            </a:p>
          </p:txBody>
        </p:sp>
        <p:sp>
          <p:nvSpPr>
            <p:cNvPr id="77" name="TextBox 76"/>
            <p:cNvSpPr txBox="1"/>
            <p:nvPr/>
          </p:nvSpPr>
          <p:spPr>
            <a:xfrm>
              <a:off x="1823869" y="785464"/>
              <a:ext cx="411100" cy="481820"/>
            </a:xfrm>
            <a:prstGeom prst="rect">
              <a:avLst/>
            </a:prstGeom>
            <a:noFill/>
          </p:spPr>
          <p:txBody>
            <a:bodyPr wrap="none" rtlCol="0">
              <a:spAutoFit/>
            </a:bodyPr>
            <a:lstStyle/>
            <a:p>
              <a:r>
                <a:rPr lang="en-US" sz="1600" dirty="0" smtClean="0"/>
                <a:t>5</a:t>
              </a:r>
              <a:endParaRPr lang="en-US" sz="1600" dirty="0"/>
            </a:p>
          </p:txBody>
        </p:sp>
        <p:sp>
          <p:nvSpPr>
            <p:cNvPr id="78" name="TextBox 77"/>
            <p:cNvSpPr txBox="1"/>
            <p:nvPr/>
          </p:nvSpPr>
          <p:spPr>
            <a:xfrm>
              <a:off x="876843" y="1129356"/>
              <a:ext cx="783871" cy="569425"/>
            </a:xfrm>
            <a:prstGeom prst="rect">
              <a:avLst/>
            </a:prstGeom>
            <a:noFill/>
          </p:spPr>
          <p:txBody>
            <a:bodyPr wrap="none" rtlCol="0">
              <a:spAutoFit/>
            </a:bodyPr>
            <a:lstStyle/>
            <a:p>
              <a:r>
                <a:rPr lang="en-US" sz="2000" i="1" dirty="0">
                  <a:solidFill>
                    <a:srgbClr val="0000FF"/>
                  </a:solidFill>
                </a:rPr>
                <a:t>Tag</a:t>
              </a:r>
            </a:p>
          </p:txBody>
        </p:sp>
        <p:sp>
          <p:nvSpPr>
            <p:cNvPr id="79" name="TextBox 78"/>
            <p:cNvSpPr txBox="1"/>
            <p:nvPr/>
          </p:nvSpPr>
          <p:spPr>
            <a:xfrm>
              <a:off x="2518358" y="1129356"/>
              <a:ext cx="609575" cy="569425"/>
            </a:xfrm>
            <a:prstGeom prst="rect">
              <a:avLst/>
            </a:prstGeom>
            <a:noFill/>
          </p:spPr>
          <p:txBody>
            <a:bodyPr wrap="none" rtlCol="0">
              <a:spAutoFit/>
            </a:bodyPr>
            <a:lstStyle/>
            <a:p>
              <a:r>
                <a:rPr lang="en-US" altLang="zh-CN" sz="2000" i="1" dirty="0" smtClean="0">
                  <a:solidFill>
                    <a:srgbClr val="0000FF"/>
                  </a:solidFill>
                </a:rPr>
                <a:t>S.I</a:t>
              </a:r>
              <a:endParaRPr lang="en-US" sz="2000" i="1" dirty="0">
                <a:solidFill>
                  <a:srgbClr val="0000FF"/>
                </a:solidFill>
              </a:endParaRPr>
            </a:p>
          </p:txBody>
        </p:sp>
        <p:sp>
          <p:nvSpPr>
            <p:cNvPr id="101" name="TextBox 100"/>
            <p:cNvSpPr txBox="1"/>
            <p:nvPr/>
          </p:nvSpPr>
          <p:spPr>
            <a:xfrm>
              <a:off x="7670854" y="1141782"/>
              <a:ext cx="502354" cy="569425"/>
            </a:xfrm>
            <a:prstGeom prst="rect">
              <a:avLst/>
            </a:prstGeom>
            <a:noFill/>
          </p:spPr>
          <p:txBody>
            <a:bodyPr wrap="none" rtlCol="0">
              <a:spAutoFit/>
            </a:bodyPr>
            <a:lstStyle/>
            <a:p>
              <a:r>
                <a:rPr lang="en-US" sz="2000" i="1" dirty="0" smtClean="0">
                  <a:solidFill>
                    <a:srgbClr val="0000FF"/>
                  </a:solidFill>
                </a:rPr>
                <a:t>O</a:t>
              </a:r>
              <a:endParaRPr lang="en-US" sz="2000" i="1" dirty="0"/>
            </a:p>
          </p:txBody>
        </p:sp>
        <p:sp>
          <p:nvSpPr>
            <p:cNvPr id="106" name="TextBox 105"/>
            <p:cNvSpPr txBox="1"/>
            <p:nvPr/>
          </p:nvSpPr>
          <p:spPr>
            <a:xfrm>
              <a:off x="11858747" y="1126301"/>
              <a:ext cx="502354" cy="569425"/>
            </a:xfrm>
            <a:prstGeom prst="rect">
              <a:avLst/>
            </a:prstGeom>
            <a:noFill/>
          </p:spPr>
          <p:txBody>
            <a:bodyPr wrap="none" rtlCol="0">
              <a:spAutoFit/>
            </a:bodyPr>
            <a:lstStyle/>
            <a:p>
              <a:r>
                <a:rPr lang="en-US" sz="2000" i="1" dirty="0" smtClean="0">
                  <a:solidFill>
                    <a:srgbClr val="0000FF"/>
                  </a:solidFill>
                </a:rPr>
                <a:t>O</a:t>
              </a:r>
              <a:endParaRPr lang="en-US" sz="2000" i="1" dirty="0"/>
            </a:p>
          </p:txBody>
        </p:sp>
        <p:sp>
          <p:nvSpPr>
            <p:cNvPr id="107" name="TextBox 106"/>
            <p:cNvSpPr txBox="1"/>
            <p:nvPr/>
          </p:nvSpPr>
          <p:spPr>
            <a:xfrm>
              <a:off x="16114007" y="1141782"/>
              <a:ext cx="502354" cy="569425"/>
            </a:xfrm>
            <a:prstGeom prst="rect">
              <a:avLst/>
            </a:prstGeom>
            <a:noFill/>
          </p:spPr>
          <p:txBody>
            <a:bodyPr wrap="none" rtlCol="0">
              <a:spAutoFit/>
            </a:bodyPr>
            <a:lstStyle/>
            <a:p>
              <a:r>
                <a:rPr lang="en-US" sz="2000" i="1" dirty="0" smtClean="0">
                  <a:solidFill>
                    <a:srgbClr val="0000FF"/>
                  </a:solidFill>
                </a:rPr>
                <a:t>O</a:t>
              </a:r>
              <a:endParaRPr lang="en-US" sz="2000" i="1" dirty="0"/>
            </a:p>
          </p:txBody>
        </p:sp>
      </p:grpSp>
      <p:sp>
        <p:nvSpPr>
          <p:cNvPr id="83" name="Rectangle 82"/>
          <p:cNvSpPr/>
          <p:nvPr/>
        </p:nvSpPr>
        <p:spPr>
          <a:xfrm>
            <a:off x="3213491" y="5702279"/>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84" name="Group 23"/>
          <p:cNvGrpSpPr/>
          <p:nvPr/>
        </p:nvGrpSpPr>
        <p:grpSpPr>
          <a:xfrm>
            <a:off x="3116030" y="5427037"/>
            <a:ext cx="2893386" cy="338555"/>
            <a:chOff x="1657460" y="1453098"/>
            <a:chExt cx="4117782" cy="481821"/>
          </a:xfrm>
        </p:grpSpPr>
        <p:sp>
          <p:nvSpPr>
            <p:cNvPr id="94" name="TextBox 93"/>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95" name="TextBox 94"/>
            <p:cNvSpPr txBox="1"/>
            <p:nvPr/>
          </p:nvSpPr>
          <p:spPr>
            <a:xfrm>
              <a:off x="1657460" y="1453098"/>
              <a:ext cx="689424" cy="481820"/>
            </a:xfrm>
            <a:prstGeom prst="rect">
              <a:avLst/>
            </a:prstGeom>
            <a:noFill/>
          </p:spPr>
          <p:txBody>
            <a:bodyPr wrap="none" rtlCol="0">
              <a:spAutoFit/>
            </a:bodyPr>
            <a:lstStyle/>
            <a:p>
              <a:r>
                <a:rPr lang="en-US" altLang="zh-CN" sz="1600" dirty="0" smtClean="0"/>
                <a:t>N-1</a:t>
              </a:r>
              <a:endParaRPr lang="en-US" sz="1600" dirty="0"/>
            </a:p>
          </p:txBody>
        </p:sp>
      </p:grpSp>
      <p:cxnSp>
        <p:nvCxnSpPr>
          <p:cNvPr id="85" name="Straight Connector 84"/>
          <p:cNvCxnSpPr/>
          <p:nvPr/>
        </p:nvCxnSpPr>
        <p:spPr>
          <a:xfrm>
            <a:off x="5347091" y="5697859"/>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271256" y="5427037"/>
            <a:ext cx="288862" cy="338554"/>
          </a:xfrm>
          <a:prstGeom prst="rect">
            <a:avLst/>
          </a:prstGeom>
          <a:noFill/>
        </p:spPr>
        <p:txBody>
          <a:bodyPr wrap="none" rtlCol="0">
            <a:spAutoFit/>
          </a:bodyPr>
          <a:lstStyle/>
          <a:p>
            <a:r>
              <a:rPr lang="en-US" sz="1600" dirty="0"/>
              <a:t>1</a:t>
            </a:r>
          </a:p>
        </p:txBody>
      </p:sp>
      <p:sp>
        <p:nvSpPr>
          <p:cNvPr id="88" name="TextBox 87"/>
          <p:cNvSpPr txBox="1"/>
          <p:nvPr/>
        </p:nvSpPr>
        <p:spPr>
          <a:xfrm>
            <a:off x="5117267" y="5427037"/>
            <a:ext cx="288862" cy="338554"/>
          </a:xfrm>
          <a:prstGeom prst="rect">
            <a:avLst/>
          </a:prstGeom>
          <a:noFill/>
        </p:spPr>
        <p:txBody>
          <a:bodyPr wrap="none" rtlCol="0">
            <a:spAutoFit/>
          </a:bodyPr>
          <a:lstStyle/>
          <a:p>
            <a:r>
              <a:rPr lang="en-US" sz="1600" dirty="0"/>
              <a:t>2</a:t>
            </a:r>
          </a:p>
        </p:txBody>
      </p:sp>
      <p:cxnSp>
        <p:nvCxnSpPr>
          <p:cNvPr id="89" name="Straight Connector 88"/>
          <p:cNvCxnSpPr/>
          <p:nvPr/>
        </p:nvCxnSpPr>
        <p:spPr>
          <a:xfrm>
            <a:off x="4724400" y="5706783"/>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667323" y="5427037"/>
            <a:ext cx="288862" cy="338554"/>
          </a:xfrm>
          <a:prstGeom prst="rect">
            <a:avLst/>
          </a:prstGeom>
          <a:noFill/>
        </p:spPr>
        <p:txBody>
          <a:bodyPr wrap="none" rtlCol="0">
            <a:spAutoFit/>
          </a:bodyPr>
          <a:lstStyle/>
          <a:p>
            <a:r>
              <a:rPr lang="en-US" sz="1600" dirty="0" smtClean="0"/>
              <a:t>3</a:t>
            </a:r>
            <a:endParaRPr lang="en-US" sz="1600" dirty="0"/>
          </a:p>
        </p:txBody>
      </p:sp>
      <p:sp>
        <p:nvSpPr>
          <p:cNvPr id="91" name="TextBox 90"/>
          <p:cNvSpPr txBox="1"/>
          <p:nvPr/>
        </p:nvSpPr>
        <p:spPr>
          <a:xfrm>
            <a:off x="4489669" y="5427037"/>
            <a:ext cx="288862" cy="338554"/>
          </a:xfrm>
          <a:prstGeom prst="rect">
            <a:avLst/>
          </a:prstGeom>
          <a:noFill/>
        </p:spPr>
        <p:txBody>
          <a:bodyPr wrap="none" rtlCol="0">
            <a:spAutoFit/>
          </a:bodyPr>
          <a:lstStyle/>
          <a:p>
            <a:r>
              <a:rPr lang="en-US" sz="1600" dirty="0" smtClean="0"/>
              <a:t>4</a:t>
            </a:r>
            <a:endParaRPr lang="en-US" sz="1600" dirty="0"/>
          </a:p>
        </p:txBody>
      </p:sp>
      <p:sp>
        <p:nvSpPr>
          <p:cNvPr id="97" name="Rectangle 96"/>
          <p:cNvSpPr/>
          <p:nvPr/>
        </p:nvSpPr>
        <p:spPr>
          <a:xfrm>
            <a:off x="6155606"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98" name="Group 23"/>
          <p:cNvGrpSpPr/>
          <p:nvPr/>
        </p:nvGrpSpPr>
        <p:grpSpPr>
          <a:xfrm>
            <a:off x="6058145" y="5426531"/>
            <a:ext cx="2893386" cy="338555"/>
            <a:chOff x="1657460" y="1453098"/>
            <a:chExt cx="4117782" cy="481821"/>
          </a:xfrm>
        </p:grpSpPr>
        <p:sp>
          <p:nvSpPr>
            <p:cNvPr id="108" name="TextBox 107"/>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09" name="TextBox 108"/>
            <p:cNvSpPr txBox="1"/>
            <p:nvPr/>
          </p:nvSpPr>
          <p:spPr>
            <a:xfrm>
              <a:off x="1657460" y="1453098"/>
              <a:ext cx="689424" cy="481820"/>
            </a:xfrm>
            <a:prstGeom prst="rect">
              <a:avLst/>
            </a:prstGeom>
            <a:noFill/>
          </p:spPr>
          <p:txBody>
            <a:bodyPr wrap="none" rtlCol="0">
              <a:spAutoFit/>
            </a:bodyPr>
            <a:lstStyle/>
            <a:p>
              <a:r>
                <a:rPr lang="en-US" altLang="zh-CN" sz="1600" dirty="0" smtClean="0"/>
                <a:t>N-1</a:t>
              </a:r>
              <a:endParaRPr lang="en-US" sz="1600" dirty="0"/>
            </a:p>
          </p:txBody>
        </p:sp>
      </p:grpSp>
      <p:cxnSp>
        <p:nvCxnSpPr>
          <p:cNvPr id="99" name="Straight Connector 98"/>
          <p:cNvCxnSpPr/>
          <p:nvPr/>
        </p:nvCxnSpPr>
        <p:spPr>
          <a:xfrm>
            <a:off x="8289206"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8213371" y="5426531"/>
            <a:ext cx="288862" cy="338554"/>
          </a:xfrm>
          <a:prstGeom prst="rect">
            <a:avLst/>
          </a:prstGeom>
          <a:noFill/>
        </p:spPr>
        <p:txBody>
          <a:bodyPr wrap="none" rtlCol="0">
            <a:spAutoFit/>
          </a:bodyPr>
          <a:lstStyle/>
          <a:p>
            <a:r>
              <a:rPr lang="en-US" sz="1600" dirty="0"/>
              <a:t>1</a:t>
            </a:r>
          </a:p>
        </p:txBody>
      </p:sp>
      <p:sp>
        <p:nvSpPr>
          <p:cNvPr id="102" name="TextBox 101"/>
          <p:cNvSpPr txBox="1"/>
          <p:nvPr/>
        </p:nvSpPr>
        <p:spPr>
          <a:xfrm>
            <a:off x="8016938" y="5426531"/>
            <a:ext cx="288862" cy="338554"/>
          </a:xfrm>
          <a:prstGeom prst="rect">
            <a:avLst/>
          </a:prstGeom>
          <a:noFill/>
        </p:spPr>
        <p:txBody>
          <a:bodyPr wrap="none" rtlCol="0">
            <a:spAutoFit/>
          </a:bodyPr>
          <a:lstStyle/>
          <a:p>
            <a:r>
              <a:rPr lang="en-US" sz="1600" dirty="0"/>
              <a:t>2</a:t>
            </a:r>
          </a:p>
        </p:txBody>
      </p:sp>
      <p:cxnSp>
        <p:nvCxnSpPr>
          <p:cNvPr id="103" name="Straight Connector 102"/>
          <p:cNvCxnSpPr/>
          <p:nvPr/>
        </p:nvCxnSpPr>
        <p:spPr>
          <a:xfrm>
            <a:off x="8001000" y="5706277"/>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7772400" y="5426531"/>
            <a:ext cx="288862" cy="338554"/>
          </a:xfrm>
          <a:prstGeom prst="rect">
            <a:avLst/>
          </a:prstGeom>
          <a:noFill/>
        </p:spPr>
        <p:txBody>
          <a:bodyPr wrap="none" rtlCol="0">
            <a:spAutoFit/>
          </a:bodyPr>
          <a:lstStyle/>
          <a:p>
            <a:r>
              <a:rPr lang="en-US" sz="1600" dirty="0" smtClean="0"/>
              <a:t>3</a:t>
            </a:r>
            <a:endParaRPr lang="en-US" sz="1600" dirty="0"/>
          </a:p>
        </p:txBody>
      </p:sp>
      <p:sp>
        <p:nvSpPr>
          <p:cNvPr id="110" name="Rectangle 109"/>
          <p:cNvSpPr/>
          <p:nvPr/>
        </p:nvSpPr>
        <p:spPr>
          <a:xfrm>
            <a:off x="9158522"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1" name="Group 23"/>
          <p:cNvGrpSpPr/>
          <p:nvPr/>
        </p:nvGrpSpPr>
        <p:grpSpPr>
          <a:xfrm>
            <a:off x="9061061" y="5426531"/>
            <a:ext cx="2893386" cy="338555"/>
            <a:chOff x="1657460" y="1453098"/>
            <a:chExt cx="4117782" cy="481821"/>
          </a:xfrm>
        </p:grpSpPr>
        <p:sp>
          <p:nvSpPr>
            <p:cNvPr id="112" name="TextBox 111"/>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13" name="TextBox 112"/>
            <p:cNvSpPr txBox="1"/>
            <p:nvPr/>
          </p:nvSpPr>
          <p:spPr>
            <a:xfrm>
              <a:off x="1657460" y="1453098"/>
              <a:ext cx="689424" cy="481820"/>
            </a:xfrm>
            <a:prstGeom prst="rect">
              <a:avLst/>
            </a:prstGeom>
            <a:noFill/>
          </p:spPr>
          <p:txBody>
            <a:bodyPr wrap="none" rtlCol="0">
              <a:spAutoFit/>
            </a:bodyPr>
            <a:lstStyle/>
            <a:p>
              <a:r>
                <a:rPr lang="en-US" altLang="zh-CN" sz="1600" dirty="0" smtClean="0"/>
                <a:t>N-1</a:t>
              </a:r>
              <a:endParaRPr lang="en-US" sz="1600" dirty="0"/>
            </a:p>
          </p:txBody>
        </p:sp>
      </p:grpSp>
      <p:cxnSp>
        <p:nvCxnSpPr>
          <p:cNvPr id="114" name="Straight Connector 113"/>
          <p:cNvCxnSpPr/>
          <p:nvPr/>
        </p:nvCxnSpPr>
        <p:spPr>
          <a:xfrm>
            <a:off x="11292122"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11216287" y="5426531"/>
            <a:ext cx="288862" cy="338554"/>
          </a:xfrm>
          <a:prstGeom prst="rect">
            <a:avLst/>
          </a:prstGeom>
          <a:noFill/>
        </p:spPr>
        <p:txBody>
          <a:bodyPr wrap="none" rtlCol="0">
            <a:spAutoFit/>
          </a:bodyPr>
          <a:lstStyle/>
          <a:p>
            <a:r>
              <a:rPr lang="en-US" sz="1600" dirty="0"/>
              <a:t>1</a:t>
            </a:r>
          </a:p>
        </p:txBody>
      </p:sp>
      <p:sp>
        <p:nvSpPr>
          <p:cNvPr id="117" name="TextBox 116"/>
          <p:cNvSpPr txBox="1"/>
          <p:nvPr/>
        </p:nvSpPr>
        <p:spPr>
          <a:xfrm>
            <a:off x="11019854" y="5426531"/>
            <a:ext cx="288862" cy="338554"/>
          </a:xfrm>
          <a:prstGeom prst="rect">
            <a:avLst/>
          </a:prstGeom>
          <a:noFill/>
        </p:spPr>
        <p:txBody>
          <a:bodyPr wrap="none" rtlCol="0">
            <a:spAutoFit/>
          </a:bodyPr>
          <a:lstStyle/>
          <a:p>
            <a:r>
              <a:rPr lang="en-US" sz="1600" dirty="0"/>
              <a:t>2</a:t>
            </a:r>
          </a:p>
        </p:txBody>
      </p:sp>
      <p:sp>
        <p:nvSpPr>
          <p:cNvPr id="120" name="TextBox 119"/>
          <p:cNvSpPr txBox="1"/>
          <p:nvPr/>
        </p:nvSpPr>
        <p:spPr>
          <a:xfrm>
            <a:off x="10041008" y="5668169"/>
            <a:ext cx="550792" cy="400110"/>
          </a:xfrm>
          <a:prstGeom prst="rect">
            <a:avLst/>
          </a:prstGeom>
          <a:noFill/>
        </p:spPr>
        <p:txBody>
          <a:bodyPr wrap="none" rtlCol="0">
            <a:spAutoFit/>
          </a:bodyPr>
          <a:lstStyle/>
          <a:p>
            <a:r>
              <a:rPr lang="en-US" sz="2000" i="1" dirty="0">
                <a:solidFill>
                  <a:srgbClr val="0000FF"/>
                </a:solidFill>
              </a:rPr>
              <a:t>Tag</a:t>
            </a:r>
          </a:p>
        </p:txBody>
      </p:sp>
      <p:sp>
        <p:nvSpPr>
          <p:cNvPr id="37" name="Rectangle 36"/>
          <p:cNvSpPr/>
          <p:nvPr/>
        </p:nvSpPr>
        <p:spPr>
          <a:xfrm>
            <a:off x="-304800" y="6044625"/>
            <a:ext cx="3420830" cy="338554"/>
          </a:xfrm>
          <a:prstGeom prst="rect">
            <a:avLst/>
          </a:prstGeom>
        </p:spPr>
        <p:txBody>
          <a:bodyPr wrap="square">
            <a:spAutoFit/>
          </a:bodyPr>
          <a:lstStyle/>
          <a:p>
            <a:pPr lvl="1"/>
            <a:r>
              <a:rPr lang="en-US" sz="1600" dirty="0" smtClean="0"/>
              <a:t># cache blocks </a:t>
            </a:r>
            <a:r>
              <a:rPr lang="en-US" sz="1600" dirty="0"/>
              <a:t>= </a:t>
            </a:r>
            <a:r>
              <a:rPr lang="en-US" sz="1600" dirty="0" smtClean="0"/>
              <a:t>1 way * 8 sets =8</a:t>
            </a:r>
            <a:endParaRPr lang="en-US" sz="1600" dirty="0"/>
          </a:p>
        </p:txBody>
      </p:sp>
      <p:sp>
        <p:nvSpPr>
          <p:cNvPr id="122" name="Rectangle 121"/>
          <p:cNvSpPr/>
          <p:nvPr/>
        </p:nvSpPr>
        <p:spPr>
          <a:xfrm>
            <a:off x="2673728" y="6044625"/>
            <a:ext cx="3518388" cy="338554"/>
          </a:xfrm>
          <a:prstGeom prst="rect">
            <a:avLst/>
          </a:prstGeom>
        </p:spPr>
        <p:txBody>
          <a:bodyPr wrap="square">
            <a:spAutoFit/>
          </a:bodyPr>
          <a:lstStyle/>
          <a:p>
            <a:pPr lvl="1"/>
            <a:r>
              <a:rPr lang="en-US" sz="1600" dirty="0" smtClean="0"/>
              <a:t># cache blocks </a:t>
            </a:r>
            <a:r>
              <a:rPr lang="en-US" sz="1600" dirty="0"/>
              <a:t>= </a:t>
            </a:r>
            <a:r>
              <a:rPr lang="en-US" sz="1600" dirty="0" smtClean="0"/>
              <a:t>2 ways </a:t>
            </a:r>
            <a:r>
              <a:rPr lang="en-US" sz="1600" dirty="0"/>
              <a:t>* </a:t>
            </a:r>
            <a:r>
              <a:rPr lang="en-US" sz="1600" dirty="0" smtClean="0"/>
              <a:t>4 </a:t>
            </a:r>
            <a:r>
              <a:rPr lang="en-US" sz="1600" dirty="0"/>
              <a:t>sets =8</a:t>
            </a:r>
          </a:p>
        </p:txBody>
      </p:sp>
      <p:sp>
        <p:nvSpPr>
          <p:cNvPr id="123" name="Rectangle 122"/>
          <p:cNvSpPr/>
          <p:nvPr/>
        </p:nvSpPr>
        <p:spPr>
          <a:xfrm>
            <a:off x="5707873" y="6044625"/>
            <a:ext cx="3518388" cy="338554"/>
          </a:xfrm>
          <a:prstGeom prst="rect">
            <a:avLst/>
          </a:prstGeom>
        </p:spPr>
        <p:txBody>
          <a:bodyPr wrap="square">
            <a:spAutoFit/>
          </a:bodyPr>
          <a:lstStyle/>
          <a:p>
            <a:pPr lvl="1"/>
            <a:r>
              <a:rPr lang="en-US" sz="1600" dirty="0" smtClean="0"/>
              <a:t># cache blocks </a:t>
            </a:r>
            <a:r>
              <a:rPr lang="en-US" sz="1600" dirty="0"/>
              <a:t>= </a:t>
            </a:r>
            <a:r>
              <a:rPr lang="en-US" sz="1600" dirty="0" smtClean="0"/>
              <a:t>4 ways </a:t>
            </a:r>
            <a:r>
              <a:rPr lang="en-US" sz="1600" dirty="0"/>
              <a:t>* </a:t>
            </a:r>
            <a:r>
              <a:rPr lang="en-US" sz="1600" dirty="0" smtClean="0">
                <a:solidFill>
                  <a:prstClr val="black"/>
                </a:solidFill>
              </a:rPr>
              <a:t>2</a:t>
            </a:r>
            <a:r>
              <a:rPr lang="en-US" sz="1600" dirty="0" smtClean="0"/>
              <a:t> </a:t>
            </a:r>
            <a:r>
              <a:rPr lang="en-US" sz="1600" dirty="0"/>
              <a:t>sets =8</a:t>
            </a:r>
          </a:p>
        </p:txBody>
      </p:sp>
      <p:sp>
        <p:nvSpPr>
          <p:cNvPr id="125" name="Rectangle 124"/>
          <p:cNvSpPr/>
          <p:nvPr/>
        </p:nvSpPr>
        <p:spPr>
          <a:xfrm>
            <a:off x="8645137" y="6044625"/>
            <a:ext cx="3518388" cy="338554"/>
          </a:xfrm>
          <a:prstGeom prst="rect">
            <a:avLst/>
          </a:prstGeom>
        </p:spPr>
        <p:txBody>
          <a:bodyPr wrap="square">
            <a:spAutoFit/>
          </a:bodyPr>
          <a:lstStyle/>
          <a:p>
            <a:pPr lvl="1"/>
            <a:r>
              <a:rPr lang="en-US" sz="1600" dirty="0" smtClean="0"/>
              <a:t># cache blocks </a:t>
            </a:r>
            <a:r>
              <a:rPr lang="en-US" sz="1600" dirty="0"/>
              <a:t>= </a:t>
            </a:r>
            <a:r>
              <a:rPr lang="en-US" sz="1600" dirty="0" smtClean="0"/>
              <a:t>8 ways </a:t>
            </a:r>
            <a:r>
              <a:rPr lang="en-US" sz="1600" dirty="0"/>
              <a:t>* </a:t>
            </a:r>
            <a:r>
              <a:rPr lang="en-US" sz="1600" dirty="0" smtClean="0">
                <a:solidFill>
                  <a:prstClr val="black"/>
                </a:solidFill>
              </a:rPr>
              <a:t>1</a:t>
            </a:r>
            <a:r>
              <a:rPr lang="en-US" sz="1600" dirty="0" smtClean="0"/>
              <a:t> set </a:t>
            </a:r>
            <a:r>
              <a:rPr lang="en-US" sz="1600" dirty="0"/>
              <a:t>=8</a:t>
            </a:r>
          </a:p>
        </p:txBody>
      </p:sp>
      <p:sp>
        <p:nvSpPr>
          <p:cNvPr id="118" name="TextBox 117"/>
          <p:cNvSpPr txBox="1"/>
          <p:nvPr/>
        </p:nvSpPr>
        <p:spPr>
          <a:xfrm>
            <a:off x="3657559"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19" name="TextBox 118"/>
          <p:cNvSpPr txBox="1"/>
          <p:nvPr/>
        </p:nvSpPr>
        <p:spPr>
          <a:xfrm>
            <a:off x="4810980" y="5677406"/>
            <a:ext cx="428322" cy="400110"/>
          </a:xfrm>
          <a:prstGeom prst="rect">
            <a:avLst/>
          </a:prstGeom>
          <a:noFill/>
        </p:spPr>
        <p:txBody>
          <a:bodyPr wrap="none" rtlCol="0">
            <a:spAutoFit/>
          </a:bodyPr>
          <a:lstStyle/>
          <a:p>
            <a:r>
              <a:rPr lang="en-US" altLang="zh-CN" sz="2000" i="1" dirty="0" smtClean="0">
                <a:solidFill>
                  <a:srgbClr val="0000FF"/>
                </a:solidFill>
              </a:rPr>
              <a:t>S.I</a:t>
            </a:r>
            <a:endParaRPr lang="en-US" sz="2000" i="1" dirty="0">
              <a:solidFill>
                <a:srgbClr val="0000FF"/>
              </a:solidFill>
            </a:endParaRPr>
          </a:p>
        </p:txBody>
      </p:sp>
      <p:sp>
        <p:nvSpPr>
          <p:cNvPr id="124" name="TextBox 123"/>
          <p:cNvSpPr txBox="1"/>
          <p:nvPr/>
        </p:nvSpPr>
        <p:spPr>
          <a:xfrm>
            <a:off x="6769308"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26" name="TextBox 125"/>
          <p:cNvSpPr txBox="1"/>
          <p:nvPr/>
        </p:nvSpPr>
        <p:spPr>
          <a:xfrm>
            <a:off x="7922729" y="5677406"/>
            <a:ext cx="428322" cy="400110"/>
          </a:xfrm>
          <a:prstGeom prst="rect">
            <a:avLst/>
          </a:prstGeom>
          <a:noFill/>
        </p:spPr>
        <p:txBody>
          <a:bodyPr wrap="none" rtlCol="0">
            <a:spAutoFit/>
          </a:bodyPr>
          <a:lstStyle/>
          <a:p>
            <a:r>
              <a:rPr lang="en-US" altLang="zh-CN" sz="2000" i="1" dirty="0" smtClean="0">
                <a:solidFill>
                  <a:srgbClr val="0000FF"/>
                </a:solidFill>
              </a:rPr>
              <a:t>S.I</a:t>
            </a:r>
            <a:endParaRPr lang="en-US" sz="2000" i="1" dirty="0">
              <a:solidFill>
                <a:srgbClr val="0000FF"/>
              </a:solidFill>
            </a:endParaRPr>
          </a:p>
        </p:txBody>
      </p:sp>
      <p:sp>
        <p:nvSpPr>
          <p:cNvPr id="166" name="Rectangle 165"/>
          <p:cNvSpPr/>
          <p:nvPr/>
        </p:nvSpPr>
        <p:spPr>
          <a:xfrm>
            <a:off x="3971639"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smtClean="0">
                <a:solidFill>
                  <a:schemeClr val="bg1"/>
                </a:solidFill>
              </a:rPr>
              <a:t>Set 0</a:t>
            </a:r>
            <a:endParaRPr lang="en-US" dirty="0">
              <a:solidFill>
                <a:schemeClr val="bg1"/>
              </a:solidFill>
            </a:endParaRPr>
          </a:p>
        </p:txBody>
      </p:sp>
      <p:sp>
        <p:nvSpPr>
          <p:cNvPr id="167" name="Rectangle 166"/>
          <p:cNvSpPr/>
          <p:nvPr/>
        </p:nvSpPr>
        <p:spPr>
          <a:xfrm>
            <a:off x="3971639"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a:t>
            </a:r>
            <a:r>
              <a:rPr lang="en-US" dirty="0" smtClean="0">
                <a:solidFill>
                  <a:schemeClr val="bg1"/>
                </a:solidFill>
              </a:rPr>
              <a:t>1</a:t>
            </a:r>
            <a:endParaRPr lang="en-US" dirty="0">
              <a:solidFill>
                <a:schemeClr val="bg1"/>
              </a:solidFill>
            </a:endParaRPr>
          </a:p>
        </p:txBody>
      </p:sp>
      <p:sp>
        <p:nvSpPr>
          <p:cNvPr id="168" name="Rectangle 167"/>
          <p:cNvSpPr/>
          <p:nvPr/>
        </p:nvSpPr>
        <p:spPr>
          <a:xfrm>
            <a:off x="3971639"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a:t>
            </a:r>
            <a:r>
              <a:rPr lang="en-US" dirty="0" smtClean="0">
                <a:solidFill>
                  <a:schemeClr val="bg1"/>
                </a:solidFill>
              </a:rPr>
              <a:t>2</a:t>
            </a:r>
            <a:endParaRPr lang="en-US" dirty="0">
              <a:solidFill>
                <a:schemeClr val="bg1"/>
              </a:solidFill>
            </a:endParaRPr>
          </a:p>
        </p:txBody>
      </p:sp>
      <p:sp>
        <p:nvSpPr>
          <p:cNvPr id="173" name="Rectangle 172"/>
          <p:cNvSpPr/>
          <p:nvPr/>
        </p:nvSpPr>
        <p:spPr>
          <a:xfrm>
            <a:off x="3969011"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a:t>
            </a:r>
            <a:r>
              <a:rPr lang="en-US" dirty="0" smtClean="0">
                <a:solidFill>
                  <a:schemeClr val="bg1"/>
                </a:solidFill>
              </a:rPr>
              <a:t>3</a:t>
            </a:r>
            <a:endParaRPr lang="en-US" dirty="0">
              <a:solidFill>
                <a:schemeClr val="bg1"/>
              </a:solidFill>
            </a:endParaRPr>
          </a:p>
        </p:txBody>
      </p:sp>
      <p:sp>
        <p:nvSpPr>
          <p:cNvPr id="174" name="Rectangle 173"/>
          <p:cNvSpPr/>
          <p:nvPr/>
        </p:nvSpPr>
        <p:spPr>
          <a:xfrm>
            <a:off x="3971639" y="373822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a:t>
            </a:r>
            <a:r>
              <a:rPr lang="en-US" dirty="0" smtClean="0">
                <a:solidFill>
                  <a:schemeClr val="bg1"/>
                </a:solidFill>
              </a:rPr>
              <a:t>0</a:t>
            </a:r>
            <a:endParaRPr lang="en-US" dirty="0">
              <a:solidFill>
                <a:schemeClr val="bg1"/>
              </a:solidFill>
            </a:endParaRPr>
          </a:p>
        </p:txBody>
      </p:sp>
      <p:sp>
        <p:nvSpPr>
          <p:cNvPr id="175" name="Rectangle 174"/>
          <p:cNvSpPr/>
          <p:nvPr/>
        </p:nvSpPr>
        <p:spPr>
          <a:xfrm>
            <a:off x="3971639" y="411922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a:t>
            </a:r>
            <a:r>
              <a:rPr lang="en-US" dirty="0" smtClean="0">
                <a:solidFill>
                  <a:schemeClr val="bg1"/>
                </a:solidFill>
              </a:rPr>
              <a:t>1</a:t>
            </a:r>
            <a:endParaRPr lang="en-US" dirty="0">
              <a:solidFill>
                <a:schemeClr val="bg1"/>
              </a:solidFill>
            </a:endParaRPr>
          </a:p>
        </p:txBody>
      </p:sp>
      <p:sp>
        <p:nvSpPr>
          <p:cNvPr id="176" name="Rectangle 175"/>
          <p:cNvSpPr/>
          <p:nvPr/>
        </p:nvSpPr>
        <p:spPr>
          <a:xfrm>
            <a:off x="3971639" y="450022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a:t>
            </a:r>
            <a:r>
              <a:rPr lang="en-US" dirty="0" smtClean="0">
                <a:solidFill>
                  <a:schemeClr val="bg1"/>
                </a:solidFill>
              </a:rPr>
              <a:t>2</a:t>
            </a:r>
            <a:endParaRPr lang="en-US" dirty="0">
              <a:solidFill>
                <a:schemeClr val="bg1"/>
              </a:solidFill>
            </a:endParaRPr>
          </a:p>
        </p:txBody>
      </p:sp>
      <p:sp>
        <p:nvSpPr>
          <p:cNvPr id="177" name="Rectangle 176"/>
          <p:cNvSpPr/>
          <p:nvPr/>
        </p:nvSpPr>
        <p:spPr>
          <a:xfrm>
            <a:off x="3971639" y="4881220"/>
            <a:ext cx="1143000"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a:t>
            </a:r>
            <a:r>
              <a:rPr lang="en-US" dirty="0" smtClean="0">
                <a:solidFill>
                  <a:schemeClr val="bg1"/>
                </a:solidFill>
              </a:rPr>
              <a:t>3</a:t>
            </a:r>
            <a:endParaRPr lang="en-US" dirty="0">
              <a:solidFill>
                <a:schemeClr val="bg1"/>
              </a:solidFill>
            </a:endParaRPr>
          </a:p>
        </p:txBody>
      </p:sp>
      <p:sp>
        <p:nvSpPr>
          <p:cNvPr id="178" name="Rectangle 177"/>
          <p:cNvSpPr/>
          <p:nvPr/>
        </p:nvSpPr>
        <p:spPr>
          <a:xfrm>
            <a:off x="1318882"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a:t>
            </a:r>
            <a:r>
              <a:rPr lang="en-US" dirty="0" smtClean="0">
                <a:solidFill>
                  <a:schemeClr val="bg1"/>
                </a:solidFill>
              </a:rPr>
              <a:t>3</a:t>
            </a:r>
            <a:endParaRPr lang="en-US" dirty="0">
              <a:solidFill>
                <a:schemeClr val="bg1"/>
              </a:solidFill>
            </a:endParaRPr>
          </a:p>
        </p:txBody>
      </p:sp>
      <p:sp>
        <p:nvSpPr>
          <p:cNvPr id="180" name="Rectangle 179"/>
          <p:cNvSpPr/>
          <p:nvPr/>
        </p:nvSpPr>
        <p:spPr>
          <a:xfrm>
            <a:off x="6876346" y="2207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smtClean="0">
                <a:solidFill>
                  <a:schemeClr val="bg1"/>
                </a:solidFill>
              </a:rPr>
              <a:t>Set 0</a:t>
            </a:r>
            <a:endParaRPr lang="en-US" dirty="0">
              <a:solidFill>
                <a:schemeClr val="bg1"/>
              </a:solidFill>
            </a:endParaRPr>
          </a:p>
        </p:txBody>
      </p:sp>
      <p:sp>
        <p:nvSpPr>
          <p:cNvPr id="181" name="Rectangle 180"/>
          <p:cNvSpPr/>
          <p:nvPr/>
        </p:nvSpPr>
        <p:spPr>
          <a:xfrm>
            <a:off x="6876346" y="2588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a:t>
            </a:r>
            <a:r>
              <a:rPr lang="en-US" dirty="0" smtClean="0">
                <a:solidFill>
                  <a:schemeClr val="bg1"/>
                </a:solidFill>
              </a:rPr>
              <a:t>1</a:t>
            </a:r>
            <a:endParaRPr lang="en-US" dirty="0">
              <a:solidFill>
                <a:schemeClr val="bg1"/>
              </a:solidFill>
            </a:endParaRPr>
          </a:p>
        </p:txBody>
      </p:sp>
      <p:sp>
        <p:nvSpPr>
          <p:cNvPr id="182" name="Rectangle 181"/>
          <p:cNvSpPr/>
          <p:nvPr/>
        </p:nvSpPr>
        <p:spPr>
          <a:xfrm>
            <a:off x="6876346" y="2969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a:t>
            </a:r>
            <a:r>
              <a:rPr lang="en-US" dirty="0" smtClean="0">
                <a:solidFill>
                  <a:schemeClr val="bg1"/>
                </a:solidFill>
              </a:rPr>
              <a:t>0</a:t>
            </a:r>
            <a:endParaRPr lang="en-US" dirty="0">
              <a:solidFill>
                <a:schemeClr val="bg1"/>
              </a:solidFill>
            </a:endParaRPr>
          </a:p>
        </p:txBody>
      </p:sp>
      <p:sp>
        <p:nvSpPr>
          <p:cNvPr id="183" name="Rectangle 182"/>
          <p:cNvSpPr/>
          <p:nvPr/>
        </p:nvSpPr>
        <p:spPr>
          <a:xfrm>
            <a:off x="6876346" y="3731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a:t>
            </a:r>
            <a:r>
              <a:rPr lang="en-US" dirty="0" smtClean="0">
                <a:solidFill>
                  <a:schemeClr val="bg1"/>
                </a:solidFill>
              </a:rPr>
              <a:t>0</a:t>
            </a:r>
            <a:endParaRPr lang="en-US" dirty="0">
              <a:solidFill>
                <a:schemeClr val="bg1"/>
              </a:solidFill>
            </a:endParaRPr>
          </a:p>
        </p:txBody>
      </p:sp>
      <p:sp>
        <p:nvSpPr>
          <p:cNvPr id="184" name="Rectangle 183"/>
          <p:cNvSpPr/>
          <p:nvPr/>
        </p:nvSpPr>
        <p:spPr>
          <a:xfrm>
            <a:off x="6876346" y="4112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a:t>
            </a:r>
            <a:r>
              <a:rPr lang="en-US" dirty="0" smtClean="0">
                <a:solidFill>
                  <a:schemeClr val="bg1"/>
                </a:solidFill>
              </a:rPr>
              <a:t>1</a:t>
            </a:r>
            <a:endParaRPr lang="en-US" dirty="0">
              <a:solidFill>
                <a:schemeClr val="bg1"/>
              </a:solidFill>
            </a:endParaRPr>
          </a:p>
        </p:txBody>
      </p:sp>
      <p:sp>
        <p:nvSpPr>
          <p:cNvPr id="185" name="Rectangle 184"/>
          <p:cNvSpPr/>
          <p:nvPr/>
        </p:nvSpPr>
        <p:spPr>
          <a:xfrm>
            <a:off x="6876346" y="4493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a:t>
            </a:r>
            <a:r>
              <a:rPr lang="en-US" dirty="0" smtClean="0">
                <a:solidFill>
                  <a:schemeClr val="bg1"/>
                </a:solidFill>
              </a:rPr>
              <a:t>0</a:t>
            </a:r>
            <a:endParaRPr lang="en-US" dirty="0">
              <a:solidFill>
                <a:schemeClr val="bg1"/>
              </a:solidFill>
            </a:endParaRPr>
          </a:p>
        </p:txBody>
      </p:sp>
      <p:sp>
        <p:nvSpPr>
          <p:cNvPr id="186" name="Rectangle 185"/>
          <p:cNvSpPr/>
          <p:nvPr/>
        </p:nvSpPr>
        <p:spPr>
          <a:xfrm>
            <a:off x="6876346" y="4874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a:t>
            </a:r>
            <a:r>
              <a:rPr lang="en-US" dirty="0" smtClean="0">
                <a:solidFill>
                  <a:schemeClr val="bg1"/>
                </a:solidFill>
              </a:rPr>
              <a:t>1</a:t>
            </a:r>
            <a:endParaRPr lang="en-US" dirty="0">
              <a:solidFill>
                <a:schemeClr val="bg1"/>
              </a:solidFill>
            </a:endParaRPr>
          </a:p>
        </p:txBody>
      </p:sp>
      <p:sp>
        <p:nvSpPr>
          <p:cNvPr id="187" name="Rectangle 186"/>
          <p:cNvSpPr/>
          <p:nvPr/>
        </p:nvSpPr>
        <p:spPr>
          <a:xfrm>
            <a:off x="6873718" y="3350368"/>
            <a:ext cx="1148256"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a:t>
            </a:r>
            <a:r>
              <a:rPr lang="en-US" dirty="0" smtClean="0">
                <a:solidFill>
                  <a:schemeClr val="bg1"/>
                </a:solidFill>
              </a:rPr>
              <a:t>1</a:t>
            </a:r>
            <a:endParaRPr lang="en-US" dirty="0">
              <a:solidFill>
                <a:schemeClr val="bg1"/>
              </a:solidFill>
            </a:endParaRPr>
          </a:p>
        </p:txBody>
      </p:sp>
    </p:spTree>
    <p:extLst>
      <p:ext uri="{BB962C8B-B14F-4D97-AF65-F5344CB8AC3E}">
        <p14:creationId xmlns:p14="http://schemas.microsoft.com/office/powerpoint/2010/main" val="21610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f05-14-P374493"/>
          <p:cNvPicPr>
            <a:picLocks noChangeAspect="1" noChangeArrowheads="1"/>
          </p:cNvPicPr>
          <p:nvPr/>
        </p:nvPicPr>
        <p:blipFill>
          <a:blip r:embed="rId3" cstate="print"/>
          <a:srcRect/>
          <a:stretch>
            <a:fillRect/>
          </a:stretch>
        </p:blipFill>
        <p:spPr bwMode="auto">
          <a:xfrm>
            <a:off x="76200" y="1066800"/>
            <a:ext cx="7071660" cy="5447061"/>
          </a:xfrm>
          <a:prstGeom prst="rect">
            <a:avLst/>
          </a:prstGeom>
          <a:noFill/>
          <a:ln w="9525">
            <a:noFill/>
            <a:miter lim="800000"/>
            <a:headEnd/>
            <a:tailEnd/>
          </a:ln>
        </p:spPr>
      </p:pic>
      <p:sp>
        <p:nvSpPr>
          <p:cNvPr id="51206" name="Title 6"/>
          <p:cNvSpPr>
            <a:spLocks noGrp="1"/>
          </p:cNvSpPr>
          <p:nvPr>
            <p:ph type="title"/>
          </p:nvPr>
        </p:nvSpPr>
        <p:spPr/>
        <p:txBody>
          <a:bodyPr>
            <a:normAutofit/>
          </a:bodyPr>
          <a:lstStyle/>
          <a:p>
            <a:pPr>
              <a:lnSpc>
                <a:spcPct val="85000"/>
              </a:lnSpc>
            </a:pPr>
            <a:r>
              <a:rPr lang="en-US" dirty="0" smtClean="0"/>
              <a:t>8-Block Cache Summary</a:t>
            </a:r>
          </a:p>
        </p:txBody>
      </p:sp>
      <p:sp>
        <p:nvSpPr>
          <p:cNvPr id="5" name="Slide Number Placeholder 5"/>
          <p:cNvSpPr>
            <a:spLocks noGrp="1"/>
          </p:cNvSpPr>
          <p:nvPr>
            <p:ph type="sldNum" sz="quarter" idx="4294967295"/>
          </p:nvPr>
        </p:nvSpPr>
        <p:spPr>
          <a:xfrm>
            <a:off x="11430000" y="6477000"/>
            <a:ext cx="2133600" cy="365125"/>
          </a:xfrm>
        </p:spPr>
        <p:txBody>
          <a:bodyPr/>
          <a:lstStyle/>
          <a:p>
            <a:fld id="{3CC63E4C-4642-794D-A2FD-70F6B81535F5}" type="slidenum">
              <a:rPr lang="en-US" sz="1400" smtClean="0">
                <a:solidFill>
                  <a:prstClr val="black">
                    <a:tint val="75000"/>
                  </a:prstClr>
                </a:solidFill>
              </a:rPr>
              <a:pPr/>
              <a:t>55</a:t>
            </a:fld>
            <a:endParaRPr lang="en-US" dirty="0">
              <a:solidFill>
                <a:prstClr val="black">
                  <a:tint val="75000"/>
                </a:prstClr>
              </a:solidFill>
            </a:endParaRPr>
          </a:p>
        </p:txBody>
      </p:sp>
      <p:sp>
        <p:nvSpPr>
          <p:cNvPr id="9" name="Content Placeholder 2"/>
          <p:cNvSpPr txBox="1">
            <a:spLocks/>
          </p:cNvSpPr>
          <p:nvPr/>
        </p:nvSpPr>
        <p:spPr>
          <a:xfrm>
            <a:off x="6858000" y="1143000"/>
            <a:ext cx="4911804" cy="533400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US" dirty="0" smtClean="0">
                <a:latin typeface="Calibri" charset="0"/>
              </a:rPr>
              <a:t>More ways (associativity) </a:t>
            </a:r>
            <a:r>
              <a:rPr lang="en-US" dirty="0" smtClean="0">
                <a:latin typeface="Calibri" charset="0"/>
                <a:sym typeface="Wingdings" panose="05000000000000000000" pitchFamily="2" charset="2"/>
              </a:rPr>
              <a:t> fewer cache sets </a:t>
            </a:r>
            <a:r>
              <a:rPr lang="en-US" dirty="0" smtClean="0">
                <a:latin typeface="Calibri" charset="0"/>
              </a:rPr>
              <a:t> </a:t>
            </a:r>
            <a:r>
              <a:rPr lang="en-US" dirty="0" smtClean="0">
                <a:latin typeface="Calibri" charset="0"/>
                <a:sym typeface="Wingdings" panose="05000000000000000000" pitchFamily="2" charset="2"/>
              </a:rPr>
              <a:t> </a:t>
            </a:r>
            <a:r>
              <a:rPr lang="en-US" altLang="zh-CN" dirty="0" smtClean="0">
                <a:latin typeface="Calibri" charset="0"/>
                <a:sym typeface="Wingdings" panose="05000000000000000000" pitchFamily="2" charset="2"/>
              </a:rPr>
              <a:t>cache structure is more “short (vertically) and fat (horizontally)”</a:t>
            </a:r>
          </a:p>
          <a:p>
            <a:pPr>
              <a:spcBef>
                <a:spcPct val="0"/>
              </a:spcBef>
            </a:pPr>
            <a:r>
              <a:rPr lang="en-US" dirty="0" smtClean="0">
                <a:latin typeface="Calibri" charset="0"/>
              </a:rPr>
              <a:t>Fewer ways (associativity) </a:t>
            </a:r>
            <a:r>
              <a:rPr lang="en-US" dirty="0" smtClean="0">
                <a:latin typeface="Calibri" charset="0"/>
                <a:sym typeface="Wingdings" panose="05000000000000000000" pitchFamily="2" charset="2"/>
              </a:rPr>
              <a:t> more cache sets </a:t>
            </a:r>
            <a:r>
              <a:rPr lang="en-US" dirty="0" smtClean="0">
                <a:latin typeface="Calibri" charset="0"/>
              </a:rPr>
              <a:t> </a:t>
            </a:r>
            <a:r>
              <a:rPr lang="en-US" dirty="0" smtClean="0">
                <a:latin typeface="Calibri" charset="0"/>
                <a:sym typeface="Wingdings" panose="05000000000000000000" pitchFamily="2" charset="2"/>
              </a:rPr>
              <a:t> </a:t>
            </a:r>
            <a:r>
              <a:rPr lang="en-US" altLang="zh-CN" dirty="0" smtClean="0">
                <a:latin typeface="Calibri" charset="0"/>
                <a:sym typeface="Wingdings" panose="05000000000000000000" pitchFamily="2" charset="2"/>
              </a:rPr>
              <a:t>cache structure is more “tall (vertically) and skinny (horizontally)”</a:t>
            </a:r>
          </a:p>
        </p:txBody>
      </p:sp>
      <p:sp>
        <p:nvSpPr>
          <p:cNvPr id="2" name="Rectangle 1"/>
          <p:cNvSpPr/>
          <p:nvPr/>
        </p:nvSpPr>
        <p:spPr>
          <a:xfrm>
            <a:off x="2482850" y="1785938"/>
            <a:ext cx="430760" cy="269875"/>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17" name="Rectangle 16"/>
          <p:cNvSpPr/>
          <p:nvPr/>
        </p:nvSpPr>
        <p:spPr>
          <a:xfrm>
            <a:off x="2494558" y="2055813"/>
            <a:ext cx="419052" cy="269875"/>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18" name="Rectangle 17"/>
          <p:cNvSpPr/>
          <p:nvPr/>
        </p:nvSpPr>
        <p:spPr>
          <a:xfrm>
            <a:off x="2494558" y="2325688"/>
            <a:ext cx="419052" cy="269875"/>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19" name="Rectangle 18"/>
          <p:cNvSpPr/>
          <p:nvPr/>
        </p:nvSpPr>
        <p:spPr>
          <a:xfrm>
            <a:off x="2494558" y="2595563"/>
            <a:ext cx="432792" cy="281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endParaRPr lang="en-US">
              <a:solidFill>
                <a:schemeClr val="bg1"/>
              </a:solidFill>
            </a:endParaRPr>
          </a:p>
        </p:txBody>
      </p:sp>
      <p:sp>
        <p:nvSpPr>
          <p:cNvPr id="20" name="Rectangle 19"/>
          <p:cNvSpPr/>
          <p:nvPr/>
        </p:nvSpPr>
        <p:spPr>
          <a:xfrm>
            <a:off x="2494558" y="2877343"/>
            <a:ext cx="419052" cy="269875"/>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p:cNvSpPr/>
          <p:nvPr/>
        </p:nvSpPr>
        <p:spPr>
          <a:xfrm>
            <a:off x="2494558" y="3147218"/>
            <a:ext cx="419052" cy="269875"/>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2494558" y="3417093"/>
            <a:ext cx="419052" cy="269875"/>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2494558" y="3686968"/>
            <a:ext cx="419052" cy="269875"/>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494558" y="4771760"/>
            <a:ext cx="3021475"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26" name="Rectangle 25"/>
          <p:cNvSpPr/>
          <p:nvPr/>
        </p:nvSpPr>
        <p:spPr>
          <a:xfrm>
            <a:off x="4466753" y="2774951"/>
            <a:ext cx="1301164"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27" name="Rectangle 26"/>
          <p:cNvSpPr/>
          <p:nvPr/>
        </p:nvSpPr>
        <p:spPr>
          <a:xfrm>
            <a:off x="4466753" y="3040063"/>
            <a:ext cx="1301164" cy="265112"/>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5" name="Rectangle 34"/>
          <p:cNvSpPr/>
          <p:nvPr/>
        </p:nvSpPr>
        <p:spPr>
          <a:xfrm>
            <a:off x="4466753" y="3313905"/>
            <a:ext cx="1301164" cy="265112"/>
          </a:xfrm>
          <a:prstGeom prst="rect">
            <a:avLst/>
          </a:prstGeom>
          <a:solidFill>
            <a:schemeClr val="bg1">
              <a:lumMod val="5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6" name="Rectangle 35"/>
          <p:cNvSpPr/>
          <p:nvPr/>
        </p:nvSpPr>
        <p:spPr>
          <a:xfrm>
            <a:off x="4466753" y="2500049"/>
            <a:ext cx="130116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37" name="Rectangle 36"/>
          <p:cNvSpPr/>
          <p:nvPr/>
        </p:nvSpPr>
        <p:spPr>
          <a:xfrm>
            <a:off x="2494558" y="5045602"/>
            <a:ext cx="3021475"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38" name="Rectangle 37"/>
          <p:cNvSpPr/>
          <p:nvPr/>
        </p:nvSpPr>
        <p:spPr>
          <a:xfrm>
            <a:off x="561978" y="6212016"/>
            <a:ext cx="648334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cxnSp>
        <p:nvCxnSpPr>
          <p:cNvPr id="4" name="Straight Connector 3"/>
          <p:cNvCxnSpPr/>
          <p:nvPr/>
        </p:nvCxnSpPr>
        <p:spPr>
          <a:xfrm>
            <a:off x="5117335" y="2498904"/>
            <a:ext cx="16686" cy="108011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2927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349625" y="4774935"/>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78460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225925"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46545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5086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00562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143383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867747"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230378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273346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16314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59594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4023510"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4466753"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88373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321886"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57642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61960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6621520" y="6207520"/>
            <a:ext cx="0" cy="26947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29161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4512083" y="3974742"/>
            <a:ext cx="335514" cy="12192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04610" name="Rectangle 2"/>
          <p:cNvSpPr>
            <a:spLocks noChangeArrowheads="1"/>
          </p:cNvSpPr>
          <p:nvPr/>
        </p:nvSpPr>
        <p:spPr bwMode="auto">
          <a:xfrm>
            <a:off x="1749425" y="312739"/>
            <a:ext cx="3168650" cy="477837"/>
          </a:xfrm>
          <a:prstGeom prst="rect">
            <a:avLst/>
          </a:prstGeom>
          <a:noFill/>
          <a:ln w="12700">
            <a:noFill/>
            <a:miter lim="800000"/>
            <a:headEnd/>
            <a:tailEnd/>
          </a:ln>
          <a:effectLst/>
        </p:spPr>
        <p:txBody>
          <a:bodyPr wrap="none" anchor="ctr"/>
          <a:lstStyle/>
          <a:p>
            <a:endParaRPr lang="en-US"/>
          </a:p>
        </p:txBody>
      </p:sp>
      <p:sp>
        <p:nvSpPr>
          <p:cNvPr id="1604612" name="Rectangle 4"/>
          <p:cNvSpPr>
            <a:spLocks noGrp="1" noChangeArrowheads="1"/>
          </p:cNvSpPr>
          <p:nvPr>
            <p:ph type="title"/>
          </p:nvPr>
        </p:nvSpPr>
        <p:spPr>
          <a:xfrm>
            <a:off x="1981200" y="152400"/>
            <a:ext cx="8229600" cy="792162"/>
          </a:xfrm>
          <a:noFill/>
          <a:ln/>
        </p:spPr>
        <p:txBody>
          <a:bodyPr vert="horz" lIns="90488" tIns="44450" rIns="90488" bIns="44450" rtlCol="0" anchor="ctr">
            <a:normAutofit fontScale="90000"/>
          </a:bodyPr>
          <a:lstStyle/>
          <a:p>
            <a:r>
              <a:rPr lang="en-US" dirty="0" smtClean="0"/>
              <a:t>DM </a:t>
            </a:r>
            <a:r>
              <a:rPr lang="en-US" dirty="0"/>
              <a:t>Cache </a:t>
            </a:r>
            <a:r>
              <a:rPr lang="en-US" dirty="0" smtClean="0"/>
              <a:t>Hardware (6-bit Memory)</a:t>
            </a:r>
            <a:endParaRPr lang="en-US" dirty="0"/>
          </a:p>
        </p:txBody>
      </p:sp>
      <p:grpSp>
        <p:nvGrpSpPr>
          <p:cNvPr id="2" name="Group 11"/>
          <p:cNvGrpSpPr>
            <a:grpSpLocks/>
          </p:cNvGrpSpPr>
          <p:nvPr/>
        </p:nvGrpSpPr>
        <p:grpSpPr bwMode="auto">
          <a:xfrm>
            <a:off x="3189460" y="2624401"/>
            <a:ext cx="2905127" cy="3408363"/>
            <a:chOff x="1056" y="1183"/>
            <a:chExt cx="1830" cy="2147"/>
          </a:xfrm>
        </p:grpSpPr>
        <p:sp>
          <p:nvSpPr>
            <p:cNvPr id="1604620" name="Freeform 12"/>
            <p:cNvSpPr>
              <a:spLocks/>
            </p:cNvSpPr>
            <p:nvPr/>
          </p:nvSpPr>
          <p:spPr bwMode="auto">
            <a:xfrm>
              <a:off x="2430" y="3165"/>
              <a:ext cx="249" cy="165"/>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04621" name="Freeform 13"/>
            <p:cNvSpPr>
              <a:spLocks noEditPoints="1"/>
            </p:cNvSpPr>
            <p:nvPr/>
          </p:nvSpPr>
          <p:spPr bwMode="auto">
            <a:xfrm>
              <a:off x="2518" y="3237"/>
              <a:ext cx="74" cy="25"/>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grpSp>
          <p:nvGrpSpPr>
            <p:cNvPr id="3" name="Group 14"/>
            <p:cNvGrpSpPr>
              <a:grpSpLocks/>
            </p:cNvGrpSpPr>
            <p:nvPr/>
          </p:nvGrpSpPr>
          <p:grpSpPr bwMode="auto">
            <a:xfrm>
              <a:off x="1056" y="1183"/>
              <a:ext cx="1830" cy="2070"/>
              <a:chOff x="1056" y="1183"/>
              <a:chExt cx="1830" cy="2070"/>
            </a:xfrm>
          </p:grpSpPr>
          <p:sp>
            <p:nvSpPr>
              <p:cNvPr id="1604623" name="Text Box 15"/>
              <p:cNvSpPr txBox="1">
                <a:spLocks noChangeArrowheads="1"/>
              </p:cNvSpPr>
              <p:nvPr/>
            </p:nvSpPr>
            <p:spPr bwMode="auto">
              <a:xfrm>
                <a:off x="2704" y="1200"/>
                <a:ext cx="182" cy="213"/>
              </a:xfrm>
              <a:prstGeom prst="rect">
                <a:avLst/>
              </a:prstGeom>
              <a:noFill/>
              <a:ln w="12700">
                <a:noFill/>
                <a:miter lim="800000"/>
                <a:headEnd/>
                <a:tailEnd/>
              </a:ln>
              <a:effectLst/>
            </p:spPr>
            <p:txBody>
              <a:bodyPr wrap="none">
                <a:spAutoFit/>
              </a:bodyPr>
              <a:lstStyle/>
              <a:p>
                <a:r>
                  <a:rPr lang="en-US" sz="1600" dirty="0" smtClean="0"/>
                  <a:t>2</a:t>
                </a:r>
                <a:endParaRPr lang="en-US" sz="1600" dirty="0"/>
              </a:p>
            </p:txBody>
          </p:sp>
          <p:grpSp>
            <p:nvGrpSpPr>
              <p:cNvPr id="4" name="Group 16"/>
              <p:cNvGrpSpPr>
                <a:grpSpLocks/>
              </p:cNvGrpSpPr>
              <p:nvPr/>
            </p:nvGrpSpPr>
            <p:grpSpPr bwMode="auto">
              <a:xfrm>
                <a:off x="1056" y="1183"/>
                <a:ext cx="1681" cy="2070"/>
                <a:chOff x="1056" y="1183"/>
                <a:chExt cx="1681" cy="2070"/>
              </a:xfrm>
            </p:grpSpPr>
            <p:sp>
              <p:nvSpPr>
                <p:cNvPr id="1604625" name="Line 17"/>
                <p:cNvSpPr>
                  <a:spLocks noChangeShapeType="1"/>
                </p:cNvSpPr>
                <p:nvPr/>
              </p:nvSpPr>
              <p:spPr bwMode="auto">
                <a:xfrm>
                  <a:off x="2592" y="1296"/>
                  <a:ext cx="145" cy="55"/>
                </a:xfrm>
                <a:prstGeom prst="line">
                  <a:avLst/>
                </a:prstGeom>
                <a:noFill/>
                <a:ln w="20638">
                  <a:solidFill>
                    <a:srgbClr val="000000"/>
                  </a:solidFill>
                  <a:round/>
                  <a:headEnd/>
                  <a:tailEnd/>
                </a:ln>
              </p:spPr>
              <p:txBody>
                <a:bodyPr/>
                <a:lstStyle/>
                <a:p>
                  <a:endParaRPr lang="en-US"/>
                </a:p>
              </p:txBody>
            </p:sp>
            <p:sp>
              <p:nvSpPr>
                <p:cNvPr id="1604626" name="Freeform 18"/>
                <p:cNvSpPr>
                  <a:spLocks/>
                </p:cNvSpPr>
                <p:nvPr/>
              </p:nvSpPr>
              <p:spPr bwMode="auto">
                <a:xfrm>
                  <a:off x="1056" y="1200"/>
                  <a:ext cx="1620" cy="2053"/>
                </a:xfrm>
                <a:custGeom>
                  <a:avLst/>
                  <a:gdLst/>
                  <a:ahLst/>
                  <a:cxnLst>
                    <a:cxn ang="0">
                      <a:pos x="1540" y="0"/>
                    </a:cxn>
                    <a:cxn ang="0">
                      <a:pos x="1544" y="220"/>
                    </a:cxn>
                    <a:cxn ang="0">
                      <a:pos x="0" y="220"/>
                    </a:cxn>
                    <a:cxn ang="0">
                      <a:pos x="0" y="2040"/>
                    </a:cxn>
                    <a:cxn ang="0">
                      <a:pos x="1328" y="2040"/>
                    </a:cxn>
                  </a:cxnLst>
                  <a:rect l="0" t="0" r="r" b="b"/>
                  <a:pathLst>
                    <a:path w="1544" h="2040">
                      <a:moveTo>
                        <a:pt x="1540" y="0"/>
                      </a:moveTo>
                      <a:lnTo>
                        <a:pt x="1544" y="220"/>
                      </a:lnTo>
                      <a:lnTo>
                        <a:pt x="0" y="220"/>
                      </a:lnTo>
                      <a:lnTo>
                        <a:pt x="0" y="2040"/>
                      </a:lnTo>
                      <a:lnTo>
                        <a:pt x="1328" y="2040"/>
                      </a:lnTo>
                    </a:path>
                  </a:pathLst>
                </a:custGeom>
                <a:noFill/>
                <a:ln w="38100">
                  <a:solidFill>
                    <a:srgbClr val="000000"/>
                  </a:solidFill>
                  <a:prstDash val="solid"/>
                  <a:round/>
                  <a:headEnd type="none" w="med" len="med"/>
                  <a:tailEnd type="triangle" w="med" len="med"/>
                </a:ln>
              </p:spPr>
              <p:txBody>
                <a:bodyPr/>
                <a:lstStyle/>
                <a:p>
                  <a:endParaRPr lang="en-US"/>
                </a:p>
              </p:txBody>
            </p:sp>
            <p:sp>
              <p:nvSpPr>
                <p:cNvPr id="1604627" name="Text Box 19"/>
                <p:cNvSpPr txBox="1">
                  <a:spLocks noChangeArrowheads="1"/>
                </p:cNvSpPr>
                <p:nvPr/>
              </p:nvSpPr>
              <p:spPr bwMode="auto">
                <a:xfrm>
                  <a:off x="1632" y="1183"/>
                  <a:ext cx="291" cy="213"/>
                </a:xfrm>
                <a:prstGeom prst="rect">
                  <a:avLst/>
                </a:prstGeom>
                <a:noFill/>
                <a:ln w="12700">
                  <a:noFill/>
                  <a:miter lim="800000"/>
                  <a:headEnd/>
                  <a:tailEnd/>
                </a:ln>
                <a:effectLst/>
              </p:spPr>
              <p:txBody>
                <a:bodyPr wrap="none">
                  <a:spAutoFit/>
                </a:bodyPr>
                <a:lstStyle/>
                <a:p>
                  <a:r>
                    <a:rPr lang="en-US" sz="1600"/>
                    <a:t>Tag</a:t>
                  </a:r>
                </a:p>
              </p:txBody>
            </p:sp>
          </p:grpSp>
        </p:grpSp>
      </p:grpSp>
      <p:grpSp>
        <p:nvGrpSpPr>
          <p:cNvPr id="17" name="Group 16"/>
          <p:cNvGrpSpPr/>
          <p:nvPr/>
        </p:nvGrpSpPr>
        <p:grpSpPr>
          <a:xfrm>
            <a:off x="3305349" y="2651387"/>
            <a:ext cx="3867148" cy="1806576"/>
            <a:chOff x="3610149" y="2564864"/>
            <a:chExt cx="3867148" cy="1806576"/>
          </a:xfrm>
        </p:grpSpPr>
        <p:grpSp>
          <p:nvGrpSpPr>
            <p:cNvPr id="16" name="Group 15"/>
            <p:cNvGrpSpPr/>
            <p:nvPr/>
          </p:nvGrpSpPr>
          <p:grpSpPr>
            <a:xfrm>
              <a:off x="3610149" y="2564864"/>
              <a:ext cx="3867148" cy="1806576"/>
              <a:chOff x="3610149" y="2564864"/>
              <a:chExt cx="3867148" cy="1806576"/>
            </a:xfrm>
          </p:grpSpPr>
          <p:sp>
            <p:nvSpPr>
              <p:cNvPr id="1604629" name="Line 21"/>
              <p:cNvSpPr>
                <a:spLocks noChangeShapeType="1"/>
              </p:cNvSpPr>
              <p:nvPr/>
            </p:nvSpPr>
            <p:spPr bwMode="auto">
              <a:xfrm>
                <a:off x="7028035" y="2711785"/>
                <a:ext cx="234950" cy="92027"/>
              </a:xfrm>
              <a:prstGeom prst="line">
                <a:avLst/>
              </a:prstGeom>
              <a:noFill/>
              <a:ln w="20638">
                <a:solidFill>
                  <a:srgbClr val="000000"/>
                </a:solidFill>
                <a:round/>
                <a:headEnd/>
                <a:tailEnd/>
              </a:ln>
            </p:spPr>
            <p:txBody>
              <a:bodyPr/>
              <a:lstStyle/>
              <a:p>
                <a:endParaRPr lang="en-US"/>
              </a:p>
            </p:txBody>
          </p:sp>
          <p:sp>
            <p:nvSpPr>
              <p:cNvPr id="1604630" name="Freeform 22"/>
              <p:cNvSpPr>
                <a:spLocks/>
              </p:cNvSpPr>
              <p:nvPr/>
            </p:nvSpPr>
            <p:spPr bwMode="auto">
              <a:xfrm>
                <a:off x="3610149" y="2574550"/>
                <a:ext cx="3552652" cy="1796890"/>
              </a:xfrm>
              <a:custGeom>
                <a:avLst/>
                <a:gdLst/>
                <a:ahLst/>
                <a:cxnLst>
                  <a:cxn ang="0">
                    <a:pos x="1974" y="0"/>
                  </a:cxn>
                  <a:cxn ang="0">
                    <a:pos x="1974" y="358"/>
                  </a:cxn>
                  <a:cxn ang="0">
                    <a:pos x="0" y="358"/>
                  </a:cxn>
                  <a:cxn ang="0">
                    <a:pos x="0" y="1110"/>
                  </a:cxn>
                  <a:cxn ang="0">
                    <a:pos x="884" y="1110"/>
                  </a:cxn>
                </a:cxnLst>
                <a:rect l="0" t="0" r="r" b="b"/>
                <a:pathLst>
                  <a:path w="1974" h="1110">
                    <a:moveTo>
                      <a:pt x="1974" y="0"/>
                    </a:moveTo>
                    <a:lnTo>
                      <a:pt x="1974" y="358"/>
                    </a:lnTo>
                    <a:lnTo>
                      <a:pt x="0" y="358"/>
                    </a:lnTo>
                    <a:lnTo>
                      <a:pt x="0" y="1110"/>
                    </a:lnTo>
                    <a:lnTo>
                      <a:pt x="884" y="1110"/>
                    </a:lnTo>
                  </a:path>
                </a:pathLst>
              </a:custGeom>
              <a:noFill/>
              <a:ln w="38100">
                <a:solidFill>
                  <a:srgbClr val="000000"/>
                </a:solidFill>
                <a:prstDash val="solid"/>
                <a:round/>
                <a:headEnd type="none" w="med" len="med"/>
                <a:tailEnd type="triangle" w="med" len="med"/>
              </a:ln>
            </p:spPr>
            <p:txBody>
              <a:bodyPr/>
              <a:lstStyle/>
              <a:p>
                <a:endParaRPr lang="en-US"/>
              </a:p>
            </p:txBody>
          </p:sp>
          <p:sp>
            <p:nvSpPr>
              <p:cNvPr id="1604631" name="Text Box 23"/>
              <p:cNvSpPr txBox="1">
                <a:spLocks noChangeArrowheads="1"/>
              </p:cNvSpPr>
              <p:nvPr/>
            </p:nvSpPr>
            <p:spPr bwMode="auto">
              <a:xfrm>
                <a:off x="7188372" y="2564864"/>
                <a:ext cx="288925" cy="343892"/>
              </a:xfrm>
              <a:prstGeom prst="rect">
                <a:avLst/>
              </a:prstGeom>
              <a:noFill/>
              <a:ln w="12700">
                <a:noFill/>
                <a:miter lim="800000"/>
                <a:headEnd/>
                <a:tailEnd/>
              </a:ln>
              <a:effectLst/>
            </p:spPr>
            <p:txBody>
              <a:bodyPr wrap="none">
                <a:spAutoFit/>
              </a:bodyPr>
              <a:lstStyle/>
              <a:p>
                <a:r>
                  <a:rPr lang="en-US" sz="1600" dirty="0" smtClean="0"/>
                  <a:t>2</a:t>
                </a:r>
                <a:endParaRPr lang="en-US" sz="1600" dirty="0"/>
              </a:p>
            </p:txBody>
          </p:sp>
        </p:grpSp>
        <p:sp>
          <p:nvSpPr>
            <p:cNvPr id="1604632" name="Text Box 24"/>
            <p:cNvSpPr txBox="1">
              <a:spLocks noChangeArrowheads="1"/>
            </p:cNvSpPr>
            <p:nvPr/>
          </p:nvSpPr>
          <p:spPr bwMode="auto">
            <a:xfrm>
              <a:off x="6189835" y="2839332"/>
              <a:ext cx="638175" cy="343892"/>
            </a:xfrm>
            <a:prstGeom prst="rect">
              <a:avLst/>
            </a:prstGeom>
            <a:noFill/>
            <a:ln w="12700">
              <a:noFill/>
              <a:miter lim="800000"/>
              <a:headEnd/>
              <a:tailEnd/>
            </a:ln>
            <a:effectLst/>
          </p:spPr>
          <p:txBody>
            <a:bodyPr wrap="none">
              <a:spAutoFit/>
            </a:bodyPr>
            <a:lstStyle/>
            <a:p>
              <a:r>
                <a:rPr lang="en-US" sz="1600" dirty="0"/>
                <a:t>Index</a:t>
              </a:r>
            </a:p>
          </p:txBody>
        </p:sp>
      </p:grpSp>
      <p:sp>
        <p:nvSpPr>
          <p:cNvPr id="66" name="Rectangle 51"/>
          <p:cNvSpPr>
            <a:spLocks noChangeArrowheads="1"/>
          </p:cNvSpPr>
          <p:nvPr/>
        </p:nvSpPr>
        <p:spPr bwMode="auto">
          <a:xfrm>
            <a:off x="228600" y="5051484"/>
            <a:ext cx="2590800" cy="2045439"/>
          </a:xfrm>
          <a:prstGeom prst="rect">
            <a:avLst/>
          </a:prstGeom>
          <a:noFill/>
          <a:ln w="12700">
            <a:noFill/>
            <a:miter lim="800000"/>
            <a:headEnd/>
            <a:tailEnd/>
          </a:ln>
          <a:effectLst/>
        </p:spPr>
        <p:txBody>
          <a:bodyPr lIns="90488" tIns="44450" rIns="90488" bIns="44450"/>
          <a:lstStyle/>
          <a:p>
            <a:pPr marL="342900" indent="-342900" algn="ctr">
              <a:lnSpc>
                <a:spcPct val="90000"/>
              </a:lnSpc>
              <a:spcBef>
                <a:spcPct val="65000"/>
              </a:spcBef>
              <a:buClr>
                <a:schemeClr val="accent1"/>
              </a:buClr>
              <a:buSzPct val="75000"/>
            </a:pPr>
            <a:endParaRPr lang="en-US" sz="2400" i="1" dirty="0"/>
          </a:p>
        </p:txBody>
      </p:sp>
      <p:sp>
        <p:nvSpPr>
          <p:cNvPr id="69" name="Date Placeholder 3"/>
          <p:cNvSpPr txBox="1">
            <a:spLocks/>
          </p:cNvSpPr>
          <p:nvPr/>
        </p:nvSpPr>
        <p:spPr>
          <a:xfrm>
            <a:off x="6858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dirty="0"/>
          </a:p>
        </p:txBody>
      </p:sp>
      <p:sp>
        <p:nvSpPr>
          <p:cNvPr id="71" name="Footer Placeholder 4"/>
          <p:cNvSpPr txBox="1">
            <a:spLocks/>
          </p:cNvSpPr>
          <p:nvPr/>
        </p:nvSpPr>
        <p:spPr>
          <a:xfrm>
            <a:off x="4343400" y="6442876"/>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2" name="Slide Number Placeholder 5"/>
          <p:cNvSpPr>
            <a:spLocks noGrp="1"/>
          </p:cNvSpPr>
          <p:nvPr>
            <p:ph type="sldNum" sz="quarter" idx="4"/>
          </p:nvPr>
        </p:nvSpPr>
        <p:spPr>
          <a:xfrm>
            <a:off x="93726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56</a:t>
            </a:fld>
            <a:endParaRPr lang="en-US"/>
          </a:p>
        </p:txBody>
      </p:sp>
      <p:grpSp>
        <p:nvGrpSpPr>
          <p:cNvPr id="77" name="Group 3"/>
          <p:cNvGrpSpPr>
            <a:grpSpLocks/>
          </p:cNvGrpSpPr>
          <p:nvPr/>
        </p:nvGrpSpPr>
        <p:grpSpPr bwMode="auto">
          <a:xfrm>
            <a:off x="5867400" y="3974742"/>
            <a:ext cx="990600" cy="1219200"/>
            <a:chOff x="1344" y="1056"/>
            <a:chExt cx="624" cy="768"/>
          </a:xfrm>
        </p:grpSpPr>
        <p:sp>
          <p:nvSpPr>
            <p:cNvPr id="78"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80"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2"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83"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5" name="Text Box 23"/>
          <p:cNvSpPr txBox="1">
            <a:spLocks noChangeArrowheads="1"/>
          </p:cNvSpPr>
          <p:nvPr/>
        </p:nvSpPr>
        <p:spPr bwMode="auto">
          <a:xfrm>
            <a:off x="4343997" y="3178873"/>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86" name="Group 36"/>
          <p:cNvGrpSpPr>
            <a:grpSpLocks/>
          </p:cNvGrpSpPr>
          <p:nvPr/>
        </p:nvGrpSpPr>
        <p:grpSpPr bwMode="auto">
          <a:xfrm>
            <a:off x="5257800" y="3974742"/>
            <a:ext cx="609600" cy="1219200"/>
            <a:chOff x="1344" y="1056"/>
            <a:chExt cx="624" cy="768"/>
          </a:xfrm>
        </p:grpSpPr>
        <p:sp>
          <p:nvSpPr>
            <p:cNvPr id="87"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88"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9"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0"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1" name="Text Box 41"/>
          <p:cNvSpPr txBox="1">
            <a:spLocks noChangeArrowheads="1"/>
          </p:cNvSpPr>
          <p:nvPr/>
        </p:nvSpPr>
        <p:spPr bwMode="auto">
          <a:xfrm>
            <a:off x="5257801" y="355462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2" name="Text Box 42"/>
          <p:cNvSpPr txBox="1">
            <a:spLocks noChangeArrowheads="1"/>
          </p:cNvSpPr>
          <p:nvPr/>
        </p:nvSpPr>
        <p:spPr bwMode="auto">
          <a:xfrm>
            <a:off x="6019801" y="3554620"/>
            <a:ext cx="620683" cy="369332"/>
          </a:xfrm>
          <a:prstGeom prst="rect">
            <a:avLst/>
          </a:prstGeom>
          <a:noFill/>
          <a:ln w="12700">
            <a:noFill/>
            <a:miter lim="800000"/>
            <a:headEnd/>
            <a:tailEnd/>
          </a:ln>
          <a:effectLst/>
        </p:spPr>
        <p:txBody>
          <a:bodyPr wrap="none">
            <a:spAutoFit/>
          </a:bodyPr>
          <a:lstStyle/>
          <a:p>
            <a:r>
              <a:rPr lang="en-US"/>
              <a:t>Data</a:t>
            </a:r>
          </a:p>
        </p:txBody>
      </p:sp>
      <p:sp>
        <p:nvSpPr>
          <p:cNvPr id="95" name="Rectangle 54" descr="5%"/>
          <p:cNvSpPr>
            <a:spLocks noChangeArrowheads="1"/>
          </p:cNvSpPr>
          <p:nvPr/>
        </p:nvSpPr>
        <p:spPr bwMode="auto">
          <a:xfrm>
            <a:off x="5867400" y="4279542"/>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02" name="Text Box 69"/>
          <p:cNvSpPr txBox="1">
            <a:spLocks noChangeArrowheads="1"/>
          </p:cNvSpPr>
          <p:nvPr/>
        </p:nvSpPr>
        <p:spPr bwMode="auto">
          <a:xfrm>
            <a:off x="4738276" y="3554620"/>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04" name="Text Box 95"/>
          <p:cNvSpPr txBox="1">
            <a:spLocks noChangeArrowheads="1"/>
          </p:cNvSpPr>
          <p:nvPr/>
        </p:nvSpPr>
        <p:spPr bwMode="auto">
          <a:xfrm>
            <a:off x="4388412" y="3554620"/>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07" name="Text Box 19"/>
          <p:cNvSpPr txBox="1">
            <a:spLocks noChangeArrowheads="1"/>
          </p:cNvSpPr>
          <p:nvPr/>
        </p:nvSpPr>
        <p:spPr bwMode="auto">
          <a:xfrm>
            <a:off x="4562290" y="392395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8" name="Text Box 106"/>
          <p:cNvSpPr txBox="1">
            <a:spLocks noChangeArrowheads="1"/>
          </p:cNvSpPr>
          <p:nvPr/>
        </p:nvSpPr>
        <p:spPr bwMode="auto">
          <a:xfrm>
            <a:off x="4562290" y="421454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09" name="Text Box 107"/>
          <p:cNvSpPr txBox="1">
            <a:spLocks noChangeArrowheads="1"/>
          </p:cNvSpPr>
          <p:nvPr/>
        </p:nvSpPr>
        <p:spPr bwMode="auto">
          <a:xfrm>
            <a:off x="4562290" y="453355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10" name="Text Box 108"/>
          <p:cNvSpPr txBox="1">
            <a:spLocks noChangeArrowheads="1"/>
          </p:cNvSpPr>
          <p:nvPr/>
        </p:nvSpPr>
        <p:spPr bwMode="auto">
          <a:xfrm>
            <a:off x="4562290" y="486136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grpSp>
        <p:nvGrpSpPr>
          <p:cNvPr id="111" name="Group 110"/>
          <p:cNvGrpSpPr/>
          <p:nvPr/>
        </p:nvGrpSpPr>
        <p:grpSpPr>
          <a:xfrm>
            <a:off x="4724400" y="2057400"/>
            <a:ext cx="4447324" cy="625629"/>
            <a:chOff x="32819" y="805566"/>
            <a:chExt cx="6329301" cy="890378"/>
          </a:xfrm>
        </p:grpSpPr>
        <p:sp>
          <p:nvSpPr>
            <p:cNvPr id="112" name="Rectangle 111"/>
            <p:cNvSpPr/>
            <p:nvPr/>
          </p:nvSpPr>
          <p:spPr>
            <a:xfrm>
              <a:off x="32819" y="1177180"/>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3" name="Group 23"/>
            <p:cNvGrpSpPr/>
            <p:nvPr/>
          </p:nvGrpSpPr>
          <p:grpSpPr>
            <a:xfrm>
              <a:off x="32820" y="805566"/>
              <a:ext cx="6329300" cy="494520"/>
              <a:chOff x="1447800" y="1473200"/>
              <a:chExt cx="6329300" cy="494520"/>
            </a:xfrm>
          </p:grpSpPr>
          <p:sp>
            <p:nvSpPr>
              <p:cNvPr id="123" name="TextBox 12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24" name="TextBox 12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14" name="Straight Connector 113"/>
            <p:cNvCxnSpPr/>
            <p:nvPr/>
          </p:nvCxnSpPr>
          <p:spPr>
            <a:xfrm>
              <a:off x="4248426"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4260628" y="805566"/>
              <a:ext cx="411100" cy="481820"/>
            </a:xfrm>
            <a:prstGeom prst="rect">
              <a:avLst/>
            </a:prstGeom>
            <a:noFill/>
          </p:spPr>
          <p:txBody>
            <a:bodyPr wrap="none" rtlCol="0">
              <a:spAutoFit/>
            </a:bodyPr>
            <a:lstStyle/>
            <a:p>
              <a:r>
                <a:rPr lang="en-US" sz="1600" dirty="0"/>
                <a:t>1</a:t>
              </a:r>
            </a:p>
          </p:txBody>
        </p:sp>
        <p:sp>
          <p:nvSpPr>
            <p:cNvPr id="116" name="TextBox 115"/>
            <p:cNvSpPr txBox="1"/>
            <p:nvPr/>
          </p:nvSpPr>
          <p:spPr>
            <a:xfrm>
              <a:off x="4375757" y="1170321"/>
              <a:ext cx="1070500" cy="525623"/>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17" name="TextBox 116"/>
            <p:cNvSpPr txBox="1"/>
            <p:nvPr/>
          </p:nvSpPr>
          <p:spPr>
            <a:xfrm>
              <a:off x="3905026" y="805566"/>
              <a:ext cx="411100" cy="481820"/>
            </a:xfrm>
            <a:prstGeom prst="rect">
              <a:avLst/>
            </a:prstGeom>
            <a:noFill/>
          </p:spPr>
          <p:txBody>
            <a:bodyPr wrap="none" rtlCol="0">
              <a:spAutoFit/>
            </a:bodyPr>
            <a:lstStyle/>
            <a:p>
              <a:r>
                <a:rPr lang="en-US" sz="1600" dirty="0"/>
                <a:t>2</a:t>
              </a:r>
            </a:p>
          </p:txBody>
        </p:sp>
        <p:cxnSp>
          <p:nvCxnSpPr>
            <p:cNvPr id="118" name="Straight Connector 117"/>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2231172" y="805566"/>
              <a:ext cx="411100" cy="481820"/>
            </a:xfrm>
            <a:prstGeom prst="rect">
              <a:avLst/>
            </a:prstGeom>
            <a:noFill/>
          </p:spPr>
          <p:txBody>
            <a:bodyPr wrap="none" rtlCol="0">
              <a:spAutoFit/>
            </a:bodyPr>
            <a:lstStyle/>
            <a:p>
              <a:r>
                <a:rPr lang="en-US" sz="1600" dirty="0"/>
                <a:t>3</a:t>
              </a:r>
            </a:p>
          </p:txBody>
        </p:sp>
        <p:sp>
          <p:nvSpPr>
            <p:cNvPr id="120" name="TextBox 119"/>
            <p:cNvSpPr txBox="1"/>
            <p:nvPr/>
          </p:nvSpPr>
          <p:spPr>
            <a:xfrm>
              <a:off x="1823869" y="805566"/>
              <a:ext cx="411100" cy="481820"/>
            </a:xfrm>
            <a:prstGeom prst="rect">
              <a:avLst/>
            </a:prstGeom>
            <a:noFill/>
          </p:spPr>
          <p:txBody>
            <a:bodyPr wrap="none" rtlCol="0">
              <a:spAutoFit/>
            </a:bodyPr>
            <a:lstStyle/>
            <a:p>
              <a:r>
                <a:rPr lang="en-US" sz="1600" dirty="0"/>
                <a:t>4</a:t>
              </a:r>
            </a:p>
          </p:txBody>
        </p:sp>
        <p:sp>
          <p:nvSpPr>
            <p:cNvPr id="121" name="TextBox 120"/>
            <p:cNvSpPr txBox="1"/>
            <p:nvPr/>
          </p:nvSpPr>
          <p:spPr>
            <a:xfrm>
              <a:off x="706521" y="1170321"/>
              <a:ext cx="732221" cy="525623"/>
            </a:xfrm>
            <a:prstGeom prst="rect">
              <a:avLst/>
            </a:prstGeom>
            <a:noFill/>
          </p:spPr>
          <p:txBody>
            <a:bodyPr wrap="none" rtlCol="0">
              <a:spAutoFit/>
            </a:bodyPr>
            <a:lstStyle/>
            <a:p>
              <a:r>
                <a:rPr lang="en-US" i="1" dirty="0">
                  <a:solidFill>
                    <a:srgbClr val="0000FF"/>
                  </a:solidFill>
                </a:rPr>
                <a:t>Tag</a:t>
              </a:r>
            </a:p>
          </p:txBody>
        </p:sp>
        <p:sp>
          <p:nvSpPr>
            <p:cNvPr id="122" name="TextBox 121"/>
            <p:cNvSpPr txBox="1"/>
            <p:nvPr/>
          </p:nvSpPr>
          <p:spPr>
            <a:xfrm>
              <a:off x="2473421" y="1170321"/>
              <a:ext cx="1463439" cy="525623"/>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grpSp>
      <p:grpSp>
        <p:nvGrpSpPr>
          <p:cNvPr id="8" name="Group 52"/>
          <p:cNvGrpSpPr>
            <a:grpSpLocks/>
          </p:cNvGrpSpPr>
          <p:nvPr/>
        </p:nvGrpSpPr>
        <p:grpSpPr bwMode="auto">
          <a:xfrm>
            <a:off x="5399261" y="4403988"/>
            <a:ext cx="500063" cy="1371600"/>
            <a:chOff x="2477" y="2299"/>
            <a:chExt cx="315" cy="864"/>
          </a:xfrm>
        </p:grpSpPr>
        <p:sp>
          <p:nvSpPr>
            <p:cNvPr id="1604661" name="Line 53"/>
            <p:cNvSpPr>
              <a:spLocks noChangeShapeType="1"/>
            </p:cNvSpPr>
            <p:nvPr/>
          </p:nvSpPr>
          <p:spPr bwMode="auto">
            <a:xfrm>
              <a:off x="2477" y="2976"/>
              <a:ext cx="196" cy="54"/>
            </a:xfrm>
            <a:prstGeom prst="line">
              <a:avLst/>
            </a:prstGeom>
            <a:noFill/>
            <a:ln w="20638">
              <a:solidFill>
                <a:srgbClr val="000000"/>
              </a:solidFill>
              <a:round/>
              <a:headEnd/>
              <a:tailEnd/>
            </a:ln>
          </p:spPr>
          <p:txBody>
            <a:bodyPr/>
            <a:lstStyle/>
            <a:p>
              <a:endParaRPr lang="en-US"/>
            </a:p>
          </p:txBody>
        </p:sp>
        <p:sp>
          <p:nvSpPr>
            <p:cNvPr id="1604662" name="Line 54"/>
            <p:cNvSpPr>
              <a:spLocks noChangeShapeType="1"/>
            </p:cNvSpPr>
            <p:nvPr/>
          </p:nvSpPr>
          <p:spPr bwMode="auto">
            <a:xfrm>
              <a:off x="2562" y="2299"/>
              <a:ext cx="0" cy="864"/>
            </a:xfrm>
            <a:prstGeom prst="line">
              <a:avLst/>
            </a:prstGeom>
            <a:noFill/>
            <a:ln w="38100">
              <a:solidFill>
                <a:srgbClr val="000000"/>
              </a:solidFill>
              <a:round/>
              <a:headEnd type="oval" w="sm" len="sm"/>
              <a:tailEnd type="triangle" w="med" len="med"/>
            </a:ln>
          </p:spPr>
          <p:txBody>
            <a:bodyPr/>
            <a:lstStyle/>
            <a:p>
              <a:endParaRPr lang="en-US"/>
            </a:p>
          </p:txBody>
        </p:sp>
        <p:sp>
          <p:nvSpPr>
            <p:cNvPr id="1604663" name="Text Box 55"/>
            <p:cNvSpPr txBox="1">
              <a:spLocks noChangeArrowheads="1"/>
            </p:cNvSpPr>
            <p:nvPr/>
          </p:nvSpPr>
          <p:spPr bwMode="auto">
            <a:xfrm>
              <a:off x="2610" y="2923"/>
              <a:ext cx="182" cy="213"/>
            </a:xfrm>
            <a:prstGeom prst="rect">
              <a:avLst/>
            </a:prstGeom>
            <a:noFill/>
            <a:ln w="12700">
              <a:noFill/>
              <a:miter lim="800000"/>
              <a:headEnd/>
              <a:tailEnd/>
            </a:ln>
            <a:effectLst/>
          </p:spPr>
          <p:txBody>
            <a:bodyPr wrap="none">
              <a:spAutoFit/>
            </a:bodyPr>
            <a:lstStyle/>
            <a:p>
              <a:r>
                <a:rPr lang="en-US" sz="1600" dirty="0" smtClean="0"/>
                <a:t>2</a:t>
              </a:r>
              <a:endParaRPr lang="en-US" sz="1600" dirty="0"/>
            </a:p>
          </p:txBody>
        </p:sp>
      </p:grpSp>
      <p:sp>
        <p:nvSpPr>
          <p:cNvPr id="93" name="Rectangle 44" descr="5%"/>
          <p:cNvSpPr>
            <a:spLocks noChangeArrowheads="1"/>
          </p:cNvSpPr>
          <p:nvPr/>
        </p:nvSpPr>
        <p:spPr bwMode="auto">
          <a:xfrm>
            <a:off x="5867400" y="397474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94" name="Rectangle 52" descr="5%"/>
          <p:cNvSpPr>
            <a:spLocks noChangeArrowheads="1"/>
          </p:cNvSpPr>
          <p:nvPr/>
        </p:nvSpPr>
        <p:spPr bwMode="auto">
          <a:xfrm>
            <a:off x="5867400" y="4889142"/>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96" name="Rectangle 62" descr="5%"/>
          <p:cNvSpPr>
            <a:spLocks noChangeArrowheads="1"/>
          </p:cNvSpPr>
          <p:nvPr/>
        </p:nvSpPr>
        <p:spPr bwMode="auto">
          <a:xfrm>
            <a:off x="5867400" y="458434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97" name="Group 64"/>
          <p:cNvGrpSpPr>
            <a:grpSpLocks/>
          </p:cNvGrpSpPr>
          <p:nvPr/>
        </p:nvGrpSpPr>
        <p:grpSpPr bwMode="auto">
          <a:xfrm>
            <a:off x="4876800" y="3974742"/>
            <a:ext cx="381000" cy="1219200"/>
            <a:chOff x="1344" y="1056"/>
            <a:chExt cx="624" cy="768"/>
          </a:xfrm>
        </p:grpSpPr>
        <p:sp>
          <p:nvSpPr>
            <p:cNvPr id="9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0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36" name="Content Placeholder 2"/>
          <p:cNvSpPr txBox="1">
            <a:spLocks/>
          </p:cNvSpPr>
          <p:nvPr/>
        </p:nvSpPr>
        <p:spPr>
          <a:xfrm>
            <a:off x="173508" y="777397"/>
            <a:ext cx="11061106" cy="1761306"/>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US" dirty="0" smtClean="0">
                <a:latin typeface="Calibri" charset="0"/>
              </a:rPr>
              <a:t>1. </a:t>
            </a:r>
            <a:r>
              <a:rPr lang="en-US" dirty="0" smtClean="0">
                <a:solidFill>
                  <a:srgbClr val="FF0000"/>
                </a:solidFill>
                <a:latin typeface="Calibri" charset="0"/>
              </a:rPr>
              <a:t>Set selection</a:t>
            </a:r>
            <a:r>
              <a:rPr lang="en-US" dirty="0" smtClean="0">
                <a:latin typeface="Calibri" charset="0"/>
              </a:rPr>
              <a:t>: the cache set </a:t>
            </a:r>
            <a:r>
              <a:rPr lang="en-US" dirty="0">
                <a:latin typeface="Calibri" charset="0"/>
              </a:rPr>
              <a:t>index is used to select a set </a:t>
            </a:r>
            <a:r>
              <a:rPr lang="en-US" dirty="0" smtClean="0">
                <a:latin typeface="Calibri" charset="0"/>
              </a:rPr>
              <a:t>(1 </a:t>
            </a:r>
            <a:r>
              <a:rPr lang="en-US" dirty="0">
                <a:latin typeface="Calibri" charset="0"/>
              </a:rPr>
              <a:t>block) from the cache. </a:t>
            </a:r>
            <a:endParaRPr lang="en-US" dirty="0" smtClean="0">
              <a:latin typeface="Calibri" charset="0"/>
            </a:endParaRPr>
          </a:p>
          <a:p>
            <a:pPr>
              <a:spcBef>
                <a:spcPct val="0"/>
              </a:spcBef>
            </a:pPr>
            <a:r>
              <a:rPr lang="en-US" dirty="0" smtClean="0">
                <a:latin typeface="Calibri" charset="0"/>
              </a:rPr>
              <a:t>2. </a:t>
            </a:r>
            <a:r>
              <a:rPr lang="en-US" dirty="0" smtClean="0">
                <a:solidFill>
                  <a:srgbClr val="FF0000"/>
                </a:solidFill>
                <a:latin typeface="Calibri" charset="0"/>
              </a:rPr>
              <a:t>Tag comparison</a:t>
            </a:r>
            <a:r>
              <a:rPr lang="en-US" dirty="0" smtClean="0">
                <a:latin typeface="Calibri" charset="0"/>
              </a:rPr>
              <a:t>: The </a:t>
            </a:r>
            <a:r>
              <a:rPr lang="en-US" dirty="0">
                <a:latin typeface="Calibri" charset="0"/>
              </a:rPr>
              <a:t>tag of that block is compared with the higher bits of the memory address with </a:t>
            </a:r>
            <a:r>
              <a:rPr lang="en-US" dirty="0" smtClean="0">
                <a:latin typeface="Calibri" charset="0"/>
              </a:rPr>
              <a:t>HW comparator</a:t>
            </a:r>
          </a:p>
          <a:p>
            <a:pPr>
              <a:spcBef>
                <a:spcPct val="0"/>
              </a:spcBef>
            </a:pPr>
            <a:r>
              <a:rPr lang="en-US" dirty="0" smtClean="0">
                <a:latin typeface="Calibri" charset="0"/>
              </a:rPr>
              <a:t>3. </a:t>
            </a:r>
            <a:r>
              <a:rPr lang="en-US" altLang="zh-CN" dirty="0" smtClean="0">
                <a:solidFill>
                  <a:srgbClr val="FF0000"/>
                </a:solidFill>
                <a:latin typeface="Calibri" charset="0"/>
              </a:rPr>
              <a:t>Data output</a:t>
            </a:r>
            <a:r>
              <a:rPr lang="en-US" altLang="zh-CN" dirty="0" smtClean="0">
                <a:latin typeface="Calibri" charset="0"/>
              </a:rPr>
              <a:t>: </a:t>
            </a:r>
            <a:r>
              <a:rPr lang="en-US" dirty="0" smtClean="0">
                <a:latin typeface="Calibri" charset="0"/>
              </a:rPr>
              <a:t>If the tag matches, and the block’s Valid bit is 1, we </a:t>
            </a:r>
            <a:r>
              <a:rPr lang="en-US" dirty="0">
                <a:latin typeface="Calibri" charset="0"/>
              </a:rPr>
              <a:t>have a cache hit; select and output </a:t>
            </a:r>
            <a:r>
              <a:rPr lang="en-US" dirty="0" smtClean="0">
                <a:latin typeface="Calibri" charset="0"/>
              </a:rPr>
              <a:t>32-bit data </a:t>
            </a:r>
            <a:r>
              <a:rPr lang="en-US" dirty="0">
                <a:latin typeface="Calibri" charset="0"/>
              </a:rPr>
              <a:t>of that cache </a:t>
            </a:r>
            <a:r>
              <a:rPr lang="en-US" dirty="0" smtClean="0">
                <a:latin typeface="Calibri" charset="0"/>
              </a:rPr>
              <a:t>block; Otherwise, </a:t>
            </a:r>
            <a:r>
              <a:rPr lang="en-US" dirty="0">
                <a:latin typeface="Calibri" charset="0"/>
              </a:rPr>
              <a:t>we have a cache miss. </a:t>
            </a:r>
            <a:endParaRPr lang="en-US" dirty="0" smtClean="0">
              <a:latin typeface="Calibri" charset="0"/>
            </a:endParaRPr>
          </a:p>
        </p:txBody>
      </p:sp>
      <p:sp>
        <p:nvSpPr>
          <p:cNvPr id="142" name="Rounded Rectangular Callout 141"/>
          <p:cNvSpPr/>
          <p:nvPr/>
        </p:nvSpPr>
        <p:spPr>
          <a:xfrm>
            <a:off x="3241449" y="4533552"/>
            <a:ext cx="1224223" cy="733612"/>
          </a:xfrm>
          <a:prstGeom prst="wedgeRoundRectCallout">
            <a:avLst>
              <a:gd name="adj1" fmla="val 55647"/>
              <a:gd name="adj2" fmla="val -2597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Total of 4 cache sets</a:t>
            </a:r>
            <a:endParaRPr lang="en-US" dirty="0"/>
          </a:p>
        </p:txBody>
      </p:sp>
      <p:sp>
        <p:nvSpPr>
          <p:cNvPr id="143" name="Rounded Rectangular Callout 142"/>
          <p:cNvSpPr/>
          <p:nvPr/>
        </p:nvSpPr>
        <p:spPr>
          <a:xfrm>
            <a:off x="6958185" y="3887850"/>
            <a:ext cx="2160418" cy="733612"/>
          </a:xfrm>
          <a:prstGeom prst="wedgeRoundRectCallout">
            <a:avLst>
              <a:gd name="adj1" fmla="val -42852"/>
              <a:gd name="adj2" fmla="val 6525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A cache set contains 1 cache block with 4B of data</a:t>
            </a:r>
            <a:endParaRPr lang="en-US" dirty="0"/>
          </a:p>
        </p:txBody>
      </p:sp>
      <p:grpSp>
        <p:nvGrpSpPr>
          <p:cNvPr id="73" name="Group 72"/>
          <p:cNvGrpSpPr/>
          <p:nvPr/>
        </p:nvGrpSpPr>
        <p:grpSpPr>
          <a:xfrm>
            <a:off x="5721669" y="5928309"/>
            <a:ext cx="4819333" cy="646331"/>
            <a:chOff x="4502469" y="5384586"/>
            <a:chExt cx="4819333" cy="646331"/>
          </a:xfrm>
        </p:grpSpPr>
        <p:sp>
          <p:nvSpPr>
            <p:cNvPr id="68" name="TextBox 67"/>
            <p:cNvSpPr txBox="1"/>
            <p:nvPr/>
          </p:nvSpPr>
          <p:spPr>
            <a:xfrm>
              <a:off x="4848814" y="5384586"/>
              <a:ext cx="4472988" cy="646331"/>
            </a:xfrm>
            <a:prstGeom prst="rect">
              <a:avLst/>
            </a:prstGeom>
            <a:noFill/>
          </p:spPr>
          <p:txBody>
            <a:bodyPr wrap="square" rtlCol="0">
              <a:spAutoFit/>
            </a:bodyPr>
            <a:lstStyle/>
            <a:p>
              <a:r>
                <a:rPr lang="en-US" dirty="0" smtClean="0"/>
                <a:t>Comparator </a:t>
              </a:r>
              <a:r>
                <a:rPr lang="en-US" altLang="zh-CN" dirty="0"/>
                <a:t>compares </a:t>
              </a:r>
              <a:r>
                <a:rPr lang="en-US" altLang="zh-CN" dirty="0" smtClean="0"/>
                <a:t>cache tag </a:t>
              </a:r>
              <a:r>
                <a:rPr lang="en-US" altLang="zh-CN" dirty="0"/>
                <a:t>with </a:t>
              </a:r>
              <a:r>
                <a:rPr lang="en-US" altLang="zh-CN" dirty="0" smtClean="0"/>
                <a:t>higher </a:t>
              </a:r>
              <a:r>
                <a:rPr lang="en-US" altLang="zh-CN" dirty="0"/>
                <a:t>part </a:t>
              </a:r>
              <a:r>
                <a:rPr lang="en-US" altLang="zh-CN" dirty="0" smtClean="0"/>
                <a:t>of memory address </a:t>
              </a:r>
              <a:r>
                <a:rPr lang="en-US" altLang="zh-CN" dirty="0"/>
                <a:t>to see if </a:t>
              </a:r>
              <a:r>
                <a:rPr lang="en-US" altLang="zh-CN" dirty="0" smtClean="0"/>
                <a:t>it’s a </a:t>
              </a:r>
              <a:r>
                <a:rPr lang="en-US" altLang="zh-CN" dirty="0"/>
                <a:t>Hit</a:t>
              </a:r>
              <a:endParaRPr lang="en-US" dirty="0"/>
            </a:p>
          </p:txBody>
        </p:sp>
        <p:cxnSp>
          <p:nvCxnSpPr>
            <p:cNvPr id="70" name="Straight Arrow Connector 69"/>
            <p:cNvCxnSpPr>
              <a:stCxn id="68" idx="1"/>
            </p:cNvCxnSpPr>
            <p:nvPr/>
          </p:nvCxnSpPr>
          <p:spPr>
            <a:xfrm rot="10800000">
              <a:off x="4502469" y="5426571"/>
              <a:ext cx="346344" cy="188848"/>
            </a:xfrm>
            <a:prstGeom prst="straightConnector1">
              <a:avLst/>
            </a:prstGeom>
            <a:ln w="3810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6068012" y="2692664"/>
            <a:ext cx="3930782" cy="3932774"/>
            <a:chOff x="6799434" y="2606141"/>
            <a:chExt cx="3563766" cy="3932774"/>
          </a:xfrm>
        </p:grpSpPr>
        <p:grpSp>
          <p:nvGrpSpPr>
            <p:cNvPr id="9" name="Group 56"/>
            <p:cNvGrpSpPr>
              <a:grpSpLocks/>
            </p:cNvGrpSpPr>
            <p:nvPr/>
          </p:nvGrpSpPr>
          <p:grpSpPr bwMode="auto">
            <a:xfrm>
              <a:off x="6799434" y="2606141"/>
              <a:ext cx="3563766" cy="3043237"/>
              <a:chOff x="3618" y="1226"/>
              <a:chExt cx="1272" cy="1917"/>
            </a:xfrm>
          </p:grpSpPr>
          <p:sp>
            <p:nvSpPr>
              <p:cNvPr id="1604665" name="Freeform 57"/>
              <p:cNvSpPr>
                <a:spLocks/>
              </p:cNvSpPr>
              <p:nvPr/>
            </p:nvSpPr>
            <p:spPr bwMode="auto">
              <a:xfrm>
                <a:off x="3714" y="2323"/>
                <a:ext cx="325" cy="820"/>
              </a:xfrm>
              <a:custGeom>
                <a:avLst/>
                <a:gdLst>
                  <a:gd name="connsiteX0" fmla="*/ 0 w 10000"/>
                  <a:gd name="connsiteY0" fmla="*/ 5285 h 10000"/>
                  <a:gd name="connsiteX1" fmla="*/ 21 w 10000"/>
                  <a:gd name="connsiteY1" fmla="*/ 10000 h 10000"/>
                  <a:gd name="connsiteX2" fmla="*/ 10000 w 10000"/>
                  <a:gd name="connsiteY2" fmla="*/ 0 h 10000"/>
                  <a:gd name="connsiteX0" fmla="*/ 0 w 3261"/>
                  <a:gd name="connsiteY0" fmla="*/ 0 h 4715"/>
                  <a:gd name="connsiteX1" fmla="*/ 21 w 3261"/>
                  <a:gd name="connsiteY1" fmla="*/ 4715 h 4715"/>
                  <a:gd name="connsiteX2" fmla="*/ 3261 w 3261"/>
                  <a:gd name="connsiteY2" fmla="*/ 4713 h 4715"/>
                </a:gdLst>
                <a:ahLst/>
                <a:cxnLst>
                  <a:cxn ang="0">
                    <a:pos x="connsiteX0" y="connsiteY0"/>
                  </a:cxn>
                  <a:cxn ang="0">
                    <a:pos x="connsiteX1" y="connsiteY1"/>
                  </a:cxn>
                  <a:cxn ang="0">
                    <a:pos x="connsiteX2" y="connsiteY2"/>
                  </a:cxn>
                </a:cxnLst>
                <a:rect l="l" t="t" r="r" b="b"/>
                <a:pathLst>
                  <a:path w="3261" h="4715">
                    <a:moveTo>
                      <a:pt x="0" y="0"/>
                    </a:moveTo>
                    <a:cubicBezTo>
                      <a:pt x="7" y="1572"/>
                      <a:pt x="14" y="3143"/>
                      <a:pt x="21" y="4715"/>
                    </a:cubicBezTo>
                    <a:lnTo>
                      <a:pt x="3261" y="4713"/>
                    </a:lnTo>
                  </a:path>
                </a:pathLst>
              </a:custGeom>
              <a:noFill/>
              <a:ln w="38100">
                <a:solidFill>
                  <a:srgbClr val="000000"/>
                </a:solidFill>
                <a:prstDash val="solid"/>
                <a:round/>
                <a:headEnd type="oval" w="sm" len="sm"/>
                <a:tailEnd type="triangle" w="med" len="med"/>
              </a:ln>
            </p:spPr>
            <p:txBody>
              <a:bodyPr/>
              <a:lstStyle/>
              <a:p>
                <a:endParaRPr lang="en-US"/>
              </a:p>
            </p:txBody>
          </p:sp>
          <p:sp>
            <p:nvSpPr>
              <p:cNvPr id="1604666" name="Line 58"/>
              <p:cNvSpPr>
                <a:spLocks noChangeShapeType="1"/>
              </p:cNvSpPr>
              <p:nvPr/>
            </p:nvSpPr>
            <p:spPr bwMode="auto">
              <a:xfrm>
                <a:off x="3618" y="3019"/>
                <a:ext cx="192" cy="57"/>
              </a:xfrm>
              <a:prstGeom prst="line">
                <a:avLst/>
              </a:prstGeom>
              <a:noFill/>
              <a:ln w="20638">
                <a:solidFill>
                  <a:srgbClr val="000000"/>
                </a:solidFill>
                <a:round/>
                <a:headEnd/>
                <a:tailEnd/>
              </a:ln>
            </p:spPr>
            <p:txBody>
              <a:bodyPr/>
              <a:lstStyle/>
              <a:p>
                <a:endParaRPr lang="en-US"/>
              </a:p>
            </p:txBody>
          </p:sp>
          <p:sp>
            <p:nvSpPr>
              <p:cNvPr id="1604667" name="Text Box 59"/>
              <p:cNvSpPr txBox="1">
                <a:spLocks noChangeArrowheads="1"/>
              </p:cNvSpPr>
              <p:nvPr/>
            </p:nvSpPr>
            <p:spPr bwMode="auto">
              <a:xfrm>
                <a:off x="4530" y="1226"/>
                <a:ext cx="360" cy="213"/>
              </a:xfrm>
              <a:prstGeom prst="rect">
                <a:avLst/>
              </a:prstGeom>
              <a:noFill/>
              <a:ln w="12700">
                <a:noFill/>
                <a:miter lim="800000"/>
                <a:headEnd/>
                <a:tailEnd/>
              </a:ln>
              <a:effectLst/>
            </p:spPr>
            <p:txBody>
              <a:bodyPr wrap="none">
                <a:spAutoFit/>
              </a:bodyPr>
              <a:lstStyle/>
              <a:p>
                <a:r>
                  <a:rPr lang="en-US" sz="1600"/>
                  <a:t>Data</a:t>
                </a:r>
              </a:p>
            </p:txBody>
          </p:sp>
          <p:sp>
            <p:nvSpPr>
              <p:cNvPr id="1604668" name="Text Box 60"/>
              <p:cNvSpPr txBox="1">
                <a:spLocks noChangeArrowheads="1"/>
              </p:cNvSpPr>
              <p:nvPr/>
            </p:nvSpPr>
            <p:spPr bwMode="auto">
              <a:xfrm>
                <a:off x="3762" y="2923"/>
                <a:ext cx="248" cy="213"/>
              </a:xfrm>
              <a:prstGeom prst="rect">
                <a:avLst/>
              </a:prstGeom>
              <a:noFill/>
              <a:ln w="12700">
                <a:noFill/>
                <a:miter lim="800000"/>
                <a:headEnd/>
                <a:tailEnd/>
              </a:ln>
              <a:effectLst/>
            </p:spPr>
            <p:txBody>
              <a:bodyPr wrap="none">
                <a:spAutoFit/>
              </a:bodyPr>
              <a:lstStyle/>
              <a:p>
                <a:r>
                  <a:rPr lang="en-US" sz="1600" dirty="0"/>
                  <a:t>32</a:t>
                </a:r>
              </a:p>
            </p:txBody>
          </p:sp>
        </p:grpSp>
        <p:sp>
          <p:nvSpPr>
            <p:cNvPr id="144" name="Rectangle 51"/>
            <p:cNvSpPr>
              <a:spLocks noChangeArrowheads="1"/>
            </p:cNvSpPr>
            <p:nvPr/>
          </p:nvSpPr>
          <p:spPr bwMode="auto">
            <a:xfrm>
              <a:off x="7611199" y="5247287"/>
              <a:ext cx="1700303" cy="1291628"/>
            </a:xfrm>
            <a:prstGeom prst="rect">
              <a:avLst/>
            </a:prstGeom>
            <a:noFill/>
            <a:ln w="12700">
              <a:noFill/>
              <a:miter lim="800000"/>
              <a:headEnd/>
              <a:tailEnd/>
            </a:ln>
            <a:effectLst/>
          </p:spPr>
          <p:txBody>
            <a:bodyPr lIns="90488" tIns="44450" rIns="90488" bIns="44450"/>
            <a:lstStyle/>
            <a:p>
              <a:pPr marL="342900" indent="-342900">
                <a:lnSpc>
                  <a:spcPct val="90000"/>
                </a:lnSpc>
                <a:spcBef>
                  <a:spcPct val="65000"/>
                </a:spcBef>
                <a:buClr>
                  <a:schemeClr val="accent1"/>
                </a:buClr>
                <a:buSzPct val="75000"/>
              </a:pPr>
              <a:r>
                <a:rPr lang="en-US" sz="2400" i="1" dirty="0"/>
                <a:t> </a:t>
              </a:r>
              <a:r>
                <a:rPr lang="en-US" sz="2400" i="1" dirty="0" smtClean="0"/>
                <a:t>	</a:t>
              </a:r>
              <a:r>
                <a:rPr lang="en-US" dirty="0" smtClean="0">
                  <a:solidFill>
                    <a:schemeClr val="dk1"/>
                  </a:solidFill>
                </a:rPr>
                <a:t>Output 32-bit data if Hit</a:t>
              </a:r>
              <a:endParaRPr lang="en-US" dirty="0">
                <a:solidFill>
                  <a:schemeClr val="dk1"/>
                </a:solidFill>
              </a:endParaRPr>
            </a:p>
          </p:txBody>
        </p:sp>
      </p:grpSp>
      <p:sp>
        <p:nvSpPr>
          <p:cNvPr id="131" name="Rectangle 130"/>
          <p:cNvSpPr/>
          <p:nvPr/>
        </p:nvSpPr>
        <p:spPr>
          <a:xfrm>
            <a:off x="4802623" y="4248769"/>
            <a:ext cx="2119277" cy="37132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5" name="Group 4"/>
          <p:cNvGrpSpPr/>
          <p:nvPr/>
        </p:nvGrpSpPr>
        <p:grpSpPr>
          <a:xfrm>
            <a:off x="2286000" y="4423038"/>
            <a:ext cx="8077200" cy="2414147"/>
            <a:chOff x="2286000" y="4423038"/>
            <a:chExt cx="8077200" cy="2414147"/>
          </a:xfrm>
        </p:grpSpPr>
        <p:grpSp>
          <p:nvGrpSpPr>
            <p:cNvPr id="26" name="Group 25"/>
            <p:cNvGrpSpPr/>
            <p:nvPr/>
          </p:nvGrpSpPr>
          <p:grpSpPr>
            <a:xfrm>
              <a:off x="2286000" y="4423038"/>
              <a:ext cx="8077200" cy="2369084"/>
              <a:chOff x="2590800" y="4336515"/>
              <a:chExt cx="8077200" cy="2369084"/>
            </a:xfrm>
          </p:grpSpPr>
          <p:sp>
            <p:nvSpPr>
              <p:cNvPr id="1604659" name="Rectangle 51"/>
              <p:cNvSpPr>
                <a:spLocks noChangeArrowheads="1"/>
              </p:cNvSpPr>
              <p:nvPr/>
            </p:nvSpPr>
            <p:spPr bwMode="auto">
              <a:xfrm>
                <a:off x="2590800" y="6248399"/>
                <a:ext cx="8077200" cy="457200"/>
              </a:xfrm>
              <a:prstGeom prst="rect">
                <a:avLst/>
              </a:prstGeom>
              <a:noFill/>
              <a:ln w="12700">
                <a:noFill/>
                <a:miter lim="800000"/>
                <a:headEnd/>
                <a:tailEnd/>
              </a:ln>
              <a:effectLst/>
            </p:spPr>
            <p:txBody>
              <a:bodyPr lIns="90488" tIns="44450" rIns="90488" bIns="44450"/>
              <a:lstStyle/>
              <a:p>
                <a:pPr marL="342900" indent="-342900" algn="ctr">
                  <a:lnSpc>
                    <a:spcPct val="90000"/>
                  </a:lnSpc>
                  <a:spcBef>
                    <a:spcPct val="65000"/>
                  </a:spcBef>
                  <a:buClr>
                    <a:schemeClr val="accent1"/>
                  </a:buClr>
                  <a:buSzPct val="75000"/>
                </a:pPr>
                <a:endParaRPr lang="en-US" sz="2400" i="1" dirty="0"/>
              </a:p>
            </p:txBody>
          </p:sp>
          <p:grpSp>
            <p:nvGrpSpPr>
              <p:cNvPr id="24" name="Group 23"/>
              <p:cNvGrpSpPr/>
              <p:nvPr/>
            </p:nvGrpSpPr>
            <p:grpSpPr>
              <a:xfrm>
                <a:off x="5345286" y="4336515"/>
                <a:ext cx="1221051" cy="2362948"/>
                <a:chOff x="5345286" y="4336515"/>
                <a:chExt cx="1221051" cy="2362948"/>
              </a:xfrm>
            </p:grpSpPr>
            <p:sp>
              <p:nvSpPr>
                <p:cNvPr id="1604616" name="Freeform 8"/>
                <p:cNvSpPr>
                  <a:spLocks/>
                </p:cNvSpPr>
                <p:nvPr/>
              </p:nvSpPr>
              <p:spPr bwMode="auto">
                <a:xfrm>
                  <a:off x="5473873" y="5946240"/>
                  <a:ext cx="400050" cy="215900"/>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04615" name="Line 7"/>
                <p:cNvSpPr>
                  <a:spLocks noChangeShapeType="1"/>
                </p:cNvSpPr>
                <p:nvPr/>
              </p:nvSpPr>
              <p:spPr bwMode="auto">
                <a:xfrm>
                  <a:off x="5392911" y="4336515"/>
                  <a:ext cx="11113" cy="1825625"/>
                </a:xfrm>
                <a:prstGeom prst="line">
                  <a:avLst/>
                </a:prstGeom>
                <a:noFill/>
                <a:ln w="20701">
                  <a:solidFill>
                    <a:srgbClr val="000000"/>
                  </a:solidFill>
                  <a:round/>
                  <a:headEnd type="oval" w="sm" len="sm"/>
                  <a:tailEnd/>
                </a:ln>
              </p:spPr>
              <p:txBody>
                <a:bodyPr/>
                <a:lstStyle/>
                <a:p>
                  <a:endParaRPr lang="en-US"/>
                </a:p>
              </p:txBody>
            </p:sp>
            <p:grpSp>
              <p:nvGrpSpPr>
                <p:cNvPr id="18" name="Group 17"/>
                <p:cNvGrpSpPr/>
                <p:nvPr/>
              </p:nvGrpSpPr>
              <p:grpSpPr>
                <a:xfrm>
                  <a:off x="5345286" y="6165315"/>
                  <a:ext cx="1221051" cy="534148"/>
                  <a:chOff x="5345286" y="6165315"/>
                  <a:chExt cx="1221051" cy="534148"/>
                </a:xfrm>
              </p:grpSpPr>
              <p:sp>
                <p:nvSpPr>
                  <p:cNvPr id="1604614" name="Freeform 6"/>
                  <p:cNvSpPr>
                    <a:spLocks/>
                  </p:cNvSpPr>
                  <p:nvPr/>
                </p:nvSpPr>
                <p:spPr bwMode="auto">
                  <a:xfrm>
                    <a:off x="5345286" y="6165315"/>
                    <a:ext cx="352425" cy="273050"/>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37" name="Text Box 9"/>
                  <p:cNvSpPr txBox="1">
                    <a:spLocks noChangeArrowheads="1"/>
                  </p:cNvSpPr>
                  <p:nvPr/>
                </p:nvSpPr>
                <p:spPr bwMode="auto">
                  <a:xfrm>
                    <a:off x="5599277" y="6360909"/>
                    <a:ext cx="967060" cy="338554"/>
                  </a:xfrm>
                  <a:prstGeom prst="rect">
                    <a:avLst/>
                  </a:prstGeom>
                  <a:noFill/>
                  <a:ln w="12700">
                    <a:noFill/>
                    <a:miter lim="800000"/>
                    <a:headEnd/>
                    <a:tailEnd/>
                  </a:ln>
                </p:spPr>
                <p:txBody>
                  <a:bodyPr wrap="none">
                    <a:prstTxWarp prst="textNoShape">
                      <a:avLst/>
                    </a:prstTxWarp>
                    <a:spAutoFit/>
                  </a:bodyPr>
                  <a:lstStyle/>
                  <a:p>
                    <a:r>
                      <a:rPr lang="en-US" altLang="zh-CN" sz="1600" dirty="0" smtClean="0">
                        <a:latin typeface="Calibri" charset="0"/>
                      </a:rPr>
                      <a:t>AND gate</a:t>
                    </a:r>
                    <a:endParaRPr lang="en-US" sz="1600" dirty="0">
                      <a:latin typeface="Calibri" charset="0"/>
                    </a:endParaRPr>
                  </a:p>
                </p:txBody>
              </p:sp>
            </p:grpSp>
          </p:grpSp>
        </p:grpSp>
        <p:sp>
          <p:nvSpPr>
            <p:cNvPr id="103" name="Line 34"/>
            <p:cNvSpPr>
              <a:spLocks noChangeShapeType="1"/>
            </p:cNvSpPr>
            <p:nvPr/>
          </p:nvSpPr>
          <p:spPr bwMode="auto">
            <a:xfrm>
              <a:off x="5218552" y="6532667"/>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05" name="Line 35"/>
            <p:cNvSpPr>
              <a:spLocks noChangeShapeType="1"/>
            </p:cNvSpPr>
            <p:nvPr/>
          </p:nvSpPr>
          <p:spPr bwMode="auto">
            <a:xfrm flipH="1">
              <a:off x="4685152" y="6685067"/>
              <a:ext cx="533400" cy="0"/>
            </a:xfrm>
            <a:prstGeom prst="line">
              <a:avLst/>
            </a:prstGeom>
            <a:noFill/>
            <a:ln w="25400">
              <a:solidFill>
                <a:schemeClr val="tx1"/>
              </a:solidFill>
              <a:round/>
              <a:headEnd type="none" w="med" len="med"/>
              <a:tailEnd type="triangle"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06" name="Rectangle 80"/>
            <p:cNvSpPr>
              <a:spLocks noChangeArrowheads="1"/>
            </p:cNvSpPr>
            <p:nvPr/>
          </p:nvSpPr>
          <p:spPr bwMode="auto">
            <a:xfrm>
              <a:off x="4160125" y="6436433"/>
              <a:ext cx="61074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mn-ea"/>
                  <a:cs typeface="Calibri"/>
                </a:rPr>
                <a:t>Hit?</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grpSp>
      <p:sp>
        <p:nvSpPr>
          <p:cNvPr id="7" name="Horizontal Scroll 6"/>
          <p:cNvSpPr/>
          <p:nvPr/>
        </p:nvSpPr>
        <p:spPr>
          <a:xfrm>
            <a:off x="142401" y="5223506"/>
            <a:ext cx="2392538" cy="1323240"/>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indent="-342900">
              <a:buAutoNum type="arabicPeriod"/>
            </a:pPr>
            <a:r>
              <a:rPr lang="en-US" sz="2000" dirty="0" smtClean="0">
                <a:solidFill>
                  <a:schemeClr val="tx1"/>
                </a:solidFill>
                <a:latin typeface="Calibri" charset="0"/>
              </a:rPr>
              <a:t>Set selection</a:t>
            </a:r>
            <a:endParaRPr lang="en-US" sz="2000" dirty="0">
              <a:solidFill>
                <a:schemeClr val="tx1"/>
              </a:solidFill>
              <a:latin typeface="Calibri" charset="0"/>
            </a:endParaRPr>
          </a:p>
          <a:p>
            <a:pPr marL="342900" indent="-342900">
              <a:buAutoNum type="arabicPeriod"/>
            </a:pPr>
            <a:r>
              <a:rPr lang="en-US" sz="2000" dirty="0" smtClean="0">
                <a:solidFill>
                  <a:schemeClr val="tx1"/>
                </a:solidFill>
                <a:latin typeface="Calibri" charset="0"/>
              </a:rPr>
              <a:t>Tag comparison</a:t>
            </a:r>
          </a:p>
          <a:p>
            <a:pPr marL="342900" indent="-342900">
              <a:buAutoNum type="arabicPeriod"/>
            </a:pPr>
            <a:r>
              <a:rPr lang="en-US" sz="2000" dirty="0" smtClean="0">
                <a:solidFill>
                  <a:schemeClr val="tx1"/>
                </a:solidFill>
                <a:latin typeface="Calibri" charset="0"/>
              </a:rPr>
              <a:t>Data output</a:t>
            </a:r>
            <a:endParaRPr lang="en-US" sz="2000" dirty="0">
              <a:solidFill>
                <a:schemeClr val="tx1"/>
              </a:solidFill>
            </a:endParaRPr>
          </a:p>
        </p:txBody>
      </p:sp>
    </p:spTree>
    <p:extLst>
      <p:ext uri="{BB962C8B-B14F-4D97-AF65-F5344CB8AC3E}">
        <p14:creationId xmlns:p14="http://schemas.microsoft.com/office/powerpoint/2010/main" val="388708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499"/>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Rectangle 2"/>
          <p:cNvSpPr>
            <a:spLocks noChangeArrowheads="1"/>
          </p:cNvSpPr>
          <p:nvPr/>
        </p:nvSpPr>
        <p:spPr bwMode="auto">
          <a:xfrm>
            <a:off x="1749425" y="312739"/>
            <a:ext cx="3168650" cy="477837"/>
          </a:xfrm>
          <a:prstGeom prst="rect">
            <a:avLst/>
          </a:prstGeom>
          <a:noFill/>
          <a:ln w="12700">
            <a:noFill/>
            <a:miter lim="800000"/>
            <a:headEnd/>
            <a:tailEnd/>
          </a:ln>
          <a:effectLst/>
        </p:spPr>
        <p:txBody>
          <a:bodyPr wrap="none" anchor="ctr"/>
          <a:lstStyle/>
          <a:p>
            <a:endParaRPr lang="en-US"/>
          </a:p>
        </p:txBody>
      </p:sp>
      <p:sp>
        <p:nvSpPr>
          <p:cNvPr id="1604612" name="Rectangle 4"/>
          <p:cNvSpPr>
            <a:spLocks noGrp="1" noChangeArrowheads="1"/>
          </p:cNvSpPr>
          <p:nvPr>
            <p:ph type="title"/>
          </p:nvPr>
        </p:nvSpPr>
        <p:spPr>
          <a:xfrm>
            <a:off x="1567210" y="152400"/>
            <a:ext cx="9481790" cy="792162"/>
          </a:xfrm>
          <a:noFill/>
          <a:ln/>
        </p:spPr>
        <p:txBody>
          <a:bodyPr vert="horz" lIns="90488" tIns="44450" rIns="90488" bIns="44450" rtlCol="0" anchor="ctr">
            <a:normAutofit fontScale="90000"/>
          </a:bodyPr>
          <a:lstStyle/>
          <a:p>
            <a:r>
              <a:rPr lang="en-US" dirty="0" smtClean="0"/>
              <a:t>2-way SA </a:t>
            </a:r>
            <a:r>
              <a:rPr lang="en-US" dirty="0"/>
              <a:t>Cache Hardware (6-bit Memory)</a:t>
            </a:r>
          </a:p>
        </p:txBody>
      </p:sp>
      <p:grpSp>
        <p:nvGrpSpPr>
          <p:cNvPr id="5" name="Group 20"/>
          <p:cNvGrpSpPr>
            <a:grpSpLocks/>
          </p:cNvGrpSpPr>
          <p:nvPr/>
        </p:nvGrpSpPr>
        <p:grpSpPr bwMode="auto">
          <a:xfrm>
            <a:off x="2416349" y="1329787"/>
            <a:ext cx="3667297" cy="1742629"/>
            <a:chOff x="1277" y="1200"/>
            <a:chExt cx="2288" cy="1147"/>
          </a:xfrm>
        </p:grpSpPr>
        <p:sp>
          <p:nvSpPr>
            <p:cNvPr id="1604629" name="Line 21"/>
            <p:cNvSpPr>
              <a:spLocks noChangeShapeType="1"/>
            </p:cNvSpPr>
            <p:nvPr/>
          </p:nvSpPr>
          <p:spPr bwMode="auto">
            <a:xfrm>
              <a:off x="3282" y="1291"/>
              <a:ext cx="148" cy="57"/>
            </a:xfrm>
            <a:prstGeom prst="line">
              <a:avLst/>
            </a:prstGeom>
            <a:noFill/>
            <a:ln w="20638">
              <a:solidFill>
                <a:srgbClr val="000000"/>
              </a:solidFill>
              <a:round/>
              <a:headEnd/>
              <a:tailEnd/>
            </a:ln>
          </p:spPr>
          <p:txBody>
            <a:bodyPr/>
            <a:lstStyle/>
            <a:p>
              <a:endParaRPr lang="en-US"/>
            </a:p>
          </p:txBody>
        </p:sp>
        <p:sp>
          <p:nvSpPr>
            <p:cNvPr id="1604630" name="Freeform 22"/>
            <p:cNvSpPr>
              <a:spLocks/>
            </p:cNvSpPr>
            <p:nvPr/>
          </p:nvSpPr>
          <p:spPr bwMode="auto">
            <a:xfrm>
              <a:off x="1277" y="1206"/>
              <a:ext cx="2053" cy="1141"/>
            </a:xfrm>
            <a:custGeom>
              <a:avLst/>
              <a:gdLst/>
              <a:ahLst/>
              <a:cxnLst>
                <a:cxn ang="0">
                  <a:pos x="1974" y="0"/>
                </a:cxn>
                <a:cxn ang="0">
                  <a:pos x="1974" y="358"/>
                </a:cxn>
                <a:cxn ang="0">
                  <a:pos x="0" y="358"/>
                </a:cxn>
                <a:cxn ang="0">
                  <a:pos x="0" y="1110"/>
                </a:cxn>
                <a:cxn ang="0">
                  <a:pos x="884" y="1110"/>
                </a:cxn>
              </a:cxnLst>
              <a:rect l="0" t="0" r="r" b="b"/>
              <a:pathLst>
                <a:path w="1974" h="1110">
                  <a:moveTo>
                    <a:pt x="1974" y="0"/>
                  </a:moveTo>
                  <a:lnTo>
                    <a:pt x="1974" y="358"/>
                  </a:lnTo>
                  <a:lnTo>
                    <a:pt x="0" y="358"/>
                  </a:lnTo>
                  <a:lnTo>
                    <a:pt x="0" y="1110"/>
                  </a:lnTo>
                  <a:lnTo>
                    <a:pt x="884" y="1110"/>
                  </a:lnTo>
                </a:path>
              </a:pathLst>
            </a:custGeom>
            <a:noFill/>
            <a:ln w="38100">
              <a:solidFill>
                <a:srgbClr val="000000"/>
              </a:solidFill>
              <a:prstDash val="solid"/>
              <a:round/>
              <a:headEnd type="none" w="med" len="med"/>
              <a:tailEnd type="triangle" w="med" len="med"/>
            </a:ln>
          </p:spPr>
          <p:txBody>
            <a:bodyPr/>
            <a:lstStyle/>
            <a:p>
              <a:endParaRPr lang="en-US"/>
            </a:p>
          </p:txBody>
        </p:sp>
        <p:sp>
          <p:nvSpPr>
            <p:cNvPr id="1604631" name="Text Box 23"/>
            <p:cNvSpPr txBox="1">
              <a:spLocks noChangeArrowheads="1"/>
            </p:cNvSpPr>
            <p:nvPr/>
          </p:nvSpPr>
          <p:spPr bwMode="auto">
            <a:xfrm>
              <a:off x="3383" y="1200"/>
              <a:ext cx="182" cy="213"/>
            </a:xfrm>
            <a:prstGeom prst="rect">
              <a:avLst/>
            </a:prstGeom>
            <a:noFill/>
            <a:ln w="12700">
              <a:noFill/>
              <a:miter lim="800000"/>
              <a:headEnd/>
              <a:tailEnd/>
            </a:ln>
            <a:effectLst/>
          </p:spPr>
          <p:txBody>
            <a:bodyPr wrap="none">
              <a:spAutoFit/>
            </a:bodyPr>
            <a:lstStyle/>
            <a:p>
              <a:r>
                <a:rPr lang="en-US" sz="1600" dirty="0" smtClean="0"/>
                <a:t>1</a:t>
              </a:r>
              <a:endParaRPr lang="en-US" sz="1600" dirty="0"/>
            </a:p>
          </p:txBody>
        </p:sp>
        <p:sp>
          <p:nvSpPr>
            <p:cNvPr id="1604632" name="Text Box 24"/>
            <p:cNvSpPr txBox="1">
              <a:spLocks noChangeArrowheads="1"/>
            </p:cNvSpPr>
            <p:nvPr/>
          </p:nvSpPr>
          <p:spPr bwMode="auto">
            <a:xfrm>
              <a:off x="2754" y="1370"/>
              <a:ext cx="402" cy="213"/>
            </a:xfrm>
            <a:prstGeom prst="rect">
              <a:avLst/>
            </a:prstGeom>
            <a:noFill/>
            <a:ln w="12700">
              <a:noFill/>
              <a:miter lim="800000"/>
              <a:headEnd/>
              <a:tailEnd/>
            </a:ln>
            <a:effectLst/>
          </p:spPr>
          <p:txBody>
            <a:bodyPr wrap="none">
              <a:spAutoFit/>
            </a:bodyPr>
            <a:lstStyle/>
            <a:p>
              <a:r>
                <a:rPr lang="en-US" sz="1600"/>
                <a:t>Index</a:t>
              </a:r>
            </a:p>
          </p:txBody>
        </p:sp>
      </p:grpSp>
      <p:sp>
        <p:nvSpPr>
          <p:cNvPr id="72" name="Slide Number Placeholder 5"/>
          <p:cNvSpPr>
            <a:spLocks noGrp="1"/>
          </p:cNvSpPr>
          <p:nvPr>
            <p:ph type="sldNum" sz="quarter" idx="4"/>
          </p:nvPr>
        </p:nvSpPr>
        <p:spPr>
          <a:xfrm>
            <a:off x="10022840" y="64111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57</a:t>
            </a:fld>
            <a:endParaRPr lang="en-US" dirty="0"/>
          </a:p>
        </p:txBody>
      </p:sp>
      <p:sp>
        <p:nvSpPr>
          <p:cNvPr id="103" name="Line 6"/>
          <p:cNvSpPr>
            <a:spLocks noChangeShapeType="1"/>
          </p:cNvSpPr>
          <p:nvPr/>
        </p:nvSpPr>
        <p:spPr bwMode="auto">
          <a:xfrm>
            <a:off x="4936561" y="2914325"/>
            <a:ext cx="990600" cy="0"/>
          </a:xfrm>
          <a:prstGeom prst="line">
            <a:avLst/>
          </a:prstGeom>
          <a:noFill/>
          <a:ln w="12700">
            <a:solidFill>
              <a:schemeClr val="tx1"/>
            </a:solidFill>
            <a:round/>
            <a:headEnd/>
            <a:tailEnd/>
          </a:ln>
          <a:effectLst/>
        </p:spPr>
        <p:txBody>
          <a:bodyPr wrap="none" anchor="ctr"/>
          <a:lstStyle/>
          <a:p>
            <a:endParaRPr lang="en-US"/>
          </a:p>
        </p:txBody>
      </p:sp>
      <p:sp>
        <p:nvSpPr>
          <p:cNvPr id="125" name="Rectangle 37"/>
          <p:cNvSpPr>
            <a:spLocks noChangeArrowheads="1"/>
          </p:cNvSpPr>
          <p:nvPr/>
        </p:nvSpPr>
        <p:spPr bwMode="auto">
          <a:xfrm>
            <a:off x="4089045" y="2609525"/>
            <a:ext cx="856832" cy="616927"/>
          </a:xfrm>
          <a:prstGeom prst="rect">
            <a:avLst/>
          </a:prstGeom>
          <a:noFill/>
          <a:ln w="12700">
            <a:solidFill>
              <a:schemeClr val="tx1"/>
            </a:solidFill>
            <a:miter lim="800000"/>
            <a:headEnd/>
            <a:tailEnd/>
          </a:ln>
          <a:effectLst/>
        </p:spPr>
        <p:txBody>
          <a:bodyPr wrap="none" anchor="ctr"/>
          <a:lstStyle/>
          <a:p>
            <a:endParaRPr lang="en-US"/>
          </a:p>
        </p:txBody>
      </p:sp>
      <p:sp>
        <p:nvSpPr>
          <p:cNvPr id="127" name="Text Box 41"/>
          <p:cNvSpPr txBox="1">
            <a:spLocks noChangeArrowheads="1"/>
          </p:cNvSpPr>
          <p:nvPr/>
        </p:nvSpPr>
        <p:spPr bwMode="auto">
          <a:xfrm>
            <a:off x="4326962" y="2189403"/>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28" name="Text Box 42"/>
          <p:cNvSpPr txBox="1">
            <a:spLocks noChangeArrowheads="1"/>
          </p:cNvSpPr>
          <p:nvPr/>
        </p:nvSpPr>
        <p:spPr bwMode="auto">
          <a:xfrm>
            <a:off x="5088962" y="2189403"/>
            <a:ext cx="620683" cy="369332"/>
          </a:xfrm>
          <a:prstGeom prst="rect">
            <a:avLst/>
          </a:prstGeom>
          <a:noFill/>
          <a:ln w="12700">
            <a:noFill/>
            <a:miter lim="800000"/>
            <a:headEnd/>
            <a:tailEnd/>
          </a:ln>
          <a:effectLst/>
        </p:spPr>
        <p:txBody>
          <a:bodyPr wrap="none">
            <a:spAutoFit/>
          </a:bodyPr>
          <a:lstStyle/>
          <a:p>
            <a:r>
              <a:rPr lang="en-US" dirty="0"/>
              <a:t>Data</a:t>
            </a:r>
          </a:p>
        </p:txBody>
      </p:sp>
      <p:sp>
        <p:nvSpPr>
          <p:cNvPr id="129" name="Text Box 95"/>
          <p:cNvSpPr txBox="1">
            <a:spLocks noChangeArrowheads="1"/>
          </p:cNvSpPr>
          <p:nvPr/>
        </p:nvSpPr>
        <p:spPr bwMode="auto">
          <a:xfrm>
            <a:off x="3291321" y="2189403"/>
            <a:ext cx="481607" cy="369332"/>
          </a:xfrm>
          <a:prstGeom prst="rect">
            <a:avLst/>
          </a:prstGeom>
          <a:noFill/>
          <a:ln w="12700">
            <a:noFill/>
            <a:miter lim="800000"/>
            <a:headEnd/>
            <a:tailEnd/>
          </a:ln>
          <a:effectLst/>
        </p:spPr>
        <p:txBody>
          <a:bodyPr wrap="none">
            <a:spAutoFit/>
          </a:bodyPr>
          <a:lstStyle/>
          <a:p>
            <a:r>
              <a:rPr lang="en-US" altLang="zh-CN" dirty="0" smtClean="0"/>
              <a:t>Set</a:t>
            </a:r>
            <a:endParaRPr lang="en-US" dirty="0"/>
          </a:p>
        </p:txBody>
      </p:sp>
      <p:sp>
        <p:nvSpPr>
          <p:cNvPr id="130" name="Text Box 19"/>
          <p:cNvSpPr txBox="1">
            <a:spLocks noChangeArrowheads="1"/>
          </p:cNvSpPr>
          <p:nvPr/>
        </p:nvSpPr>
        <p:spPr bwMode="auto">
          <a:xfrm>
            <a:off x="3360353" y="257856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33" name="Text Box 106"/>
          <p:cNvSpPr txBox="1">
            <a:spLocks noChangeArrowheads="1"/>
          </p:cNvSpPr>
          <p:nvPr/>
        </p:nvSpPr>
        <p:spPr bwMode="auto">
          <a:xfrm>
            <a:off x="3360353" y="284932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34" name="Rectangle 43" descr="5%"/>
          <p:cNvSpPr>
            <a:spLocks noChangeArrowheads="1"/>
          </p:cNvSpPr>
          <p:nvPr/>
        </p:nvSpPr>
        <p:spPr bwMode="auto">
          <a:xfrm>
            <a:off x="4944985" y="2601441"/>
            <a:ext cx="101262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35" name="Rectangle 61" descr="5%"/>
          <p:cNvSpPr>
            <a:spLocks noChangeArrowheads="1"/>
          </p:cNvSpPr>
          <p:nvPr/>
        </p:nvSpPr>
        <p:spPr bwMode="auto">
          <a:xfrm>
            <a:off x="4944985" y="2913568"/>
            <a:ext cx="1008802"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37" name="Rectangle 43" descr="5%"/>
          <p:cNvSpPr>
            <a:spLocks noChangeArrowheads="1"/>
          </p:cNvSpPr>
          <p:nvPr/>
        </p:nvSpPr>
        <p:spPr bwMode="auto">
          <a:xfrm>
            <a:off x="7104882" y="259386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38" name="Rectangle 61" descr="5%"/>
          <p:cNvSpPr>
            <a:spLocks noChangeArrowheads="1"/>
          </p:cNvSpPr>
          <p:nvPr/>
        </p:nvSpPr>
        <p:spPr bwMode="auto">
          <a:xfrm>
            <a:off x="7110577" y="290844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39" name="Rectangle 37"/>
          <p:cNvSpPr>
            <a:spLocks noChangeArrowheads="1"/>
          </p:cNvSpPr>
          <p:nvPr/>
        </p:nvSpPr>
        <p:spPr bwMode="auto">
          <a:xfrm>
            <a:off x="6342237" y="2596688"/>
            <a:ext cx="762000" cy="616927"/>
          </a:xfrm>
          <a:prstGeom prst="rect">
            <a:avLst/>
          </a:prstGeom>
          <a:noFill/>
          <a:ln w="12700">
            <a:solidFill>
              <a:schemeClr val="tx1"/>
            </a:solidFill>
            <a:miter lim="800000"/>
            <a:headEnd/>
            <a:tailEnd/>
          </a:ln>
          <a:effectLst/>
        </p:spPr>
        <p:txBody>
          <a:bodyPr wrap="none" anchor="ctr"/>
          <a:lstStyle/>
          <a:p>
            <a:endParaRPr lang="en-US"/>
          </a:p>
        </p:txBody>
      </p:sp>
      <p:sp>
        <p:nvSpPr>
          <p:cNvPr id="140" name="Text Box 41"/>
          <p:cNvSpPr txBox="1">
            <a:spLocks noChangeArrowheads="1"/>
          </p:cNvSpPr>
          <p:nvPr/>
        </p:nvSpPr>
        <p:spPr bwMode="auto">
          <a:xfrm>
            <a:off x="6519970" y="2198363"/>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41" name="Text Box 42"/>
          <p:cNvSpPr txBox="1">
            <a:spLocks noChangeArrowheads="1"/>
          </p:cNvSpPr>
          <p:nvPr/>
        </p:nvSpPr>
        <p:spPr bwMode="auto">
          <a:xfrm>
            <a:off x="7281970" y="2198363"/>
            <a:ext cx="620683" cy="369332"/>
          </a:xfrm>
          <a:prstGeom prst="rect">
            <a:avLst/>
          </a:prstGeom>
          <a:noFill/>
          <a:ln w="12700">
            <a:noFill/>
            <a:miter lim="800000"/>
            <a:headEnd/>
            <a:tailEnd/>
          </a:ln>
          <a:effectLst/>
        </p:spPr>
        <p:txBody>
          <a:bodyPr wrap="none">
            <a:spAutoFit/>
          </a:bodyPr>
          <a:lstStyle/>
          <a:p>
            <a:r>
              <a:rPr lang="en-US" dirty="0"/>
              <a:t>Data</a:t>
            </a:r>
          </a:p>
        </p:txBody>
      </p:sp>
      <p:sp>
        <p:nvSpPr>
          <p:cNvPr id="150" name="Text Box 69"/>
          <p:cNvSpPr txBox="1">
            <a:spLocks noChangeArrowheads="1"/>
          </p:cNvSpPr>
          <p:nvPr/>
        </p:nvSpPr>
        <p:spPr bwMode="auto">
          <a:xfrm>
            <a:off x="3596121" y="2189403"/>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52" name="Rectangle 65"/>
          <p:cNvSpPr>
            <a:spLocks noChangeArrowheads="1"/>
          </p:cNvSpPr>
          <p:nvPr/>
        </p:nvSpPr>
        <p:spPr bwMode="auto">
          <a:xfrm>
            <a:off x="3712256" y="2609525"/>
            <a:ext cx="381000" cy="608142"/>
          </a:xfrm>
          <a:prstGeom prst="rect">
            <a:avLst/>
          </a:prstGeom>
          <a:noFill/>
          <a:ln w="12700">
            <a:solidFill>
              <a:schemeClr val="tx1"/>
            </a:solidFill>
            <a:miter lim="800000"/>
            <a:headEnd/>
            <a:tailEnd/>
          </a:ln>
          <a:effectLst/>
        </p:spPr>
        <p:txBody>
          <a:bodyPr wrap="none" anchor="ctr"/>
          <a:lstStyle/>
          <a:p>
            <a:endParaRPr lang="en-US"/>
          </a:p>
        </p:txBody>
      </p:sp>
      <p:sp>
        <p:nvSpPr>
          <p:cNvPr id="153" name="Line 66"/>
          <p:cNvSpPr>
            <a:spLocks noChangeShapeType="1"/>
          </p:cNvSpPr>
          <p:nvPr/>
        </p:nvSpPr>
        <p:spPr bwMode="auto">
          <a:xfrm>
            <a:off x="3712256" y="3226452"/>
            <a:ext cx="381000" cy="0"/>
          </a:xfrm>
          <a:prstGeom prst="line">
            <a:avLst/>
          </a:prstGeom>
          <a:noFill/>
          <a:ln w="12700">
            <a:solidFill>
              <a:schemeClr val="tx1"/>
            </a:solidFill>
            <a:round/>
            <a:headEnd/>
            <a:tailEnd/>
          </a:ln>
          <a:effectLst/>
        </p:spPr>
        <p:txBody>
          <a:bodyPr wrap="none" anchor="ctr"/>
          <a:lstStyle/>
          <a:p>
            <a:endParaRPr lang="en-US"/>
          </a:p>
        </p:txBody>
      </p:sp>
      <p:sp>
        <p:nvSpPr>
          <p:cNvPr id="154" name="Line 67"/>
          <p:cNvSpPr>
            <a:spLocks noChangeShapeType="1"/>
          </p:cNvSpPr>
          <p:nvPr/>
        </p:nvSpPr>
        <p:spPr bwMode="auto">
          <a:xfrm>
            <a:off x="3712256" y="2914325"/>
            <a:ext cx="381000" cy="0"/>
          </a:xfrm>
          <a:prstGeom prst="line">
            <a:avLst/>
          </a:prstGeom>
          <a:noFill/>
          <a:ln w="12700">
            <a:solidFill>
              <a:schemeClr val="tx1"/>
            </a:solidFill>
            <a:round/>
            <a:headEnd/>
            <a:tailEnd/>
          </a:ln>
          <a:effectLst/>
        </p:spPr>
        <p:txBody>
          <a:bodyPr wrap="none" anchor="ctr"/>
          <a:lstStyle/>
          <a:p>
            <a:endParaRPr lang="en-US"/>
          </a:p>
        </p:txBody>
      </p:sp>
      <p:sp>
        <p:nvSpPr>
          <p:cNvPr id="156" name="Rectangle 65"/>
          <p:cNvSpPr>
            <a:spLocks noChangeArrowheads="1"/>
          </p:cNvSpPr>
          <p:nvPr/>
        </p:nvSpPr>
        <p:spPr bwMode="auto">
          <a:xfrm>
            <a:off x="5958321" y="2600256"/>
            <a:ext cx="381000" cy="608142"/>
          </a:xfrm>
          <a:prstGeom prst="rect">
            <a:avLst/>
          </a:prstGeom>
          <a:noFill/>
          <a:ln w="12700">
            <a:solidFill>
              <a:schemeClr val="tx1"/>
            </a:solidFill>
            <a:miter lim="800000"/>
            <a:headEnd/>
            <a:tailEnd/>
          </a:ln>
          <a:effectLst/>
        </p:spPr>
        <p:txBody>
          <a:bodyPr wrap="none" anchor="ctr"/>
          <a:lstStyle/>
          <a:p>
            <a:endParaRPr lang="en-US"/>
          </a:p>
        </p:txBody>
      </p:sp>
      <p:sp>
        <p:nvSpPr>
          <p:cNvPr id="158" name="Rectangle 157"/>
          <p:cNvSpPr/>
          <p:nvPr/>
        </p:nvSpPr>
        <p:spPr>
          <a:xfrm>
            <a:off x="3248764" y="1002146"/>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59" name="Group 23"/>
          <p:cNvGrpSpPr/>
          <p:nvPr/>
        </p:nvGrpSpPr>
        <p:grpSpPr>
          <a:xfrm>
            <a:off x="3248765" y="741029"/>
            <a:ext cx="4447323" cy="347478"/>
            <a:chOff x="1447800" y="1473200"/>
            <a:chExt cx="6329300" cy="494520"/>
          </a:xfrm>
        </p:grpSpPr>
        <p:sp>
          <p:nvSpPr>
            <p:cNvPr id="160" name="TextBox 159"/>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161" name="TextBox 160"/>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162" name="Straight Connector 161"/>
          <p:cNvCxnSpPr/>
          <p:nvPr/>
        </p:nvCxnSpPr>
        <p:spPr>
          <a:xfrm>
            <a:off x="6210887" y="997726"/>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3" name="TextBox 162"/>
          <p:cNvSpPr txBox="1"/>
          <p:nvPr/>
        </p:nvSpPr>
        <p:spPr>
          <a:xfrm>
            <a:off x="7613112" y="741029"/>
            <a:ext cx="288862" cy="338554"/>
          </a:xfrm>
          <a:prstGeom prst="rect">
            <a:avLst/>
          </a:prstGeom>
          <a:noFill/>
        </p:spPr>
        <p:txBody>
          <a:bodyPr wrap="none" rtlCol="0">
            <a:spAutoFit/>
          </a:bodyPr>
          <a:lstStyle/>
          <a:p>
            <a:r>
              <a:rPr lang="en-US" sz="1600" dirty="0"/>
              <a:t>1</a:t>
            </a:r>
          </a:p>
        </p:txBody>
      </p:sp>
      <p:sp>
        <p:nvSpPr>
          <p:cNvPr id="164" name="TextBox 163"/>
          <p:cNvSpPr txBox="1"/>
          <p:nvPr/>
        </p:nvSpPr>
        <p:spPr>
          <a:xfrm>
            <a:off x="7036734" y="741029"/>
            <a:ext cx="288862" cy="338554"/>
          </a:xfrm>
          <a:prstGeom prst="rect">
            <a:avLst/>
          </a:prstGeom>
          <a:noFill/>
        </p:spPr>
        <p:txBody>
          <a:bodyPr wrap="none" rtlCol="0">
            <a:spAutoFit/>
          </a:bodyPr>
          <a:lstStyle/>
          <a:p>
            <a:r>
              <a:rPr lang="en-US" sz="1600" dirty="0"/>
              <a:t>2</a:t>
            </a:r>
          </a:p>
        </p:txBody>
      </p:sp>
      <p:cxnSp>
        <p:nvCxnSpPr>
          <p:cNvPr id="165" name="Straight Connector 164"/>
          <p:cNvCxnSpPr/>
          <p:nvPr/>
        </p:nvCxnSpPr>
        <p:spPr>
          <a:xfrm>
            <a:off x="5322345" y="1006650"/>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a:xfrm>
            <a:off x="6411196" y="741029"/>
            <a:ext cx="288862" cy="338554"/>
          </a:xfrm>
          <a:prstGeom prst="rect">
            <a:avLst/>
          </a:prstGeom>
          <a:noFill/>
        </p:spPr>
        <p:txBody>
          <a:bodyPr wrap="none" rtlCol="0">
            <a:spAutoFit/>
          </a:bodyPr>
          <a:lstStyle/>
          <a:p>
            <a:r>
              <a:rPr lang="en-US" sz="1600" dirty="0"/>
              <a:t>3</a:t>
            </a:r>
          </a:p>
        </p:txBody>
      </p:sp>
      <p:sp>
        <p:nvSpPr>
          <p:cNvPr id="167" name="TextBox 166"/>
          <p:cNvSpPr txBox="1"/>
          <p:nvPr/>
        </p:nvSpPr>
        <p:spPr>
          <a:xfrm>
            <a:off x="6303438" y="997326"/>
            <a:ext cx="752194" cy="369332"/>
          </a:xfrm>
          <a:prstGeom prst="rect">
            <a:avLst/>
          </a:prstGeom>
          <a:noFill/>
        </p:spPr>
        <p:txBody>
          <a:bodyPr wrap="none" rtlCol="0">
            <a:spAutoFit/>
          </a:bodyPr>
          <a:lstStyle/>
          <a:p>
            <a:r>
              <a:rPr lang="en-US" i="1" dirty="0" smtClean="0">
                <a:solidFill>
                  <a:srgbClr val="0000FF"/>
                </a:solidFill>
              </a:rPr>
              <a:t>Offset</a:t>
            </a:r>
            <a:endParaRPr lang="en-US" i="1" dirty="0"/>
          </a:p>
        </p:txBody>
      </p:sp>
      <p:sp>
        <p:nvSpPr>
          <p:cNvPr id="168" name="TextBox 167"/>
          <p:cNvSpPr txBox="1"/>
          <p:nvPr/>
        </p:nvSpPr>
        <p:spPr>
          <a:xfrm>
            <a:off x="3725226" y="997326"/>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169" name="TextBox 168"/>
          <p:cNvSpPr txBox="1"/>
          <p:nvPr/>
        </p:nvSpPr>
        <p:spPr>
          <a:xfrm>
            <a:off x="5249226" y="997326"/>
            <a:ext cx="1028295" cy="369332"/>
          </a:xfrm>
          <a:prstGeom prst="rect">
            <a:avLst/>
          </a:prstGeom>
          <a:noFill/>
        </p:spPr>
        <p:txBody>
          <a:bodyPr wrap="none" rtlCol="0">
            <a:spAutoFit/>
          </a:bodyPr>
          <a:lstStyle/>
          <a:p>
            <a:r>
              <a:rPr lang="en-US" i="1" dirty="0" smtClean="0">
                <a:solidFill>
                  <a:srgbClr val="0000FF"/>
                </a:solidFill>
              </a:rPr>
              <a:t>Set Index</a:t>
            </a:r>
            <a:endParaRPr lang="en-US" i="1" dirty="0">
              <a:solidFill>
                <a:srgbClr val="0000FF"/>
              </a:solidFill>
            </a:endParaRPr>
          </a:p>
        </p:txBody>
      </p:sp>
      <p:sp>
        <p:nvSpPr>
          <p:cNvPr id="126" name="Line 39"/>
          <p:cNvSpPr>
            <a:spLocks noChangeShapeType="1"/>
          </p:cNvSpPr>
          <p:nvPr/>
        </p:nvSpPr>
        <p:spPr bwMode="auto">
          <a:xfrm flipV="1">
            <a:off x="4098361" y="2900115"/>
            <a:ext cx="4011150" cy="14210"/>
          </a:xfrm>
          <a:prstGeom prst="line">
            <a:avLst/>
          </a:prstGeom>
          <a:noFill/>
          <a:ln w="12700">
            <a:solidFill>
              <a:schemeClr val="tx1"/>
            </a:solidFill>
            <a:round/>
            <a:headEnd/>
            <a:tailEnd/>
          </a:ln>
          <a:effectLst/>
        </p:spPr>
        <p:txBody>
          <a:bodyPr wrap="none" anchor="ctr"/>
          <a:lstStyle/>
          <a:p>
            <a:endParaRPr lang="en-US"/>
          </a:p>
        </p:txBody>
      </p:sp>
      <p:sp>
        <p:nvSpPr>
          <p:cNvPr id="218" name="Rectangle 217"/>
          <p:cNvSpPr/>
          <p:nvPr/>
        </p:nvSpPr>
        <p:spPr>
          <a:xfrm>
            <a:off x="4057998" y="2863576"/>
            <a:ext cx="4073349" cy="40488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272" name="Group 271"/>
          <p:cNvGrpSpPr/>
          <p:nvPr/>
        </p:nvGrpSpPr>
        <p:grpSpPr>
          <a:xfrm>
            <a:off x="2100609" y="1302800"/>
            <a:ext cx="5359400" cy="3927475"/>
            <a:chOff x="2100609" y="1302800"/>
            <a:chExt cx="5359400" cy="3927475"/>
          </a:xfrm>
        </p:grpSpPr>
        <p:sp>
          <p:nvSpPr>
            <p:cNvPr id="202" name="Freeform 13"/>
            <p:cNvSpPr>
              <a:spLocks noEditPoints="1"/>
            </p:cNvSpPr>
            <p:nvPr/>
          </p:nvSpPr>
          <p:spPr bwMode="auto">
            <a:xfrm>
              <a:off x="6613192" y="4532312"/>
              <a:ext cx="117475" cy="39688"/>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grpSp>
          <p:nvGrpSpPr>
            <p:cNvPr id="271" name="Group 270"/>
            <p:cNvGrpSpPr/>
            <p:nvPr/>
          </p:nvGrpSpPr>
          <p:grpSpPr>
            <a:xfrm>
              <a:off x="2100609" y="1302800"/>
              <a:ext cx="5359400" cy="3927475"/>
              <a:chOff x="2100609" y="1302800"/>
              <a:chExt cx="5359400" cy="3927475"/>
            </a:xfrm>
          </p:grpSpPr>
          <p:grpSp>
            <p:nvGrpSpPr>
              <p:cNvPr id="8" name="Group 52"/>
              <p:cNvGrpSpPr>
                <a:grpSpLocks/>
              </p:cNvGrpSpPr>
              <p:nvPr/>
            </p:nvGrpSpPr>
            <p:grpSpPr bwMode="auto">
              <a:xfrm>
                <a:off x="4310410" y="3082387"/>
                <a:ext cx="500063" cy="1371600"/>
                <a:chOff x="2477" y="2299"/>
                <a:chExt cx="315" cy="864"/>
              </a:xfrm>
            </p:grpSpPr>
            <p:sp>
              <p:nvSpPr>
                <p:cNvPr id="1604661" name="Line 53"/>
                <p:cNvSpPr>
                  <a:spLocks noChangeShapeType="1"/>
                </p:cNvSpPr>
                <p:nvPr/>
              </p:nvSpPr>
              <p:spPr bwMode="auto">
                <a:xfrm>
                  <a:off x="2477" y="2976"/>
                  <a:ext cx="196" cy="54"/>
                </a:xfrm>
                <a:prstGeom prst="line">
                  <a:avLst/>
                </a:prstGeom>
                <a:noFill/>
                <a:ln w="20638">
                  <a:solidFill>
                    <a:srgbClr val="000000"/>
                  </a:solidFill>
                  <a:round/>
                  <a:headEnd/>
                  <a:tailEnd/>
                </a:ln>
              </p:spPr>
              <p:txBody>
                <a:bodyPr/>
                <a:lstStyle/>
                <a:p>
                  <a:endParaRPr lang="en-US"/>
                </a:p>
              </p:txBody>
            </p:sp>
            <p:sp>
              <p:nvSpPr>
                <p:cNvPr id="1604663" name="Text Box 55"/>
                <p:cNvSpPr txBox="1">
                  <a:spLocks noChangeArrowheads="1"/>
                </p:cNvSpPr>
                <p:nvPr/>
              </p:nvSpPr>
              <p:spPr bwMode="auto">
                <a:xfrm>
                  <a:off x="2610" y="2923"/>
                  <a:ext cx="182" cy="213"/>
                </a:xfrm>
                <a:prstGeom prst="rect">
                  <a:avLst/>
                </a:prstGeom>
                <a:noFill/>
                <a:ln w="12700">
                  <a:noFill/>
                  <a:miter lim="800000"/>
                  <a:headEnd/>
                  <a:tailEnd/>
                </a:ln>
                <a:effectLst/>
              </p:spPr>
              <p:txBody>
                <a:bodyPr wrap="none">
                  <a:spAutoFit/>
                </a:bodyPr>
                <a:lstStyle/>
                <a:p>
                  <a:r>
                    <a:rPr lang="en-US" sz="1600" dirty="0" smtClean="0"/>
                    <a:t>3</a:t>
                  </a:r>
                  <a:endParaRPr lang="en-US" sz="1600" dirty="0"/>
                </a:p>
              </p:txBody>
            </p:sp>
            <p:sp>
              <p:nvSpPr>
                <p:cNvPr id="1604662" name="Line 54"/>
                <p:cNvSpPr>
                  <a:spLocks noChangeShapeType="1"/>
                </p:cNvSpPr>
                <p:nvPr/>
              </p:nvSpPr>
              <p:spPr bwMode="auto">
                <a:xfrm>
                  <a:off x="2562" y="2299"/>
                  <a:ext cx="0" cy="864"/>
                </a:xfrm>
                <a:prstGeom prst="line">
                  <a:avLst/>
                </a:prstGeom>
                <a:noFill/>
                <a:ln w="38100">
                  <a:solidFill>
                    <a:srgbClr val="000000"/>
                  </a:solidFill>
                  <a:round/>
                  <a:headEnd type="oval" w="sm" len="sm"/>
                  <a:tailEnd type="triangle" w="med" len="med"/>
                </a:ln>
              </p:spPr>
              <p:txBody>
                <a:bodyPr/>
                <a:lstStyle/>
                <a:p>
                  <a:endParaRPr lang="en-US"/>
                </a:p>
              </p:txBody>
            </p:sp>
          </p:grpSp>
          <p:grpSp>
            <p:nvGrpSpPr>
              <p:cNvPr id="260" name="Group 259"/>
              <p:cNvGrpSpPr/>
              <p:nvPr/>
            </p:nvGrpSpPr>
            <p:grpSpPr>
              <a:xfrm>
                <a:off x="2100609" y="1302800"/>
                <a:ext cx="5359400" cy="3927475"/>
                <a:chOff x="2100609" y="1302800"/>
                <a:chExt cx="5359400" cy="3927475"/>
              </a:xfrm>
            </p:grpSpPr>
            <p:grpSp>
              <p:nvGrpSpPr>
                <p:cNvPr id="2" name="Group 11"/>
                <p:cNvGrpSpPr>
                  <a:grpSpLocks/>
                </p:cNvGrpSpPr>
                <p:nvPr/>
              </p:nvGrpSpPr>
              <p:grpSpPr bwMode="auto">
                <a:xfrm>
                  <a:off x="2100609" y="1302800"/>
                  <a:ext cx="2905127" cy="3408363"/>
                  <a:chOff x="1056" y="1183"/>
                  <a:chExt cx="1830" cy="2147"/>
                </a:xfrm>
              </p:grpSpPr>
              <p:sp>
                <p:nvSpPr>
                  <p:cNvPr id="1604620" name="Freeform 12"/>
                  <p:cNvSpPr>
                    <a:spLocks/>
                  </p:cNvSpPr>
                  <p:nvPr/>
                </p:nvSpPr>
                <p:spPr bwMode="auto">
                  <a:xfrm>
                    <a:off x="2430" y="3165"/>
                    <a:ext cx="249" cy="165"/>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04621" name="Freeform 13"/>
                  <p:cNvSpPr>
                    <a:spLocks noEditPoints="1"/>
                  </p:cNvSpPr>
                  <p:nvPr/>
                </p:nvSpPr>
                <p:spPr bwMode="auto">
                  <a:xfrm>
                    <a:off x="2518" y="3237"/>
                    <a:ext cx="74" cy="25"/>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grpSp>
                <p:nvGrpSpPr>
                  <p:cNvPr id="3" name="Group 14"/>
                  <p:cNvGrpSpPr>
                    <a:grpSpLocks/>
                  </p:cNvGrpSpPr>
                  <p:nvPr/>
                </p:nvGrpSpPr>
                <p:grpSpPr bwMode="auto">
                  <a:xfrm>
                    <a:off x="1056" y="1183"/>
                    <a:ext cx="1830" cy="2070"/>
                    <a:chOff x="1056" y="1183"/>
                    <a:chExt cx="1830" cy="2070"/>
                  </a:xfrm>
                </p:grpSpPr>
                <p:sp>
                  <p:nvSpPr>
                    <p:cNvPr id="1604623" name="Text Box 15"/>
                    <p:cNvSpPr txBox="1">
                      <a:spLocks noChangeArrowheads="1"/>
                    </p:cNvSpPr>
                    <p:nvPr/>
                  </p:nvSpPr>
                  <p:spPr bwMode="auto">
                    <a:xfrm>
                      <a:off x="2704" y="1200"/>
                      <a:ext cx="182" cy="213"/>
                    </a:xfrm>
                    <a:prstGeom prst="rect">
                      <a:avLst/>
                    </a:prstGeom>
                    <a:noFill/>
                    <a:ln w="12700">
                      <a:noFill/>
                      <a:miter lim="800000"/>
                      <a:headEnd/>
                      <a:tailEnd/>
                    </a:ln>
                    <a:effectLst/>
                  </p:spPr>
                  <p:txBody>
                    <a:bodyPr wrap="none">
                      <a:spAutoFit/>
                    </a:bodyPr>
                    <a:lstStyle/>
                    <a:p>
                      <a:r>
                        <a:rPr lang="en-US" sz="1600" dirty="0" smtClean="0"/>
                        <a:t>3</a:t>
                      </a:r>
                      <a:endParaRPr lang="en-US" sz="1600" dirty="0"/>
                    </a:p>
                  </p:txBody>
                </p:sp>
                <p:grpSp>
                  <p:nvGrpSpPr>
                    <p:cNvPr id="4" name="Group 16"/>
                    <p:cNvGrpSpPr>
                      <a:grpSpLocks/>
                    </p:cNvGrpSpPr>
                    <p:nvPr/>
                  </p:nvGrpSpPr>
                  <p:grpSpPr bwMode="auto">
                    <a:xfrm>
                      <a:off x="1056" y="1183"/>
                      <a:ext cx="1681" cy="2070"/>
                      <a:chOff x="1056" y="1183"/>
                      <a:chExt cx="1681" cy="2070"/>
                    </a:xfrm>
                  </p:grpSpPr>
                  <p:sp>
                    <p:nvSpPr>
                      <p:cNvPr id="1604625" name="Line 17"/>
                      <p:cNvSpPr>
                        <a:spLocks noChangeShapeType="1"/>
                      </p:cNvSpPr>
                      <p:nvPr/>
                    </p:nvSpPr>
                    <p:spPr bwMode="auto">
                      <a:xfrm>
                        <a:off x="2592" y="1296"/>
                        <a:ext cx="145" cy="55"/>
                      </a:xfrm>
                      <a:prstGeom prst="line">
                        <a:avLst/>
                      </a:prstGeom>
                      <a:noFill/>
                      <a:ln w="20638">
                        <a:solidFill>
                          <a:srgbClr val="000000"/>
                        </a:solidFill>
                        <a:round/>
                        <a:headEnd/>
                        <a:tailEnd/>
                      </a:ln>
                    </p:spPr>
                    <p:txBody>
                      <a:bodyPr/>
                      <a:lstStyle/>
                      <a:p>
                        <a:endParaRPr lang="en-US"/>
                      </a:p>
                    </p:txBody>
                  </p:sp>
                  <p:sp>
                    <p:nvSpPr>
                      <p:cNvPr id="1604626" name="Freeform 18"/>
                      <p:cNvSpPr>
                        <a:spLocks/>
                      </p:cNvSpPr>
                      <p:nvPr/>
                    </p:nvSpPr>
                    <p:spPr bwMode="auto">
                      <a:xfrm>
                        <a:off x="1056" y="1200"/>
                        <a:ext cx="1620" cy="2053"/>
                      </a:xfrm>
                      <a:custGeom>
                        <a:avLst/>
                        <a:gdLst/>
                        <a:ahLst/>
                        <a:cxnLst>
                          <a:cxn ang="0">
                            <a:pos x="1540" y="0"/>
                          </a:cxn>
                          <a:cxn ang="0">
                            <a:pos x="1544" y="220"/>
                          </a:cxn>
                          <a:cxn ang="0">
                            <a:pos x="0" y="220"/>
                          </a:cxn>
                          <a:cxn ang="0">
                            <a:pos x="0" y="2040"/>
                          </a:cxn>
                          <a:cxn ang="0">
                            <a:pos x="1328" y="2040"/>
                          </a:cxn>
                        </a:cxnLst>
                        <a:rect l="0" t="0" r="r" b="b"/>
                        <a:pathLst>
                          <a:path w="1544" h="2040">
                            <a:moveTo>
                              <a:pt x="1540" y="0"/>
                            </a:moveTo>
                            <a:lnTo>
                              <a:pt x="1544" y="220"/>
                            </a:lnTo>
                            <a:lnTo>
                              <a:pt x="0" y="220"/>
                            </a:lnTo>
                            <a:lnTo>
                              <a:pt x="0" y="2040"/>
                            </a:lnTo>
                            <a:lnTo>
                              <a:pt x="1328" y="2040"/>
                            </a:lnTo>
                          </a:path>
                        </a:pathLst>
                      </a:custGeom>
                      <a:noFill/>
                      <a:ln w="38100">
                        <a:solidFill>
                          <a:srgbClr val="000000"/>
                        </a:solidFill>
                        <a:prstDash val="solid"/>
                        <a:round/>
                        <a:headEnd type="none" w="med" len="med"/>
                        <a:tailEnd type="triangle" w="med" len="med"/>
                      </a:ln>
                    </p:spPr>
                    <p:txBody>
                      <a:bodyPr/>
                      <a:lstStyle/>
                      <a:p>
                        <a:endParaRPr lang="en-US"/>
                      </a:p>
                    </p:txBody>
                  </p:sp>
                  <p:sp>
                    <p:nvSpPr>
                      <p:cNvPr id="1604627" name="Text Box 19"/>
                      <p:cNvSpPr txBox="1">
                        <a:spLocks noChangeArrowheads="1"/>
                      </p:cNvSpPr>
                      <p:nvPr/>
                    </p:nvSpPr>
                    <p:spPr bwMode="auto">
                      <a:xfrm>
                        <a:off x="1632" y="1183"/>
                        <a:ext cx="291" cy="213"/>
                      </a:xfrm>
                      <a:prstGeom prst="rect">
                        <a:avLst/>
                      </a:prstGeom>
                      <a:noFill/>
                      <a:ln w="12700">
                        <a:noFill/>
                        <a:miter lim="800000"/>
                        <a:headEnd/>
                        <a:tailEnd/>
                      </a:ln>
                      <a:effectLst/>
                    </p:spPr>
                    <p:txBody>
                      <a:bodyPr wrap="none">
                        <a:spAutoFit/>
                      </a:bodyPr>
                      <a:lstStyle/>
                      <a:p>
                        <a:r>
                          <a:rPr lang="en-US" sz="1600"/>
                          <a:t>Tag</a:t>
                        </a:r>
                      </a:p>
                    </p:txBody>
                  </p:sp>
                </p:grpSp>
              </p:grpSp>
            </p:grpSp>
            <p:sp>
              <p:nvSpPr>
                <p:cNvPr id="1604614" name="Freeform 6"/>
                <p:cNvSpPr>
                  <a:spLocks/>
                </p:cNvSpPr>
                <p:nvPr/>
              </p:nvSpPr>
              <p:spPr bwMode="auto">
                <a:xfrm>
                  <a:off x="3951635" y="4930237"/>
                  <a:ext cx="352425" cy="273050"/>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dirty="0"/>
                </a:p>
              </p:txBody>
            </p:sp>
            <p:sp>
              <p:nvSpPr>
                <p:cNvPr id="1604615" name="Line 7"/>
                <p:cNvSpPr>
                  <a:spLocks noChangeShapeType="1"/>
                </p:cNvSpPr>
                <p:nvPr/>
              </p:nvSpPr>
              <p:spPr bwMode="auto">
                <a:xfrm>
                  <a:off x="3999260" y="3101437"/>
                  <a:ext cx="11113" cy="1825625"/>
                </a:xfrm>
                <a:prstGeom prst="line">
                  <a:avLst/>
                </a:prstGeom>
                <a:noFill/>
                <a:ln w="20701">
                  <a:solidFill>
                    <a:srgbClr val="000000"/>
                  </a:solidFill>
                  <a:round/>
                  <a:headEnd type="oval" w="sm" len="sm"/>
                  <a:tailEnd/>
                </a:ln>
              </p:spPr>
              <p:txBody>
                <a:bodyPr/>
                <a:lstStyle/>
                <a:p>
                  <a:endParaRPr lang="en-US"/>
                </a:p>
              </p:txBody>
            </p:sp>
            <p:sp>
              <p:nvSpPr>
                <p:cNvPr id="1604616" name="Freeform 8"/>
                <p:cNvSpPr>
                  <a:spLocks/>
                </p:cNvSpPr>
                <p:nvPr/>
              </p:nvSpPr>
              <p:spPr bwMode="auto">
                <a:xfrm>
                  <a:off x="4080223" y="4711162"/>
                  <a:ext cx="400050" cy="215900"/>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201" name="Freeform 12"/>
                <p:cNvSpPr>
                  <a:spLocks/>
                </p:cNvSpPr>
                <p:nvPr/>
              </p:nvSpPr>
              <p:spPr bwMode="auto">
                <a:xfrm>
                  <a:off x="6473492" y="4419600"/>
                  <a:ext cx="395288" cy="261938"/>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214" name="Freeform 6"/>
                <p:cNvSpPr>
                  <a:spLocks/>
                </p:cNvSpPr>
                <p:nvPr/>
              </p:nvSpPr>
              <p:spPr bwMode="auto">
                <a:xfrm>
                  <a:off x="6164800" y="4957225"/>
                  <a:ext cx="352425" cy="273050"/>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216" name="Freeform 8"/>
                <p:cNvSpPr>
                  <a:spLocks/>
                </p:cNvSpPr>
                <p:nvPr/>
              </p:nvSpPr>
              <p:spPr bwMode="auto">
                <a:xfrm>
                  <a:off x="6293387" y="4668702"/>
                  <a:ext cx="399969" cy="285348"/>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215" name="Line 7"/>
                <p:cNvSpPr>
                  <a:spLocks noChangeShapeType="1"/>
                </p:cNvSpPr>
                <p:nvPr/>
              </p:nvSpPr>
              <p:spPr bwMode="auto">
                <a:xfrm>
                  <a:off x="6212425" y="3128425"/>
                  <a:ext cx="11113" cy="1825625"/>
                </a:xfrm>
                <a:prstGeom prst="line">
                  <a:avLst/>
                </a:prstGeom>
                <a:noFill/>
                <a:ln w="20701">
                  <a:solidFill>
                    <a:srgbClr val="000000"/>
                  </a:solidFill>
                  <a:round/>
                  <a:headEnd type="oval" w="sm" len="sm"/>
                  <a:tailEnd/>
                </a:ln>
              </p:spPr>
              <p:txBody>
                <a:bodyPr/>
                <a:lstStyle/>
                <a:p>
                  <a:endParaRPr lang="en-US"/>
                </a:p>
              </p:txBody>
            </p:sp>
            <p:grpSp>
              <p:nvGrpSpPr>
                <p:cNvPr id="210" name="Group 52"/>
                <p:cNvGrpSpPr>
                  <a:grpSpLocks/>
                </p:cNvGrpSpPr>
                <p:nvPr/>
              </p:nvGrpSpPr>
              <p:grpSpPr bwMode="auto">
                <a:xfrm>
                  <a:off x="6547120" y="3112420"/>
                  <a:ext cx="500063" cy="1316190"/>
                  <a:chOff x="2477" y="2299"/>
                  <a:chExt cx="315" cy="864"/>
                </a:xfrm>
              </p:grpSpPr>
              <p:sp>
                <p:nvSpPr>
                  <p:cNvPr id="211" name="Line 53"/>
                  <p:cNvSpPr>
                    <a:spLocks noChangeShapeType="1"/>
                  </p:cNvSpPr>
                  <p:nvPr/>
                </p:nvSpPr>
                <p:spPr bwMode="auto">
                  <a:xfrm>
                    <a:off x="2477" y="2976"/>
                    <a:ext cx="196" cy="54"/>
                  </a:xfrm>
                  <a:prstGeom prst="line">
                    <a:avLst/>
                  </a:prstGeom>
                  <a:noFill/>
                  <a:ln w="20638">
                    <a:solidFill>
                      <a:srgbClr val="000000"/>
                    </a:solidFill>
                    <a:round/>
                    <a:headEnd/>
                    <a:tailEnd/>
                  </a:ln>
                </p:spPr>
                <p:txBody>
                  <a:bodyPr/>
                  <a:lstStyle/>
                  <a:p>
                    <a:endParaRPr lang="en-US"/>
                  </a:p>
                </p:txBody>
              </p:sp>
              <p:sp>
                <p:nvSpPr>
                  <p:cNvPr id="212" name="Line 54"/>
                  <p:cNvSpPr>
                    <a:spLocks noChangeShapeType="1"/>
                  </p:cNvSpPr>
                  <p:nvPr/>
                </p:nvSpPr>
                <p:spPr bwMode="auto">
                  <a:xfrm>
                    <a:off x="2562" y="2299"/>
                    <a:ext cx="0" cy="864"/>
                  </a:xfrm>
                  <a:prstGeom prst="line">
                    <a:avLst/>
                  </a:prstGeom>
                  <a:noFill/>
                  <a:ln w="38100">
                    <a:solidFill>
                      <a:srgbClr val="000000"/>
                    </a:solidFill>
                    <a:round/>
                    <a:headEnd type="oval" w="sm" len="sm"/>
                    <a:tailEnd type="triangle" w="med" len="med"/>
                  </a:ln>
                </p:spPr>
                <p:txBody>
                  <a:bodyPr/>
                  <a:lstStyle/>
                  <a:p>
                    <a:endParaRPr lang="en-US"/>
                  </a:p>
                </p:txBody>
              </p:sp>
              <p:sp>
                <p:nvSpPr>
                  <p:cNvPr id="213" name="Text Box 55"/>
                  <p:cNvSpPr txBox="1">
                    <a:spLocks noChangeArrowheads="1"/>
                  </p:cNvSpPr>
                  <p:nvPr/>
                </p:nvSpPr>
                <p:spPr bwMode="auto">
                  <a:xfrm>
                    <a:off x="2610" y="2923"/>
                    <a:ext cx="182" cy="222"/>
                  </a:xfrm>
                  <a:prstGeom prst="rect">
                    <a:avLst/>
                  </a:prstGeom>
                  <a:noFill/>
                  <a:ln w="12700">
                    <a:noFill/>
                    <a:miter lim="800000"/>
                    <a:headEnd/>
                    <a:tailEnd/>
                  </a:ln>
                  <a:effectLst/>
                </p:spPr>
                <p:txBody>
                  <a:bodyPr wrap="none">
                    <a:spAutoFit/>
                  </a:bodyPr>
                  <a:lstStyle/>
                  <a:p>
                    <a:r>
                      <a:rPr lang="en-US" sz="1600" dirty="0" smtClean="0"/>
                      <a:t>3</a:t>
                    </a:r>
                    <a:endParaRPr lang="en-US" sz="1600" dirty="0"/>
                  </a:p>
                </p:txBody>
              </p:sp>
            </p:grpSp>
            <p:sp>
              <p:nvSpPr>
                <p:cNvPr id="220" name="Line 256"/>
                <p:cNvSpPr>
                  <a:spLocks noChangeShapeType="1"/>
                </p:cNvSpPr>
                <p:nvPr/>
              </p:nvSpPr>
              <p:spPr bwMode="auto">
                <a:xfrm flipV="1">
                  <a:off x="4662920" y="4566713"/>
                  <a:ext cx="1810571" cy="887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250" name="Text Box 9"/>
                <p:cNvSpPr txBox="1">
                  <a:spLocks noChangeArrowheads="1"/>
                </p:cNvSpPr>
                <p:nvPr/>
              </p:nvSpPr>
              <p:spPr bwMode="auto">
                <a:xfrm>
                  <a:off x="4255381" y="4871464"/>
                  <a:ext cx="967060" cy="338554"/>
                </a:xfrm>
                <a:prstGeom prst="rect">
                  <a:avLst/>
                </a:prstGeom>
                <a:noFill/>
                <a:ln w="12700">
                  <a:noFill/>
                  <a:miter lim="800000"/>
                  <a:headEnd/>
                  <a:tailEnd/>
                </a:ln>
              </p:spPr>
              <p:txBody>
                <a:bodyPr wrap="none">
                  <a:prstTxWarp prst="textNoShape">
                    <a:avLst/>
                  </a:prstTxWarp>
                  <a:spAutoFit/>
                </a:bodyPr>
                <a:lstStyle/>
                <a:p>
                  <a:r>
                    <a:rPr lang="en-US" altLang="zh-CN" sz="1600" dirty="0" smtClean="0">
                      <a:latin typeface="Calibri" charset="0"/>
                    </a:rPr>
                    <a:t>AND gate</a:t>
                  </a:r>
                  <a:endParaRPr lang="en-US" sz="1600" dirty="0">
                    <a:latin typeface="Calibri" charset="0"/>
                  </a:endParaRPr>
                </a:p>
              </p:txBody>
            </p:sp>
            <p:sp>
              <p:nvSpPr>
                <p:cNvPr id="254" name="Text Box 9"/>
                <p:cNvSpPr txBox="1">
                  <a:spLocks noChangeArrowheads="1"/>
                </p:cNvSpPr>
                <p:nvPr/>
              </p:nvSpPr>
              <p:spPr bwMode="auto">
                <a:xfrm>
                  <a:off x="6492949" y="4877726"/>
                  <a:ext cx="967060" cy="338554"/>
                </a:xfrm>
                <a:prstGeom prst="rect">
                  <a:avLst/>
                </a:prstGeom>
                <a:noFill/>
                <a:ln w="12700">
                  <a:noFill/>
                  <a:miter lim="800000"/>
                  <a:headEnd/>
                  <a:tailEnd/>
                </a:ln>
              </p:spPr>
              <p:txBody>
                <a:bodyPr wrap="none">
                  <a:prstTxWarp prst="textNoShape">
                    <a:avLst/>
                  </a:prstTxWarp>
                  <a:spAutoFit/>
                </a:bodyPr>
                <a:lstStyle/>
                <a:p>
                  <a:r>
                    <a:rPr lang="en-US" altLang="zh-CN" sz="1600" dirty="0" smtClean="0">
                      <a:latin typeface="Calibri" charset="0"/>
                    </a:rPr>
                    <a:t>AND gate</a:t>
                  </a:r>
                  <a:endParaRPr lang="en-US" sz="1600" dirty="0">
                    <a:latin typeface="Calibri" charset="0"/>
                  </a:endParaRPr>
                </a:p>
              </p:txBody>
            </p:sp>
          </p:grpSp>
        </p:grpSp>
      </p:grpSp>
      <p:sp>
        <p:nvSpPr>
          <p:cNvPr id="256" name="Rounded Rectangular Callout 255"/>
          <p:cNvSpPr/>
          <p:nvPr/>
        </p:nvSpPr>
        <p:spPr>
          <a:xfrm>
            <a:off x="2392643" y="3205063"/>
            <a:ext cx="1224223" cy="733612"/>
          </a:xfrm>
          <a:prstGeom prst="wedgeRoundRectCallout">
            <a:avLst>
              <a:gd name="adj1" fmla="val 55647"/>
              <a:gd name="adj2" fmla="val -2597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Total of 2 cache sets</a:t>
            </a:r>
            <a:endParaRPr lang="en-US" dirty="0"/>
          </a:p>
        </p:txBody>
      </p:sp>
      <p:sp>
        <p:nvSpPr>
          <p:cNvPr id="257" name="Rounded Rectangular Callout 256"/>
          <p:cNvSpPr/>
          <p:nvPr/>
        </p:nvSpPr>
        <p:spPr>
          <a:xfrm>
            <a:off x="8095470" y="2044661"/>
            <a:ext cx="2160418" cy="733612"/>
          </a:xfrm>
          <a:prstGeom prst="wedgeRoundRectCallout">
            <a:avLst>
              <a:gd name="adj1" fmla="val -42852"/>
              <a:gd name="adj2" fmla="val 6525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A cache set contains 2 block</a:t>
            </a:r>
            <a:r>
              <a:rPr lang="en-US" altLang="zh-CN" dirty="0" smtClean="0"/>
              <a:t>s</a:t>
            </a:r>
            <a:r>
              <a:rPr lang="en-US" dirty="0" smtClean="0"/>
              <a:t> with 8B of data</a:t>
            </a:r>
            <a:endParaRPr lang="en-US" dirty="0"/>
          </a:p>
        </p:txBody>
      </p:sp>
      <p:grpSp>
        <p:nvGrpSpPr>
          <p:cNvPr id="7" name="Group 6"/>
          <p:cNvGrpSpPr/>
          <p:nvPr/>
        </p:nvGrpSpPr>
        <p:grpSpPr>
          <a:xfrm>
            <a:off x="1567210" y="1405987"/>
            <a:ext cx="4783411" cy="5266477"/>
            <a:chOff x="1567210" y="1405987"/>
            <a:chExt cx="4783411" cy="5266477"/>
          </a:xfrm>
        </p:grpSpPr>
        <p:grpSp>
          <p:nvGrpSpPr>
            <p:cNvPr id="268" name="Group 267"/>
            <p:cNvGrpSpPr/>
            <p:nvPr/>
          </p:nvGrpSpPr>
          <p:grpSpPr>
            <a:xfrm>
              <a:off x="1567210" y="1405987"/>
              <a:ext cx="4783411" cy="5133514"/>
              <a:chOff x="1567210" y="1405987"/>
              <a:chExt cx="4783411" cy="5133514"/>
            </a:xfrm>
          </p:grpSpPr>
          <p:sp>
            <p:nvSpPr>
              <p:cNvPr id="1604618" name="Text Box 10"/>
              <p:cNvSpPr txBox="1">
                <a:spLocks noChangeArrowheads="1"/>
              </p:cNvSpPr>
              <p:nvPr/>
            </p:nvSpPr>
            <p:spPr bwMode="auto">
              <a:xfrm>
                <a:off x="1567210" y="1405987"/>
                <a:ext cx="431800" cy="336550"/>
              </a:xfrm>
              <a:prstGeom prst="rect">
                <a:avLst/>
              </a:prstGeom>
              <a:noFill/>
              <a:ln w="12700">
                <a:noFill/>
                <a:miter lim="800000"/>
                <a:headEnd/>
                <a:tailEnd/>
              </a:ln>
              <a:effectLst/>
            </p:spPr>
            <p:txBody>
              <a:bodyPr wrap="none">
                <a:spAutoFit/>
              </a:bodyPr>
              <a:lstStyle/>
              <a:p>
                <a:r>
                  <a:rPr lang="en-US" sz="1600"/>
                  <a:t>Hit</a:t>
                </a:r>
              </a:p>
            </p:txBody>
          </p:sp>
          <p:sp>
            <p:nvSpPr>
              <p:cNvPr id="175" name="AutoShape 260"/>
              <p:cNvSpPr>
                <a:spLocks noChangeArrowheads="1"/>
              </p:cNvSpPr>
              <p:nvPr/>
            </p:nvSpPr>
            <p:spPr bwMode="auto">
              <a:xfrm rot="16200000">
                <a:off x="5164469" y="5825889"/>
                <a:ext cx="447361" cy="609600"/>
              </a:xfrm>
              <a:prstGeom prst="moon">
                <a:avLst>
                  <a:gd name="adj" fmla="val 81944"/>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233" name="Freeform 8"/>
              <p:cNvSpPr>
                <a:spLocks/>
              </p:cNvSpPr>
              <p:nvPr/>
            </p:nvSpPr>
            <p:spPr bwMode="auto">
              <a:xfrm flipH="1" flipV="1">
                <a:off x="5484773" y="5240008"/>
                <a:ext cx="865848" cy="732544"/>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235" name="Freeform 8"/>
              <p:cNvSpPr>
                <a:spLocks/>
              </p:cNvSpPr>
              <p:nvPr/>
            </p:nvSpPr>
            <p:spPr bwMode="auto">
              <a:xfrm flipV="1">
                <a:off x="4122739" y="5203281"/>
                <a:ext cx="1168994" cy="769271"/>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255" name="Text Box 9"/>
              <p:cNvSpPr txBox="1">
                <a:spLocks noChangeArrowheads="1"/>
              </p:cNvSpPr>
              <p:nvPr/>
            </p:nvSpPr>
            <p:spPr bwMode="auto">
              <a:xfrm>
                <a:off x="5424597" y="6200947"/>
                <a:ext cx="874663" cy="338554"/>
              </a:xfrm>
              <a:prstGeom prst="rect">
                <a:avLst/>
              </a:prstGeom>
              <a:noFill/>
              <a:ln w="12700">
                <a:noFill/>
                <a:miter lim="800000"/>
                <a:headEnd/>
                <a:tailEnd/>
              </a:ln>
            </p:spPr>
            <p:txBody>
              <a:bodyPr wrap="none">
                <a:prstTxWarp prst="textNoShape">
                  <a:avLst/>
                </a:prstTxWarp>
                <a:spAutoFit/>
              </a:bodyPr>
              <a:lstStyle/>
              <a:p>
                <a:r>
                  <a:rPr lang="en-US" altLang="zh-CN" sz="1600" dirty="0" smtClean="0">
                    <a:latin typeface="Calibri" charset="0"/>
                  </a:rPr>
                  <a:t>OR Gate</a:t>
                </a:r>
                <a:endParaRPr lang="en-US" sz="1600" dirty="0">
                  <a:latin typeface="Calibri" charset="0"/>
                </a:endParaRPr>
              </a:p>
            </p:txBody>
          </p:sp>
        </p:grpSp>
        <p:sp>
          <p:nvSpPr>
            <p:cNvPr id="104" name="Line 34"/>
            <p:cNvSpPr>
              <a:spLocks noChangeShapeType="1"/>
            </p:cNvSpPr>
            <p:nvPr/>
          </p:nvSpPr>
          <p:spPr bwMode="auto">
            <a:xfrm>
              <a:off x="5412616" y="6350026"/>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05" name="Line 35"/>
            <p:cNvSpPr>
              <a:spLocks noChangeShapeType="1"/>
            </p:cNvSpPr>
            <p:nvPr/>
          </p:nvSpPr>
          <p:spPr bwMode="auto">
            <a:xfrm flipH="1">
              <a:off x="4879215" y="6502426"/>
              <a:ext cx="545381" cy="0"/>
            </a:xfrm>
            <a:prstGeom prst="line">
              <a:avLst/>
            </a:prstGeom>
            <a:noFill/>
            <a:ln w="25400">
              <a:solidFill>
                <a:schemeClr val="tx1"/>
              </a:solidFill>
              <a:round/>
              <a:headEnd type="none" w="med" len="med"/>
              <a:tailEnd type="triangle"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06" name="Rectangle 80"/>
            <p:cNvSpPr>
              <a:spLocks noChangeArrowheads="1"/>
            </p:cNvSpPr>
            <p:nvPr/>
          </p:nvSpPr>
          <p:spPr bwMode="auto">
            <a:xfrm>
              <a:off x="4345244" y="6271712"/>
              <a:ext cx="610745"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mn-ea"/>
                  <a:cs typeface="Calibri"/>
                </a:rPr>
                <a:t>Hit?</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grpSp>
      <p:grpSp>
        <p:nvGrpSpPr>
          <p:cNvPr id="9" name="Group 8"/>
          <p:cNvGrpSpPr/>
          <p:nvPr/>
        </p:nvGrpSpPr>
        <p:grpSpPr>
          <a:xfrm>
            <a:off x="5261929" y="3082387"/>
            <a:ext cx="6534391" cy="3740063"/>
            <a:chOff x="5261929" y="3082387"/>
            <a:chExt cx="6534391" cy="3740063"/>
          </a:xfrm>
        </p:grpSpPr>
        <p:grpSp>
          <p:nvGrpSpPr>
            <p:cNvPr id="270" name="Group 269"/>
            <p:cNvGrpSpPr/>
            <p:nvPr/>
          </p:nvGrpSpPr>
          <p:grpSpPr>
            <a:xfrm>
              <a:off x="5261929" y="3082387"/>
              <a:ext cx="3167830" cy="3709794"/>
              <a:chOff x="5261929" y="3082387"/>
              <a:chExt cx="3167830" cy="3709794"/>
            </a:xfrm>
          </p:grpSpPr>
          <p:sp>
            <p:nvSpPr>
              <p:cNvPr id="176" name="AutoShape 261"/>
              <p:cNvSpPr>
                <a:spLocks noChangeArrowheads="1"/>
              </p:cNvSpPr>
              <p:nvPr/>
            </p:nvSpPr>
            <p:spPr bwMode="auto">
              <a:xfrm>
                <a:off x="7140749" y="5927201"/>
                <a:ext cx="990599" cy="29824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grpSp>
            <p:nvGrpSpPr>
              <p:cNvPr id="269" name="Group 268"/>
              <p:cNvGrpSpPr/>
              <p:nvPr/>
            </p:nvGrpSpPr>
            <p:grpSpPr>
              <a:xfrm>
                <a:off x="5261929" y="3082387"/>
                <a:ext cx="3167830" cy="3709794"/>
                <a:chOff x="5261929" y="3082387"/>
                <a:chExt cx="3167830" cy="3709794"/>
              </a:xfrm>
            </p:grpSpPr>
            <p:sp>
              <p:nvSpPr>
                <p:cNvPr id="248" name="Line 89"/>
                <p:cNvSpPr>
                  <a:spLocks noChangeShapeType="1"/>
                </p:cNvSpPr>
                <p:nvPr/>
              </p:nvSpPr>
              <p:spPr bwMode="auto">
                <a:xfrm>
                  <a:off x="7675991" y="6225443"/>
                  <a:ext cx="0" cy="228600"/>
                </a:xfrm>
                <a:prstGeom prst="line">
                  <a:avLst/>
                </a:prstGeom>
                <a:noFill/>
                <a:ln w="38100">
                  <a:solidFill>
                    <a:schemeClr val="tx1"/>
                  </a:solidFill>
                  <a:round/>
                  <a:headEnd/>
                  <a:tailEnd/>
                </a:ln>
                <a:effectLst/>
              </p:spPr>
              <p:txBody>
                <a:bodyPr/>
                <a:lstStyle/>
                <a:p>
                  <a:endParaRPr lang="en-US"/>
                </a:p>
              </p:txBody>
            </p:sp>
            <p:grpSp>
              <p:nvGrpSpPr>
                <p:cNvPr id="267" name="Group 266"/>
                <p:cNvGrpSpPr/>
                <p:nvPr/>
              </p:nvGrpSpPr>
              <p:grpSpPr>
                <a:xfrm>
                  <a:off x="5261929" y="3082387"/>
                  <a:ext cx="3167830" cy="3709794"/>
                  <a:chOff x="5261929" y="3082387"/>
                  <a:chExt cx="3167830" cy="3709794"/>
                </a:xfrm>
              </p:grpSpPr>
              <p:sp>
                <p:nvSpPr>
                  <p:cNvPr id="236" name="Line 53"/>
                  <p:cNvSpPr>
                    <a:spLocks noChangeShapeType="1"/>
                  </p:cNvSpPr>
                  <p:nvPr/>
                </p:nvSpPr>
                <p:spPr bwMode="auto">
                  <a:xfrm>
                    <a:off x="7448897" y="3625426"/>
                    <a:ext cx="311150" cy="78669"/>
                  </a:xfrm>
                  <a:prstGeom prst="line">
                    <a:avLst/>
                  </a:prstGeom>
                  <a:noFill/>
                  <a:ln w="20638">
                    <a:solidFill>
                      <a:srgbClr val="000000"/>
                    </a:solidFill>
                    <a:round/>
                    <a:headEnd/>
                    <a:tailEnd/>
                  </a:ln>
                </p:spPr>
                <p:txBody>
                  <a:bodyPr/>
                  <a:lstStyle/>
                  <a:p>
                    <a:endParaRPr lang="en-US"/>
                  </a:p>
                </p:txBody>
              </p:sp>
              <p:sp>
                <p:nvSpPr>
                  <p:cNvPr id="237" name="Text Box 55"/>
                  <p:cNvSpPr txBox="1">
                    <a:spLocks noChangeArrowheads="1"/>
                  </p:cNvSpPr>
                  <p:nvPr/>
                </p:nvSpPr>
                <p:spPr bwMode="auto">
                  <a:xfrm>
                    <a:off x="7660035" y="3548214"/>
                    <a:ext cx="393700" cy="337986"/>
                  </a:xfrm>
                  <a:prstGeom prst="rect">
                    <a:avLst/>
                  </a:prstGeom>
                  <a:noFill/>
                  <a:ln w="12700">
                    <a:noFill/>
                    <a:miter lim="800000"/>
                    <a:headEnd/>
                    <a:tailEnd/>
                  </a:ln>
                  <a:effectLst/>
                </p:spPr>
                <p:txBody>
                  <a:bodyPr wrap="none">
                    <a:spAutoFit/>
                  </a:bodyPr>
                  <a:lstStyle/>
                  <a:p>
                    <a:r>
                      <a:rPr lang="en-US" sz="1600" dirty="0" smtClean="0"/>
                      <a:t>32</a:t>
                    </a:r>
                    <a:endParaRPr lang="en-US" sz="1600" dirty="0"/>
                  </a:p>
                </p:txBody>
              </p:sp>
              <p:sp>
                <p:nvSpPr>
                  <p:cNvPr id="238" name="Line 53"/>
                  <p:cNvSpPr>
                    <a:spLocks noChangeShapeType="1"/>
                  </p:cNvSpPr>
                  <p:nvPr/>
                </p:nvSpPr>
                <p:spPr bwMode="auto">
                  <a:xfrm>
                    <a:off x="5261929" y="3611015"/>
                    <a:ext cx="311150" cy="78669"/>
                  </a:xfrm>
                  <a:prstGeom prst="line">
                    <a:avLst/>
                  </a:prstGeom>
                  <a:noFill/>
                  <a:ln w="20638">
                    <a:solidFill>
                      <a:srgbClr val="000000"/>
                    </a:solidFill>
                    <a:round/>
                    <a:headEnd/>
                    <a:tailEnd/>
                  </a:ln>
                </p:spPr>
                <p:txBody>
                  <a:bodyPr/>
                  <a:lstStyle/>
                  <a:p>
                    <a:endParaRPr lang="en-US"/>
                  </a:p>
                </p:txBody>
              </p:sp>
              <p:sp>
                <p:nvSpPr>
                  <p:cNvPr id="239" name="Text Box 55"/>
                  <p:cNvSpPr txBox="1">
                    <a:spLocks noChangeArrowheads="1"/>
                  </p:cNvSpPr>
                  <p:nvPr/>
                </p:nvSpPr>
                <p:spPr bwMode="auto">
                  <a:xfrm>
                    <a:off x="5473067" y="3533803"/>
                    <a:ext cx="393700" cy="337986"/>
                  </a:xfrm>
                  <a:prstGeom prst="rect">
                    <a:avLst/>
                  </a:prstGeom>
                  <a:noFill/>
                  <a:ln w="12700">
                    <a:noFill/>
                    <a:miter lim="800000"/>
                    <a:headEnd/>
                    <a:tailEnd/>
                  </a:ln>
                  <a:effectLst/>
                </p:spPr>
                <p:txBody>
                  <a:bodyPr wrap="none">
                    <a:spAutoFit/>
                  </a:bodyPr>
                  <a:lstStyle/>
                  <a:p>
                    <a:r>
                      <a:rPr lang="en-US" sz="1600" dirty="0" smtClean="0"/>
                      <a:t>32</a:t>
                    </a:r>
                    <a:endParaRPr lang="en-US" sz="1600" dirty="0"/>
                  </a:p>
                </p:txBody>
              </p:sp>
              <p:sp>
                <p:nvSpPr>
                  <p:cNvPr id="1604666" name="Line 58"/>
                  <p:cNvSpPr>
                    <a:spLocks noChangeShapeType="1"/>
                  </p:cNvSpPr>
                  <p:nvPr/>
                </p:nvSpPr>
                <p:spPr bwMode="auto">
                  <a:xfrm>
                    <a:off x="7660035" y="6454043"/>
                    <a:ext cx="769724" cy="0"/>
                  </a:xfrm>
                  <a:prstGeom prst="line">
                    <a:avLst/>
                  </a:prstGeom>
                  <a:noFill/>
                  <a:ln w="38100">
                    <a:solidFill>
                      <a:srgbClr val="000000"/>
                    </a:solidFill>
                    <a:round/>
                    <a:headEnd type="none" w="med" len="med"/>
                    <a:tailEnd type="triangle" w="med" len="med"/>
                  </a:ln>
                </p:spPr>
                <p:txBody>
                  <a:bodyPr/>
                  <a:lstStyle/>
                  <a:p>
                    <a:endParaRPr lang="en-US"/>
                  </a:p>
                </p:txBody>
              </p:sp>
              <p:sp>
                <p:nvSpPr>
                  <p:cNvPr id="245" name="Line 67"/>
                  <p:cNvSpPr>
                    <a:spLocks noChangeShapeType="1"/>
                  </p:cNvSpPr>
                  <p:nvPr/>
                </p:nvSpPr>
                <p:spPr bwMode="auto">
                  <a:xfrm>
                    <a:off x="7847459" y="6377843"/>
                    <a:ext cx="228600" cy="152400"/>
                  </a:xfrm>
                  <a:prstGeom prst="line">
                    <a:avLst/>
                  </a:prstGeom>
                  <a:noFill/>
                  <a:ln w="20638">
                    <a:solidFill>
                      <a:srgbClr val="000000"/>
                    </a:solidFill>
                    <a:round/>
                    <a:headEnd/>
                    <a:tailEnd/>
                  </a:ln>
                </p:spPr>
                <p:txBody>
                  <a:bodyPr/>
                  <a:lstStyle/>
                  <a:p>
                    <a:endParaRPr lang="en-US"/>
                  </a:p>
                </p:txBody>
              </p:sp>
              <p:sp>
                <p:nvSpPr>
                  <p:cNvPr id="246" name="Text Box 69"/>
                  <p:cNvSpPr txBox="1">
                    <a:spLocks noChangeArrowheads="1"/>
                  </p:cNvSpPr>
                  <p:nvPr/>
                </p:nvSpPr>
                <p:spPr bwMode="auto">
                  <a:xfrm>
                    <a:off x="7999859" y="6454043"/>
                    <a:ext cx="393700" cy="338138"/>
                  </a:xfrm>
                  <a:prstGeom prst="rect">
                    <a:avLst/>
                  </a:prstGeom>
                  <a:noFill/>
                  <a:ln w="12700">
                    <a:noFill/>
                    <a:miter lim="800000"/>
                    <a:headEnd/>
                    <a:tailEnd/>
                  </a:ln>
                  <a:effectLst/>
                </p:spPr>
                <p:txBody>
                  <a:bodyPr wrap="none">
                    <a:spAutoFit/>
                  </a:bodyPr>
                  <a:lstStyle/>
                  <a:p>
                    <a:r>
                      <a:rPr lang="en-US" sz="1600" dirty="0"/>
                      <a:t>32</a:t>
                    </a:r>
                  </a:p>
                </p:txBody>
              </p:sp>
              <p:sp>
                <p:nvSpPr>
                  <p:cNvPr id="177" name="Text Box 262"/>
                  <p:cNvSpPr txBox="1">
                    <a:spLocks noChangeArrowheads="1"/>
                  </p:cNvSpPr>
                  <p:nvPr/>
                </p:nvSpPr>
                <p:spPr bwMode="auto">
                  <a:xfrm>
                    <a:off x="7222098" y="5901612"/>
                    <a:ext cx="898003" cy="338554"/>
                  </a:xfrm>
                  <a:prstGeom prst="rect">
                    <a:avLst/>
                  </a:prstGeom>
                  <a:noFill/>
                  <a:ln w="12700">
                    <a:noFill/>
                    <a:miter lim="800000"/>
                    <a:headEnd/>
                    <a:tailEnd/>
                  </a:ln>
                </p:spPr>
                <p:txBody>
                  <a:bodyPr wrap="none">
                    <a:prstTxWarp prst="textNoShape">
                      <a:avLst/>
                    </a:prstTxWarp>
                    <a:spAutoFit/>
                  </a:bodyPr>
                  <a:lstStyle/>
                  <a:p>
                    <a:r>
                      <a:rPr lang="en-US" sz="1600" dirty="0" smtClean="0">
                        <a:latin typeface="Calibri" charset="0"/>
                      </a:rPr>
                      <a:t>2x1 Mux</a:t>
                    </a:r>
                    <a:endParaRPr lang="en-US" sz="1600" dirty="0">
                      <a:latin typeface="Calibri" charset="0"/>
                    </a:endParaRPr>
                  </a:p>
                </p:txBody>
              </p:sp>
              <p:sp>
                <p:nvSpPr>
                  <p:cNvPr id="231" name="Line 54"/>
                  <p:cNvSpPr>
                    <a:spLocks noChangeShapeType="1"/>
                  </p:cNvSpPr>
                  <p:nvPr/>
                </p:nvSpPr>
                <p:spPr bwMode="auto">
                  <a:xfrm>
                    <a:off x="7626519" y="3086721"/>
                    <a:ext cx="18548" cy="2840480"/>
                  </a:xfrm>
                  <a:prstGeom prst="line">
                    <a:avLst/>
                  </a:prstGeom>
                  <a:ln>
                    <a:solidFill>
                      <a:schemeClr val="tx1"/>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n-US"/>
                  </a:p>
                </p:txBody>
              </p:sp>
              <p:cxnSp>
                <p:nvCxnSpPr>
                  <p:cNvPr id="12" name="Elbow Connector 11"/>
                  <p:cNvCxnSpPr/>
                  <p:nvPr/>
                </p:nvCxnSpPr>
                <p:spPr>
                  <a:xfrm rot="16200000" flipH="1">
                    <a:off x="5017547" y="3499199"/>
                    <a:ext cx="2844814" cy="2011190"/>
                  </a:xfrm>
                  <a:prstGeom prst="bentConnector3">
                    <a:avLst>
                      <a:gd name="adj1" fmla="val 33575"/>
                    </a:avLst>
                  </a:prstGeom>
                  <a:ln>
                    <a:solidFill>
                      <a:schemeClr val="tx1"/>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Elbow Connector 15"/>
                  <p:cNvCxnSpPr>
                    <a:endCxn id="177" idx="1"/>
                  </p:cNvCxnSpPr>
                  <p:nvPr/>
                </p:nvCxnSpPr>
                <p:spPr>
                  <a:xfrm>
                    <a:off x="5484773" y="5715000"/>
                    <a:ext cx="1737325" cy="355889"/>
                  </a:xfrm>
                  <a:prstGeom prst="bentConnector3">
                    <a:avLst>
                      <a:gd name="adj1" fmla="val 56305"/>
                    </a:avLst>
                  </a:prstGeom>
                  <a:ln w="1905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0" name="Elbow Connector 239"/>
                  <p:cNvCxnSpPr/>
                  <p:nvPr/>
                </p:nvCxnSpPr>
                <p:spPr>
                  <a:xfrm>
                    <a:off x="5291733" y="5835271"/>
                    <a:ext cx="2028960" cy="333648"/>
                  </a:xfrm>
                  <a:prstGeom prst="bentConnector3">
                    <a:avLst/>
                  </a:prstGeom>
                  <a:ln w="1905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grpSp>
        <p:sp>
          <p:nvSpPr>
            <p:cNvPr id="108" name="Rectangle 51"/>
            <p:cNvSpPr>
              <a:spLocks noChangeArrowheads="1"/>
            </p:cNvSpPr>
            <p:nvPr/>
          </p:nvSpPr>
          <p:spPr bwMode="auto">
            <a:xfrm>
              <a:off x="8318772" y="6121726"/>
              <a:ext cx="3477548" cy="700724"/>
            </a:xfrm>
            <a:prstGeom prst="rect">
              <a:avLst/>
            </a:prstGeom>
            <a:noFill/>
            <a:ln w="12700">
              <a:noFill/>
              <a:miter lim="800000"/>
              <a:headEnd/>
              <a:tailEnd/>
            </a:ln>
            <a:effectLst/>
          </p:spPr>
          <p:txBody>
            <a:bodyPr lIns="90488" tIns="44450" rIns="90488" bIns="44450"/>
            <a:lstStyle/>
            <a:p>
              <a:r>
                <a:rPr lang="en-US" dirty="0" smtClean="0">
                  <a:solidFill>
                    <a:schemeClr val="dk1"/>
                  </a:solidFill>
                </a:rPr>
                <a:t>Output 32-bit data if Hit, </a:t>
              </a:r>
              <a:r>
                <a:rPr lang="en-US" dirty="0" smtClean="0"/>
                <a:t>from </a:t>
              </a:r>
              <a:r>
                <a:rPr lang="en-US" dirty="0"/>
                <a:t>the </a:t>
              </a:r>
              <a:r>
                <a:rPr lang="en-US" dirty="0" smtClean="0"/>
                <a:t> way where the Tag matched</a:t>
              </a:r>
              <a:endParaRPr lang="en-US" dirty="0"/>
            </a:p>
          </p:txBody>
        </p:sp>
      </p:grpSp>
      <p:sp>
        <p:nvSpPr>
          <p:cNvPr id="109" name="Horizontal Scroll 108"/>
          <p:cNvSpPr/>
          <p:nvPr/>
        </p:nvSpPr>
        <p:spPr>
          <a:xfrm>
            <a:off x="142401" y="5223506"/>
            <a:ext cx="2392538" cy="1323240"/>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indent="-342900">
              <a:buAutoNum type="arabicPeriod"/>
            </a:pPr>
            <a:r>
              <a:rPr lang="en-US" sz="2000" dirty="0" smtClean="0">
                <a:solidFill>
                  <a:schemeClr val="tx1"/>
                </a:solidFill>
                <a:latin typeface="Calibri" charset="0"/>
              </a:rPr>
              <a:t>Set selection</a:t>
            </a:r>
            <a:endParaRPr lang="en-US" sz="2000" dirty="0">
              <a:solidFill>
                <a:schemeClr val="tx1"/>
              </a:solidFill>
              <a:latin typeface="Calibri" charset="0"/>
            </a:endParaRPr>
          </a:p>
          <a:p>
            <a:pPr marL="342900" indent="-342900">
              <a:buAutoNum type="arabicPeriod"/>
            </a:pPr>
            <a:r>
              <a:rPr lang="en-US" sz="2000" dirty="0" smtClean="0">
                <a:solidFill>
                  <a:schemeClr val="tx1"/>
                </a:solidFill>
                <a:latin typeface="Calibri" charset="0"/>
              </a:rPr>
              <a:t>Tag comparison</a:t>
            </a:r>
          </a:p>
          <a:p>
            <a:pPr marL="342900" indent="-342900">
              <a:buAutoNum type="arabicPeriod"/>
            </a:pPr>
            <a:r>
              <a:rPr lang="en-US" sz="2000" dirty="0" smtClean="0">
                <a:solidFill>
                  <a:schemeClr val="tx1"/>
                </a:solidFill>
                <a:latin typeface="Calibri" charset="0"/>
              </a:rPr>
              <a:t>Data output</a:t>
            </a:r>
            <a:endParaRPr lang="en-US" sz="2000" dirty="0">
              <a:solidFill>
                <a:schemeClr val="tx1"/>
              </a:solidFill>
            </a:endParaRPr>
          </a:p>
        </p:txBody>
      </p:sp>
    </p:spTree>
    <p:extLst>
      <p:ext uri="{BB962C8B-B14F-4D97-AF65-F5344CB8AC3E}">
        <p14:creationId xmlns:p14="http://schemas.microsoft.com/office/powerpoint/2010/main" val="3023702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2-Way SA Cache</a:t>
            </a:r>
            <a:endParaRPr lang="en-US" dirty="0"/>
          </a:p>
        </p:txBody>
      </p:sp>
      <p:sp>
        <p:nvSpPr>
          <p:cNvPr id="3" name="Content Placeholder 2"/>
          <p:cNvSpPr>
            <a:spLocks noGrp="1"/>
          </p:cNvSpPr>
          <p:nvPr>
            <p:ph idx="1"/>
          </p:nvPr>
        </p:nvSpPr>
        <p:spPr>
          <a:xfrm>
            <a:off x="609600" y="1600201"/>
            <a:ext cx="10972800" cy="5121275"/>
          </a:xfrm>
        </p:spPr>
        <p:txBody>
          <a:bodyPr>
            <a:normAutofit fontScale="85000" lnSpcReduction="10000"/>
          </a:bodyPr>
          <a:lstStyle/>
          <a:p>
            <a:pPr>
              <a:spcBef>
                <a:spcPct val="0"/>
              </a:spcBef>
            </a:pPr>
            <a:r>
              <a:rPr lang="en-US" dirty="0">
                <a:latin typeface="Calibri" charset="0"/>
              </a:rPr>
              <a:t>1. </a:t>
            </a:r>
            <a:r>
              <a:rPr lang="en-US" dirty="0">
                <a:solidFill>
                  <a:srgbClr val="FF0000"/>
                </a:solidFill>
                <a:latin typeface="Calibri" charset="0"/>
              </a:rPr>
              <a:t>Set selection</a:t>
            </a:r>
            <a:r>
              <a:rPr lang="en-US" dirty="0">
                <a:latin typeface="Calibri" charset="0"/>
              </a:rPr>
              <a:t>: the cache set index is used to select a set </a:t>
            </a:r>
            <a:r>
              <a:rPr lang="en-US" dirty="0" smtClean="0">
                <a:latin typeface="Calibri" charset="0"/>
              </a:rPr>
              <a:t>(2 blocks) </a:t>
            </a:r>
            <a:r>
              <a:rPr lang="en-US" dirty="0">
                <a:latin typeface="Calibri" charset="0"/>
              </a:rPr>
              <a:t>from the cache. </a:t>
            </a:r>
          </a:p>
          <a:p>
            <a:pPr>
              <a:spcBef>
                <a:spcPct val="0"/>
              </a:spcBef>
            </a:pPr>
            <a:r>
              <a:rPr lang="en-US" dirty="0">
                <a:latin typeface="Calibri" charset="0"/>
              </a:rPr>
              <a:t>2. </a:t>
            </a:r>
            <a:r>
              <a:rPr lang="en-US" dirty="0">
                <a:solidFill>
                  <a:srgbClr val="FF0000"/>
                </a:solidFill>
                <a:latin typeface="Calibri" charset="0"/>
              </a:rPr>
              <a:t>Tag comparison</a:t>
            </a:r>
            <a:r>
              <a:rPr lang="en-US" dirty="0">
                <a:latin typeface="Calibri" charset="0"/>
              </a:rPr>
              <a:t>: </a:t>
            </a:r>
            <a:r>
              <a:rPr lang="en-US" dirty="0" smtClean="0">
                <a:latin typeface="Calibri" charset="0"/>
              </a:rPr>
              <a:t>Tags </a:t>
            </a:r>
            <a:r>
              <a:rPr lang="en-US" dirty="0">
                <a:latin typeface="Calibri" charset="0"/>
              </a:rPr>
              <a:t>of </a:t>
            </a:r>
            <a:r>
              <a:rPr lang="en-US" dirty="0" smtClean="0">
                <a:latin typeface="Calibri" charset="0"/>
              </a:rPr>
              <a:t>the 2 blocks in the set are </a:t>
            </a:r>
            <a:r>
              <a:rPr lang="en-US" dirty="0">
                <a:latin typeface="Calibri" charset="0"/>
              </a:rPr>
              <a:t>compared with the higher bits of the memory address with </a:t>
            </a:r>
            <a:r>
              <a:rPr lang="en-US" dirty="0" smtClean="0">
                <a:latin typeface="Calibri" charset="0"/>
              </a:rPr>
              <a:t>2 HW comparators in parallel</a:t>
            </a:r>
            <a:endParaRPr lang="en-US" dirty="0">
              <a:latin typeface="Calibri" charset="0"/>
            </a:endParaRPr>
          </a:p>
          <a:p>
            <a:pPr>
              <a:spcBef>
                <a:spcPct val="0"/>
              </a:spcBef>
            </a:pPr>
            <a:r>
              <a:rPr lang="en-US" dirty="0">
                <a:latin typeface="Calibri" charset="0"/>
              </a:rPr>
              <a:t>3. </a:t>
            </a:r>
            <a:r>
              <a:rPr lang="en-US" altLang="zh-CN" dirty="0">
                <a:solidFill>
                  <a:srgbClr val="FF0000"/>
                </a:solidFill>
                <a:latin typeface="Calibri" charset="0"/>
              </a:rPr>
              <a:t>Data output</a:t>
            </a:r>
            <a:r>
              <a:rPr lang="en-US" altLang="zh-CN" dirty="0">
                <a:latin typeface="Calibri" charset="0"/>
              </a:rPr>
              <a:t>: </a:t>
            </a:r>
            <a:r>
              <a:rPr lang="en-US" dirty="0"/>
              <a:t>If </a:t>
            </a:r>
            <a:r>
              <a:rPr lang="en-US" dirty="0">
                <a:solidFill>
                  <a:srgbClr val="FF0000"/>
                </a:solidFill>
              </a:rPr>
              <a:t>one of the tags matches </a:t>
            </a:r>
            <a:r>
              <a:rPr lang="en-US" dirty="0"/>
              <a:t>(the OR gate outputs true if any input is true), and </a:t>
            </a:r>
            <a:r>
              <a:rPr lang="en-US" dirty="0">
                <a:solidFill>
                  <a:srgbClr val="FF0000"/>
                </a:solidFill>
                <a:latin typeface="Calibri" charset="0"/>
              </a:rPr>
              <a:t>th</a:t>
            </a:r>
            <a:r>
              <a:rPr lang="en-US" altLang="zh-CN" dirty="0">
                <a:solidFill>
                  <a:srgbClr val="FF0000"/>
                </a:solidFill>
                <a:latin typeface="Calibri" charset="0"/>
              </a:rPr>
              <a:t>at</a:t>
            </a:r>
            <a:r>
              <a:rPr lang="en-US" dirty="0">
                <a:solidFill>
                  <a:srgbClr val="FF0000"/>
                </a:solidFill>
                <a:latin typeface="Calibri" charset="0"/>
              </a:rPr>
              <a:t> block’s Valid bit is 1</a:t>
            </a:r>
            <a:r>
              <a:rPr lang="en-US" dirty="0"/>
              <a:t>, we have a cache hit; select and output 32-bit data of that cache </a:t>
            </a:r>
            <a:r>
              <a:rPr lang="en-US" dirty="0" smtClean="0"/>
              <a:t>block </a:t>
            </a:r>
            <a:r>
              <a:rPr lang="en-US" dirty="0"/>
              <a:t>from the way where the tag </a:t>
            </a:r>
            <a:r>
              <a:rPr lang="en-US" dirty="0" smtClean="0"/>
              <a:t>matched</a:t>
            </a:r>
            <a:r>
              <a:rPr lang="en-US" altLang="zh-CN" dirty="0" smtClean="0"/>
              <a:t>, </a:t>
            </a:r>
            <a:r>
              <a:rPr lang="en-US" altLang="zh-CN" dirty="0"/>
              <a:t>with </a:t>
            </a:r>
            <a:r>
              <a:rPr lang="en-US" dirty="0">
                <a:latin typeface="Calibri" charset="0"/>
              </a:rPr>
              <a:t>2x1 Mux. </a:t>
            </a:r>
            <a:r>
              <a:rPr lang="en-US" dirty="0"/>
              <a:t>Otherwise, we have a cache </a:t>
            </a:r>
            <a:r>
              <a:rPr lang="en-US" dirty="0" smtClean="0"/>
              <a:t>miss</a:t>
            </a:r>
          </a:p>
          <a:p>
            <a:pPr lvl="1">
              <a:spcBef>
                <a:spcPct val="0"/>
              </a:spcBef>
            </a:pPr>
            <a:r>
              <a:rPr lang="en-US" dirty="0"/>
              <a:t>The cache controller hardware always returns a 32-bit word; the application </a:t>
            </a:r>
            <a:r>
              <a:rPr lang="en-US" dirty="0" smtClean="0"/>
              <a:t>software </a:t>
            </a:r>
            <a:r>
              <a:rPr lang="en-US" dirty="0"/>
              <a:t>can use the Offset bits for Byte-addressing into the </a:t>
            </a:r>
            <a:r>
              <a:rPr lang="en-US" altLang="zh-CN" dirty="0"/>
              <a:t>word.</a:t>
            </a:r>
            <a:endParaRPr lang="en-US" dirty="0"/>
          </a:p>
          <a:p>
            <a:pPr>
              <a:spcBef>
                <a:spcPct val="0"/>
              </a:spcBef>
            </a:pPr>
            <a:r>
              <a:rPr lang="en-US" dirty="0" smtClean="0"/>
              <a:t>Think of 2-way SA cache as two DM caches working in parallel</a:t>
            </a:r>
          </a:p>
          <a:p>
            <a:pPr lvl="1">
              <a:spcBef>
                <a:spcPct val="0"/>
              </a:spcBef>
            </a:pPr>
            <a:r>
              <a:rPr lang="en-US" dirty="0" smtClean="0"/>
              <a:t>More </a:t>
            </a:r>
            <a:r>
              <a:rPr lang="en-US" dirty="0"/>
              <a:t>hardware </a:t>
            </a:r>
            <a:r>
              <a:rPr lang="en-US" dirty="0" smtClean="0"/>
              <a:t>needed than </a:t>
            </a:r>
            <a:r>
              <a:rPr lang="en-US" dirty="0"/>
              <a:t>DM </a:t>
            </a:r>
            <a:r>
              <a:rPr lang="en-US" dirty="0" smtClean="0"/>
              <a:t>cache: 2 </a:t>
            </a:r>
            <a:r>
              <a:rPr lang="en-US" dirty="0"/>
              <a:t>comparators; 1 Mux</a:t>
            </a:r>
          </a:p>
          <a:p>
            <a:pPr>
              <a:spcBef>
                <a:spcPct val="0"/>
              </a:spcBef>
            </a:pPr>
            <a:endParaRPr lang="en-US" dirty="0"/>
          </a:p>
        </p:txBody>
      </p:sp>
      <p:sp>
        <p:nvSpPr>
          <p:cNvPr id="4" name="Slide Number Placeholder 3"/>
          <p:cNvSpPr>
            <a:spLocks noGrp="1"/>
          </p:cNvSpPr>
          <p:nvPr>
            <p:ph type="sldNum" sz="quarter" idx="4"/>
          </p:nvPr>
        </p:nvSpPr>
        <p:spPr>
          <a:xfrm>
            <a:off x="9271000" y="6356351"/>
            <a:ext cx="2844800" cy="365125"/>
          </a:xfrm>
        </p:spPr>
        <p:txBody>
          <a:bodyPr/>
          <a:lstStyle/>
          <a:p>
            <a:fld id="{3CC63E4C-4642-794D-A2FD-70F6B81535F5}" type="slidenum">
              <a:rPr lang="en-US" smtClean="0"/>
              <a:pPr/>
              <a:t>58</a:t>
            </a:fld>
            <a:endParaRPr lang="en-US"/>
          </a:p>
        </p:txBody>
      </p:sp>
    </p:spTree>
    <p:extLst>
      <p:ext uri="{BB962C8B-B14F-4D97-AF65-F5344CB8AC3E}">
        <p14:creationId xmlns:p14="http://schemas.microsoft.com/office/powerpoint/2010/main" val="10976834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4648200" y="3238562"/>
            <a:ext cx="448268" cy="18069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5" name="Rectangle 74"/>
          <p:cNvSpPr/>
          <p:nvPr/>
        </p:nvSpPr>
        <p:spPr>
          <a:xfrm>
            <a:off x="5284960" y="3897831"/>
            <a:ext cx="3478039" cy="2825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04610" name="Rectangle 2"/>
          <p:cNvSpPr>
            <a:spLocks noChangeArrowheads="1"/>
          </p:cNvSpPr>
          <p:nvPr/>
        </p:nvSpPr>
        <p:spPr bwMode="auto">
          <a:xfrm>
            <a:off x="1749425" y="312739"/>
            <a:ext cx="3168650" cy="477837"/>
          </a:xfrm>
          <a:prstGeom prst="rect">
            <a:avLst/>
          </a:prstGeom>
          <a:noFill/>
          <a:ln w="12700">
            <a:noFill/>
            <a:miter lim="800000"/>
            <a:headEnd/>
            <a:tailEnd/>
          </a:ln>
          <a:effectLst/>
        </p:spPr>
        <p:txBody>
          <a:bodyPr wrap="none" anchor="ctr"/>
          <a:lstStyle/>
          <a:p>
            <a:endParaRPr lang="en-US"/>
          </a:p>
        </p:txBody>
      </p:sp>
      <p:sp>
        <p:nvSpPr>
          <p:cNvPr id="1604611" name="Rectangle 3"/>
          <p:cNvSpPr>
            <a:spLocks noGrp="1" noChangeArrowheads="1"/>
          </p:cNvSpPr>
          <p:nvPr>
            <p:ph type="body" idx="1"/>
          </p:nvPr>
        </p:nvSpPr>
        <p:spPr>
          <a:xfrm>
            <a:off x="179252" y="959030"/>
            <a:ext cx="11271870" cy="1744505"/>
          </a:xfrm>
          <a:noFill/>
          <a:ln/>
        </p:spPr>
        <p:txBody>
          <a:bodyPr vert="horz" lIns="90488" tIns="44450" rIns="90488" bIns="44450" rtlCol="0">
            <a:noAutofit/>
          </a:bodyPr>
          <a:lstStyle/>
          <a:p>
            <a:pPr>
              <a:lnSpc>
                <a:spcPct val="80000"/>
              </a:lnSpc>
            </a:pPr>
            <a:r>
              <a:rPr lang="en-US" sz="2000" dirty="0" smtClean="0"/>
              <a:t>32</a:t>
            </a:r>
            <a:r>
              <a:rPr lang="en-US" altLang="zh-CN" sz="2000" dirty="0" smtClean="0"/>
              <a:t>-bit </a:t>
            </a:r>
            <a:r>
              <a:rPr lang="en-US" altLang="zh-CN" sz="2000" dirty="0"/>
              <a:t>memory </a:t>
            </a:r>
            <a:r>
              <a:rPr lang="en-US" sz="2000" dirty="0"/>
              <a:t>address: </a:t>
            </a:r>
            <a:r>
              <a:rPr lang="en-US" sz="2000" dirty="0" smtClean="0"/>
              <a:t>20-bit </a:t>
            </a:r>
            <a:r>
              <a:rPr lang="en-US" sz="2000" dirty="0"/>
              <a:t>Tag, </a:t>
            </a:r>
            <a:r>
              <a:rPr lang="en-US" sz="2000" dirty="0" smtClean="0"/>
              <a:t>10-bit set index</a:t>
            </a:r>
            <a:r>
              <a:rPr lang="en-US" sz="2000" dirty="0"/>
              <a:t>, 2-bit </a:t>
            </a:r>
            <a:r>
              <a:rPr lang="en-US" sz="2000" dirty="0" smtClean="0"/>
              <a:t>Offset </a:t>
            </a:r>
            <a:r>
              <a:rPr lang="en-US" sz="2000" dirty="0"/>
              <a:t>(each cache block is 4 </a:t>
            </a:r>
            <a:r>
              <a:rPr lang="en-US" sz="2000" dirty="0" smtClean="0"/>
              <a:t>Bytes).</a:t>
            </a:r>
            <a:endParaRPr lang="en-US" sz="2000" dirty="0"/>
          </a:p>
          <a:p>
            <a:pPr lvl="1">
              <a:lnSpc>
                <a:spcPct val="80000"/>
              </a:lnSpc>
            </a:pPr>
            <a:r>
              <a:rPr lang="en-US" sz="1600" dirty="0" smtClean="0"/>
              <a:t>Cache </a:t>
            </a:r>
            <a:r>
              <a:rPr lang="en-US" sz="1600" dirty="0"/>
              <a:t>size</a:t>
            </a:r>
            <a:r>
              <a:rPr lang="en-US" sz="1600" dirty="0" smtClean="0"/>
              <a:t>: 1 way * 2</a:t>
            </a:r>
            <a:r>
              <a:rPr lang="en-US" sz="1600" baseline="30000" dirty="0" smtClean="0"/>
              <a:t>^10</a:t>
            </a:r>
            <a:r>
              <a:rPr lang="en-US" sz="1600" dirty="0" smtClean="0"/>
              <a:t> (10-bit set index) = 1K blocks = 1K Words (4 KB)</a:t>
            </a:r>
          </a:p>
          <a:p>
            <a:pPr lvl="1">
              <a:lnSpc>
                <a:spcPct val="80000"/>
              </a:lnSpc>
            </a:pPr>
            <a:r>
              <a:rPr lang="en-US" sz="1600" dirty="0"/>
              <a:t>Memory size: 2</a:t>
            </a:r>
            <a:r>
              <a:rPr lang="en-US" sz="1600" baseline="30000" dirty="0"/>
              <a:t>^30</a:t>
            </a:r>
            <a:r>
              <a:rPr lang="en-US" sz="1600" dirty="0"/>
              <a:t> (20-bit tag +10-bit set index) =1G blocks = 1G Words (4 GB</a:t>
            </a:r>
            <a:r>
              <a:rPr lang="en-US" sz="1600" dirty="0" smtClean="0"/>
              <a:t>)</a:t>
            </a:r>
            <a:endParaRPr lang="en-US" sz="1600" dirty="0"/>
          </a:p>
        </p:txBody>
      </p:sp>
      <p:sp>
        <p:nvSpPr>
          <p:cNvPr id="1604612" name="Rectangle 4"/>
          <p:cNvSpPr>
            <a:spLocks noGrp="1" noChangeArrowheads="1"/>
          </p:cNvSpPr>
          <p:nvPr>
            <p:ph type="title"/>
          </p:nvPr>
        </p:nvSpPr>
        <p:spPr>
          <a:xfrm>
            <a:off x="1981200" y="152400"/>
            <a:ext cx="8229600" cy="792162"/>
          </a:xfrm>
          <a:noFill/>
          <a:ln/>
        </p:spPr>
        <p:txBody>
          <a:bodyPr vert="horz" lIns="90488" tIns="44450" rIns="90488" bIns="44450" rtlCol="0" anchor="ctr">
            <a:normAutofit fontScale="90000"/>
          </a:bodyPr>
          <a:lstStyle/>
          <a:p>
            <a:r>
              <a:rPr lang="en-US" dirty="0" smtClean="0"/>
              <a:t>DM </a:t>
            </a:r>
            <a:r>
              <a:rPr lang="en-US" dirty="0"/>
              <a:t>Cache Hardware </a:t>
            </a:r>
            <a:r>
              <a:rPr lang="en-US" dirty="0" smtClean="0"/>
              <a:t>(32-bit </a:t>
            </a:r>
            <a:r>
              <a:rPr lang="en-US" dirty="0"/>
              <a:t>Memory)</a:t>
            </a:r>
          </a:p>
        </p:txBody>
      </p:sp>
      <p:grpSp>
        <p:nvGrpSpPr>
          <p:cNvPr id="5" name="Group 20"/>
          <p:cNvGrpSpPr>
            <a:grpSpLocks/>
          </p:cNvGrpSpPr>
          <p:nvPr/>
        </p:nvGrpSpPr>
        <p:grpSpPr bwMode="auto">
          <a:xfrm>
            <a:off x="3845099" y="2260065"/>
            <a:ext cx="3736973" cy="1820862"/>
            <a:chOff x="1277" y="1200"/>
            <a:chExt cx="2354" cy="1147"/>
          </a:xfrm>
        </p:grpSpPr>
        <p:sp>
          <p:nvSpPr>
            <p:cNvPr id="1604629" name="Line 21"/>
            <p:cNvSpPr>
              <a:spLocks noChangeShapeType="1"/>
            </p:cNvSpPr>
            <p:nvPr/>
          </p:nvSpPr>
          <p:spPr bwMode="auto">
            <a:xfrm>
              <a:off x="3282" y="1291"/>
              <a:ext cx="148" cy="57"/>
            </a:xfrm>
            <a:prstGeom prst="line">
              <a:avLst/>
            </a:prstGeom>
            <a:noFill/>
            <a:ln w="20638">
              <a:solidFill>
                <a:srgbClr val="000000"/>
              </a:solidFill>
              <a:round/>
              <a:headEnd/>
              <a:tailEnd/>
            </a:ln>
          </p:spPr>
          <p:txBody>
            <a:bodyPr/>
            <a:lstStyle/>
            <a:p>
              <a:endParaRPr lang="en-US"/>
            </a:p>
          </p:txBody>
        </p:sp>
        <p:sp>
          <p:nvSpPr>
            <p:cNvPr id="1604630" name="Freeform 22"/>
            <p:cNvSpPr>
              <a:spLocks/>
            </p:cNvSpPr>
            <p:nvPr/>
          </p:nvSpPr>
          <p:spPr bwMode="auto">
            <a:xfrm>
              <a:off x="1277" y="1206"/>
              <a:ext cx="2053" cy="1141"/>
            </a:xfrm>
            <a:custGeom>
              <a:avLst/>
              <a:gdLst/>
              <a:ahLst/>
              <a:cxnLst>
                <a:cxn ang="0">
                  <a:pos x="1974" y="0"/>
                </a:cxn>
                <a:cxn ang="0">
                  <a:pos x="1974" y="358"/>
                </a:cxn>
                <a:cxn ang="0">
                  <a:pos x="0" y="358"/>
                </a:cxn>
                <a:cxn ang="0">
                  <a:pos x="0" y="1110"/>
                </a:cxn>
                <a:cxn ang="0">
                  <a:pos x="884" y="1110"/>
                </a:cxn>
              </a:cxnLst>
              <a:rect l="0" t="0" r="r" b="b"/>
              <a:pathLst>
                <a:path w="1974" h="1110">
                  <a:moveTo>
                    <a:pt x="1974" y="0"/>
                  </a:moveTo>
                  <a:lnTo>
                    <a:pt x="1974" y="358"/>
                  </a:lnTo>
                  <a:lnTo>
                    <a:pt x="0" y="358"/>
                  </a:lnTo>
                  <a:lnTo>
                    <a:pt x="0" y="1110"/>
                  </a:lnTo>
                  <a:lnTo>
                    <a:pt x="884" y="1110"/>
                  </a:lnTo>
                </a:path>
              </a:pathLst>
            </a:custGeom>
            <a:noFill/>
            <a:ln w="38100">
              <a:solidFill>
                <a:srgbClr val="000000"/>
              </a:solidFill>
              <a:prstDash val="solid"/>
              <a:round/>
              <a:headEnd type="none" w="med" len="med"/>
              <a:tailEnd type="triangle" w="med" len="med"/>
            </a:ln>
          </p:spPr>
          <p:txBody>
            <a:bodyPr/>
            <a:lstStyle/>
            <a:p>
              <a:endParaRPr lang="en-US"/>
            </a:p>
          </p:txBody>
        </p:sp>
        <p:sp>
          <p:nvSpPr>
            <p:cNvPr id="1604631" name="Text Box 23"/>
            <p:cNvSpPr txBox="1">
              <a:spLocks noChangeArrowheads="1"/>
            </p:cNvSpPr>
            <p:nvPr/>
          </p:nvSpPr>
          <p:spPr bwMode="auto">
            <a:xfrm>
              <a:off x="3383" y="1200"/>
              <a:ext cx="248" cy="213"/>
            </a:xfrm>
            <a:prstGeom prst="rect">
              <a:avLst/>
            </a:prstGeom>
            <a:noFill/>
            <a:ln w="12700">
              <a:noFill/>
              <a:miter lim="800000"/>
              <a:headEnd/>
              <a:tailEnd/>
            </a:ln>
            <a:effectLst/>
          </p:spPr>
          <p:txBody>
            <a:bodyPr wrap="none">
              <a:spAutoFit/>
            </a:bodyPr>
            <a:lstStyle/>
            <a:p>
              <a:r>
                <a:rPr lang="en-US" sz="1600" dirty="0"/>
                <a:t>10</a:t>
              </a:r>
            </a:p>
          </p:txBody>
        </p:sp>
        <p:sp>
          <p:nvSpPr>
            <p:cNvPr id="1604632" name="Text Box 24"/>
            <p:cNvSpPr txBox="1">
              <a:spLocks noChangeArrowheads="1"/>
            </p:cNvSpPr>
            <p:nvPr/>
          </p:nvSpPr>
          <p:spPr bwMode="auto">
            <a:xfrm>
              <a:off x="2754" y="1370"/>
              <a:ext cx="402" cy="213"/>
            </a:xfrm>
            <a:prstGeom prst="rect">
              <a:avLst/>
            </a:prstGeom>
            <a:noFill/>
            <a:ln w="12700">
              <a:noFill/>
              <a:miter lim="800000"/>
              <a:headEnd/>
              <a:tailEnd/>
            </a:ln>
            <a:effectLst/>
          </p:spPr>
          <p:txBody>
            <a:bodyPr wrap="none">
              <a:spAutoFit/>
            </a:bodyPr>
            <a:lstStyle/>
            <a:p>
              <a:r>
                <a:rPr lang="en-US" sz="1600"/>
                <a:t>Index</a:t>
              </a:r>
            </a:p>
          </p:txBody>
        </p:sp>
      </p:grpSp>
      <p:grpSp>
        <p:nvGrpSpPr>
          <p:cNvPr id="7" name="Group 44"/>
          <p:cNvGrpSpPr>
            <a:grpSpLocks/>
          </p:cNvGrpSpPr>
          <p:nvPr/>
        </p:nvGrpSpPr>
        <p:grpSpPr bwMode="auto">
          <a:xfrm>
            <a:off x="5107160" y="1777465"/>
            <a:ext cx="2835275" cy="498475"/>
            <a:chOff x="2072" y="896"/>
            <a:chExt cx="1786" cy="314"/>
          </a:xfrm>
        </p:grpSpPr>
        <p:sp>
          <p:nvSpPr>
            <p:cNvPr id="1604653" name="Line 45"/>
            <p:cNvSpPr>
              <a:spLocks noChangeShapeType="1"/>
            </p:cNvSpPr>
            <p:nvPr/>
          </p:nvSpPr>
          <p:spPr bwMode="auto">
            <a:xfrm flipV="1">
              <a:off x="3026" y="1061"/>
              <a:ext cx="3" cy="149"/>
            </a:xfrm>
            <a:prstGeom prst="line">
              <a:avLst/>
            </a:prstGeom>
            <a:noFill/>
            <a:ln w="20638">
              <a:solidFill>
                <a:srgbClr val="000000"/>
              </a:solidFill>
              <a:round/>
              <a:headEnd/>
              <a:tailEnd/>
            </a:ln>
          </p:spPr>
          <p:txBody>
            <a:bodyPr/>
            <a:lstStyle/>
            <a:p>
              <a:endParaRPr lang="en-US"/>
            </a:p>
          </p:txBody>
        </p:sp>
        <p:sp>
          <p:nvSpPr>
            <p:cNvPr id="1604654" name="Line 46"/>
            <p:cNvSpPr>
              <a:spLocks noChangeShapeType="1"/>
            </p:cNvSpPr>
            <p:nvPr/>
          </p:nvSpPr>
          <p:spPr bwMode="auto">
            <a:xfrm flipV="1">
              <a:off x="3570" y="1051"/>
              <a:ext cx="1" cy="145"/>
            </a:xfrm>
            <a:prstGeom prst="line">
              <a:avLst/>
            </a:prstGeom>
            <a:noFill/>
            <a:ln w="20638">
              <a:solidFill>
                <a:srgbClr val="000000"/>
              </a:solidFill>
              <a:round/>
              <a:headEnd/>
              <a:tailEnd/>
            </a:ln>
          </p:spPr>
          <p:txBody>
            <a:bodyPr/>
            <a:lstStyle/>
            <a:p>
              <a:endParaRPr lang="en-US"/>
            </a:p>
          </p:txBody>
        </p:sp>
        <p:sp>
          <p:nvSpPr>
            <p:cNvPr id="1604655" name="Freeform 47"/>
            <p:cNvSpPr>
              <a:spLocks/>
            </p:cNvSpPr>
            <p:nvPr/>
          </p:nvSpPr>
          <p:spPr bwMode="auto">
            <a:xfrm>
              <a:off x="2158" y="1059"/>
              <a:ext cx="1570" cy="151"/>
            </a:xfrm>
            <a:custGeom>
              <a:avLst/>
              <a:gdLst/>
              <a:ahLst/>
              <a:cxnLst>
                <a:cxn ang="0">
                  <a:pos x="0" y="149"/>
                </a:cxn>
                <a:cxn ang="0">
                  <a:pos x="3" y="0"/>
                </a:cxn>
                <a:cxn ang="0">
                  <a:pos x="1570" y="0"/>
                </a:cxn>
                <a:cxn ang="0">
                  <a:pos x="1570" y="151"/>
                </a:cxn>
                <a:cxn ang="0">
                  <a:pos x="3" y="151"/>
                </a:cxn>
                <a:cxn ang="0">
                  <a:pos x="3" y="151"/>
                </a:cxn>
              </a:cxnLst>
              <a:rect l="0" t="0" r="r" b="b"/>
              <a:pathLst>
                <a:path w="1570" h="151">
                  <a:moveTo>
                    <a:pt x="0" y="149"/>
                  </a:moveTo>
                  <a:lnTo>
                    <a:pt x="3" y="0"/>
                  </a:lnTo>
                  <a:lnTo>
                    <a:pt x="1570" y="0"/>
                  </a:lnTo>
                  <a:lnTo>
                    <a:pt x="1570" y="151"/>
                  </a:lnTo>
                  <a:lnTo>
                    <a:pt x="3" y="151"/>
                  </a:lnTo>
                  <a:lnTo>
                    <a:pt x="3" y="151"/>
                  </a:lnTo>
                </a:path>
              </a:pathLst>
            </a:custGeom>
            <a:noFill/>
            <a:ln w="20638">
              <a:solidFill>
                <a:srgbClr val="000000"/>
              </a:solidFill>
              <a:prstDash val="solid"/>
              <a:round/>
              <a:headEnd/>
              <a:tailEnd/>
            </a:ln>
          </p:spPr>
          <p:txBody>
            <a:bodyPr/>
            <a:lstStyle/>
            <a:p>
              <a:endParaRPr lang="en-US"/>
            </a:p>
          </p:txBody>
        </p:sp>
        <p:sp>
          <p:nvSpPr>
            <p:cNvPr id="1604656" name="Text Box 48"/>
            <p:cNvSpPr txBox="1">
              <a:spLocks noChangeArrowheads="1"/>
            </p:cNvSpPr>
            <p:nvPr/>
          </p:nvSpPr>
          <p:spPr bwMode="auto">
            <a:xfrm>
              <a:off x="2072" y="896"/>
              <a:ext cx="1786" cy="154"/>
            </a:xfrm>
            <a:prstGeom prst="rect">
              <a:avLst/>
            </a:prstGeom>
            <a:noFill/>
            <a:ln w="12700">
              <a:noFill/>
              <a:miter lim="800000"/>
              <a:headEnd/>
              <a:tailEnd/>
            </a:ln>
            <a:effectLst/>
          </p:spPr>
          <p:txBody>
            <a:bodyPr>
              <a:spAutoFit/>
            </a:bodyPr>
            <a:lstStyle/>
            <a:p>
              <a:r>
                <a:rPr lang="en-US" sz="1000" dirty="0"/>
                <a:t>31 30       . . .                 13 12  11     . . .          2  1  0</a:t>
              </a:r>
            </a:p>
          </p:txBody>
        </p:sp>
      </p:grpSp>
      <p:sp>
        <p:nvSpPr>
          <p:cNvPr id="1604659" name="Rectangle 51"/>
          <p:cNvSpPr>
            <a:spLocks noChangeArrowheads="1"/>
          </p:cNvSpPr>
          <p:nvPr/>
        </p:nvSpPr>
        <p:spPr bwMode="auto">
          <a:xfrm>
            <a:off x="2590800" y="6248399"/>
            <a:ext cx="8077200" cy="457200"/>
          </a:xfrm>
          <a:prstGeom prst="rect">
            <a:avLst/>
          </a:prstGeom>
          <a:noFill/>
          <a:ln w="12700">
            <a:noFill/>
            <a:miter lim="800000"/>
            <a:headEnd/>
            <a:tailEnd/>
          </a:ln>
          <a:effectLst/>
        </p:spPr>
        <p:txBody>
          <a:bodyPr lIns="90488" tIns="44450" rIns="90488" bIns="44450"/>
          <a:lstStyle/>
          <a:p>
            <a:pPr marL="342900" indent="-342900" algn="ctr">
              <a:lnSpc>
                <a:spcPct val="90000"/>
              </a:lnSpc>
              <a:spcBef>
                <a:spcPct val="65000"/>
              </a:spcBef>
              <a:buClr>
                <a:schemeClr val="accent1"/>
              </a:buClr>
              <a:buSzPct val="75000"/>
            </a:pPr>
            <a:endParaRPr lang="en-US" sz="2400" i="1" dirty="0"/>
          </a:p>
        </p:txBody>
      </p:sp>
      <p:grpSp>
        <p:nvGrpSpPr>
          <p:cNvPr id="8" name="Group 52"/>
          <p:cNvGrpSpPr>
            <a:grpSpLocks/>
          </p:cNvGrpSpPr>
          <p:nvPr/>
        </p:nvGrpSpPr>
        <p:grpSpPr bwMode="auto">
          <a:xfrm>
            <a:off x="5704060" y="4012665"/>
            <a:ext cx="604838" cy="1371600"/>
            <a:chOff x="2477" y="2299"/>
            <a:chExt cx="381" cy="864"/>
          </a:xfrm>
        </p:grpSpPr>
        <p:sp>
          <p:nvSpPr>
            <p:cNvPr id="1604661" name="Line 53"/>
            <p:cNvSpPr>
              <a:spLocks noChangeShapeType="1"/>
            </p:cNvSpPr>
            <p:nvPr/>
          </p:nvSpPr>
          <p:spPr bwMode="auto">
            <a:xfrm>
              <a:off x="2477" y="2976"/>
              <a:ext cx="196" cy="54"/>
            </a:xfrm>
            <a:prstGeom prst="line">
              <a:avLst/>
            </a:prstGeom>
            <a:noFill/>
            <a:ln w="20638">
              <a:solidFill>
                <a:srgbClr val="000000"/>
              </a:solidFill>
              <a:round/>
              <a:headEnd/>
              <a:tailEnd/>
            </a:ln>
          </p:spPr>
          <p:txBody>
            <a:bodyPr/>
            <a:lstStyle/>
            <a:p>
              <a:endParaRPr lang="en-US"/>
            </a:p>
          </p:txBody>
        </p:sp>
        <p:sp>
          <p:nvSpPr>
            <p:cNvPr id="1604662" name="Line 54"/>
            <p:cNvSpPr>
              <a:spLocks noChangeShapeType="1"/>
            </p:cNvSpPr>
            <p:nvPr/>
          </p:nvSpPr>
          <p:spPr bwMode="auto">
            <a:xfrm>
              <a:off x="2562" y="2299"/>
              <a:ext cx="0" cy="864"/>
            </a:xfrm>
            <a:prstGeom prst="line">
              <a:avLst/>
            </a:prstGeom>
            <a:noFill/>
            <a:ln w="38100">
              <a:solidFill>
                <a:srgbClr val="000000"/>
              </a:solidFill>
              <a:round/>
              <a:headEnd type="oval" w="sm" len="sm"/>
              <a:tailEnd type="triangle" w="med" len="med"/>
            </a:ln>
          </p:spPr>
          <p:txBody>
            <a:bodyPr/>
            <a:lstStyle/>
            <a:p>
              <a:endParaRPr lang="en-US"/>
            </a:p>
          </p:txBody>
        </p:sp>
        <p:sp>
          <p:nvSpPr>
            <p:cNvPr id="1604663" name="Text Box 55"/>
            <p:cNvSpPr txBox="1">
              <a:spLocks noChangeArrowheads="1"/>
            </p:cNvSpPr>
            <p:nvPr/>
          </p:nvSpPr>
          <p:spPr bwMode="auto">
            <a:xfrm>
              <a:off x="2610" y="2923"/>
              <a:ext cx="248" cy="213"/>
            </a:xfrm>
            <a:prstGeom prst="rect">
              <a:avLst/>
            </a:prstGeom>
            <a:noFill/>
            <a:ln w="12700">
              <a:noFill/>
              <a:miter lim="800000"/>
              <a:headEnd/>
              <a:tailEnd/>
            </a:ln>
            <a:effectLst/>
          </p:spPr>
          <p:txBody>
            <a:bodyPr wrap="none">
              <a:spAutoFit/>
            </a:bodyPr>
            <a:lstStyle/>
            <a:p>
              <a:r>
                <a:rPr lang="en-US" sz="1600" dirty="0"/>
                <a:t>20</a:t>
              </a:r>
            </a:p>
          </p:txBody>
        </p:sp>
      </p:grpSp>
      <p:sp>
        <p:nvSpPr>
          <p:cNvPr id="69" name="Date Placeholder 3"/>
          <p:cNvSpPr txBox="1">
            <a:spLocks/>
          </p:cNvSpPr>
          <p:nvPr/>
        </p:nvSpPr>
        <p:spPr>
          <a:xfrm>
            <a:off x="6858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dirty="0"/>
          </a:p>
        </p:txBody>
      </p:sp>
      <p:sp>
        <p:nvSpPr>
          <p:cNvPr id="71"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2" name="Slide Number Placeholder 5"/>
          <p:cNvSpPr>
            <a:spLocks noGrp="1"/>
          </p:cNvSpPr>
          <p:nvPr>
            <p:ph type="sldNum" sz="quarter" idx="4"/>
          </p:nvPr>
        </p:nvSpPr>
        <p:spPr>
          <a:xfrm>
            <a:off x="93726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59</a:t>
            </a:fld>
            <a:endParaRPr lang="en-US"/>
          </a:p>
        </p:txBody>
      </p:sp>
      <p:sp>
        <p:nvSpPr>
          <p:cNvPr id="1604634" name="Freeform 26"/>
          <p:cNvSpPr>
            <a:spLocks/>
          </p:cNvSpPr>
          <p:nvPr/>
        </p:nvSpPr>
        <p:spPr bwMode="auto">
          <a:xfrm>
            <a:off x="5323060" y="3250666"/>
            <a:ext cx="3381375" cy="1751013"/>
          </a:xfrm>
          <a:custGeom>
            <a:avLst/>
            <a:gdLst/>
            <a:ahLst/>
            <a:cxnLst>
              <a:cxn ang="0">
                <a:pos x="1608" y="1101"/>
              </a:cxn>
              <a:cxn ang="0">
                <a:pos x="1608" y="0"/>
              </a:cxn>
              <a:cxn ang="0">
                <a:pos x="0" y="0"/>
              </a:cxn>
              <a:cxn ang="0">
                <a:pos x="0" y="1103"/>
              </a:cxn>
              <a:cxn ang="0">
                <a:pos x="1608" y="1103"/>
              </a:cxn>
              <a:cxn ang="0">
                <a:pos x="1608" y="1103"/>
              </a:cxn>
            </a:cxnLst>
            <a:rect l="0" t="0" r="r" b="b"/>
            <a:pathLst>
              <a:path w="1608" h="1103">
                <a:moveTo>
                  <a:pt x="1608" y="1101"/>
                </a:moveTo>
                <a:lnTo>
                  <a:pt x="1608" y="0"/>
                </a:lnTo>
                <a:lnTo>
                  <a:pt x="0" y="0"/>
                </a:lnTo>
                <a:lnTo>
                  <a:pt x="0" y="1103"/>
                </a:lnTo>
                <a:lnTo>
                  <a:pt x="1608" y="1103"/>
                </a:lnTo>
                <a:lnTo>
                  <a:pt x="1608" y="1103"/>
                </a:lnTo>
              </a:path>
            </a:pathLst>
          </a:custGeom>
          <a:noFill/>
          <a:ln w="20638">
            <a:solidFill>
              <a:srgbClr val="000000"/>
            </a:solidFill>
            <a:prstDash val="solid"/>
            <a:round/>
            <a:headEnd/>
            <a:tailEnd/>
          </a:ln>
        </p:spPr>
        <p:txBody>
          <a:bodyPr/>
          <a:lstStyle/>
          <a:p>
            <a:endParaRPr lang="en-US"/>
          </a:p>
        </p:txBody>
      </p:sp>
      <p:sp>
        <p:nvSpPr>
          <p:cNvPr id="1604636" name="Freeform 28"/>
          <p:cNvSpPr>
            <a:spLocks/>
          </p:cNvSpPr>
          <p:nvPr/>
        </p:nvSpPr>
        <p:spPr bwMode="auto">
          <a:xfrm>
            <a:off x="5323060" y="3947578"/>
            <a:ext cx="3381375" cy="174625"/>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path>
            </a:pathLst>
          </a:custGeom>
          <a:noFill/>
          <a:ln w="20638">
            <a:solidFill>
              <a:srgbClr val="000000"/>
            </a:solidFill>
            <a:prstDash val="solid"/>
            <a:round/>
            <a:headEnd/>
            <a:tailEnd/>
          </a:ln>
        </p:spPr>
        <p:txBody>
          <a:bodyPr/>
          <a:lstStyle/>
          <a:p>
            <a:endParaRPr lang="en-US"/>
          </a:p>
        </p:txBody>
      </p:sp>
      <p:sp>
        <p:nvSpPr>
          <p:cNvPr id="1604635" name="Freeform 27"/>
          <p:cNvSpPr>
            <a:spLocks/>
          </p:cNvSpPr>
          <p:nvPr/>
        </p:nvSpPr>
        <p:spPr bwMode="auto">
          <a:xfrm>
            <a:off x="5323060" y="3947578"/>
            <a:ext cx="3381375" cy="174625"/>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1604637" name="Line 29"/>
          <p:cNvSpPr>
            <a:spLocks noChangeShapeType="1"/>
          </p:cNvSpPr>
          <p:nvPr/>
        </p:nvSpPr>
        <p:spPr bwMode="auto">
          <a:xfrm flipH="1">
            <a:off x="5323060" y="3403066"/>
            <a:ext cx="3381375" cy="3175"/>
          </a:xfrm>
          <a:prstGeom prst="line">
            <a:avLst/>
          </a:prstGeom>
          <a:noFill/>
          <a:ln w="20638">
            <a:solidFill>
              <a:srgbClr val="000000"/>
            </a:solidFill>
            <a:round/>
            <a:headEnd/>
            <a:tailEnd/>
          </a:ln>
        </p:spPr>
        <p:txBody>
          <a:bodyPr/>
          <a:lstStyle/>
          <a:p>
            <a:endParaRPr lang="en-US"/>
          </a:p>
        </p:txBody>
      </p:sp>
      <p:sp>
        <p:nvSpPr>
          <p:cNvPr id="1604638" name="Line 30"/>
          <p:cNvSpPr>
            <a:spLocks noChangeShapeType="1"/>
          </p:cNvSpPr>
          <p:nvPr/>
        </p:nvSpPr>
        <p:spPr bwMode="auto">
          <a:xfrm flipH="1">
            <a:off x="5323060" y="3599916"/>
            <a:ext cx="3381375" cy="3175"/>
          </a:xfrm>
          <a:prstGeom prst="line">
            <a:avLst/>
          </a:prstGeom>
          <a:noFill/>
          <a:ln w="20638">
            <a:solidFill>
              <a:srgbClr val="000000"/>
            </a:solidFill>
            <a:round/>
            <a:headEnd/>
            <a:tailEnd/>
          </a:ln>
        </p:spPr>
        <p:txBody>
          <a:bodyPr/>
          <a:lstStyle/>
          <a:p>
            <a:endParaRPr lang="en-US"/>
          </a:p>
        </p:txBody>
      </p:sp>
      <p:sp>
        <p:nvSpPr>
          <p:cNvPr id="1604639" name="Line 31"/>
          <p:cNvSpPr>
            <a:spLocks noChangeShapeType="1"/>
          </p:cNvSpPr>
          <p:nvPr/>
        </p:nvSpPr>
        <p:spPr bwMode="auto">
          <a:xfrm flipH="1">
            <a:off x="5323060" y="3774541"/>
            <a:ext cx="3381375" cy="1588"/>
          </a:xfrm>
          <a:prstGeom prst="line">
            <a:avLst/>
          </a:prstGeom>
          <a:noFill/>
          <a:ln w="20638">
            <a:solidFill>
              <a:srgbClr val="000000"/>
            </a:solidFill>
            <a:round/>
            <a:headEnd/>
            <a:tailEnd/>
          </a:ln>
        </p:spPr>
        <p:txBody>
          <a:bodyPr/>
          <a:lstStyle/>
          <a:p>
            <a:endParaRPr lang="en-US"/>
          </a:p>
        </p:txBody>
      </p:sp>
      <p:sp>
        <p:nvSpPr>
          <p:cNvPr id="1604640" name="Line 32"/>
          <p:cNvSpPr>
            <a:spLocks noChangeShapeType="1"/>
          </p:cNvSpPr>
          <p:nvPr/>
        </p:nvSpPr>
        <p:spPr bwMode="auto">
          <a:xfrm flipH="1">
            <a:off x="5323060" y="4122204"/>
            <a:ext cx="3381375" cy="1588"/>
          </a:xfrm>
          <a:prstGeom prst="line">
            <a:avLst/>
          </a:prstGeom>
          <a:noFill/>
          <a:ln w="20638">
            <a:solidFill>
              <a:srgbClr val="000000"/>
            </a:solidFill>
            <a:round/>
            <a:headEnd/>
            <a:tailEnd/>
          </a:ln>
        </p:spPr>
        <p:txBody>
          <a:bodyPr/>
          <a:lstStyle/>
          <a:p>
            <a:endParaRPr lang="en-US"/>
          </a:p>
        </p:txBody>
      </p:sp>
      <p:sp>
        <p:nvSpPr>
          <p:cNvPr id="1604641" name="Line 33"/>
          <p:cNvSpPr>
            <a:spLocks noChangeShapeType="1"/>
          </p:cNvSpPr>
          <p:nvPr/>
        </p:nvSpPr>
        <p:spPr bwMode="auto">
          <a:xfrm flipH="1">
            <a:off x="5323060" y="4296829"/>
            <a:ext cx="3381375" cy="1588"/>
          </a:xfrm>
          <a:prstGeom prst="line">
            <a:avLst/>
          </a:prstGeom>
          <a:noFill/>
          <a:ln w="20638">
            <a:solidFill>
              <a:srgbClr val="000000"/>
            </a:solidFill>
            <a:round/>
            <a:headEnd/>
            <a:tailEnd/>
          </a:ln>
        </p:spPr>
        <p:txBody>
          <a:bodyPr/>
          <a:lstStyle/>
          <a:p>
            <a:endParaRPr lang="en-US"/>
          </a:p>
        </p:txBody>
      </p:sp>
      <p:sp>
        <p:nvSpPr>
          <p:cNvPr id="1604642" name="Line 34"/>
          <p:cNvSpPr>
            <a:spLocks noChangeShapeType="1"/>
          </p:cNvSpPr>
          <p:nvPr/>
        </p:nvSpPr>
        <p:spPr bwMode="auto">
          <a:xfrm flipH="1">
            <a:off x="5323060" y="4471454"/>
            <a:ext cx="3381375" cy="1588"/>
          </a:xfrm>
          <a:prstGeom prst="line">
            <a:avLst/>
          </a:prstGeom>
          <a:noFill/>
          <a:ln w="20638">
            <a:solidFill>
              <a:srgbClr val="000000"/>
            </a:solidFill>
            <a:round/>
            <a:headEnd/>
            <a:tailEnd/>
          </a:ln>
        </p:spPr>
        <p:txBody>
          <a:bodyPr/>
          <a:lstStyle/>
          <a:p>
            <a:endParaRPr lang="en-US"/>
          </a:p>
        </p:txBody>
      </p:sp>
      <p:sp>
        <p:nvSpPr>
          <p:cNvPr id="1604643" name="Line 35"/>
          <p:cNvSpPr>
            <a:spLocks noChangeShapeType="1"/>
          </p:cNvSpPr>
          <p:nvPr/>
        </p:nvSpPr>
        <p:spPr bwMode="auto">
          <a:xfrm flipH="1">
            <a:off x="5323060" y="4646079"/>
            <a:ext cx="3381375" cy="1588"/>
          </a:xfrm>
          <a:prstGeom prst="line">
            <a:avLst/>
          </a:prstGeom>
          <a:noFill/>
          <a:ln w="20638">
            <a:solidFill>
              <a:srgbClr val="000000"/>
            </a:solidFill>
            <a:round/>
            <a:headEnd/>
            <a:tailEnd/>
          </a:ln>
        </p:spPr>
        <p:txBody>
          <a:bodyPr/>
          <a:lstStyle/>
          <a:p>
            <a:endParaRPr lang="en-US"/>
          </a:p>
        </p:txBody>
      </p:sp>
      <p:sp>
        <p:nvSpPr>
          <p:cNvPr id="1604644" name="Line 36"/>
          <p:cNvSpPr>
            <a:spLocks noChangeShapeType="1"/>
          </p:cNvSpPr>
          <p:nvPr/>
        </p:nvSpPr>
        <p:spPr bwMode="auto">
          <a:xfrm flipH="1">
            <a:off x="5323060" y="4820704"/>
            <a:ext cx="3381375" cy="1588"/>
          </a:xfrm>
          <a:prstGeom prst="line">
            <a:avLst/>
          </a:prstGeom>
          <a:noFill/>
          <a:ln w="20638">
            <a:solidFill>
              <a:srgbClr val="000000"/>
            </a:solidFill>
            <a:round/>
            <a:headEnd/>
            <a:tailEnd/>
          </a:ln>
        </p:spPr>
        <p:txBody>
          <a:bodyPr/>
          <a:lstStyle/>
          <a:p>
            <a:endParaRPr lang="en-US"/>
          </a:p>
        </p:txBody>
      </p:sp>
      <p:sp>
        <p:nvSpPr>
          <p:cNvPr id="1604645" name="Line 37"/>
          <p:cNvSpPr>
            <a:spLocks noChangeShapeType="1"/>
          </p:cNvSpPr>
          <p:nvPr/>
        </p:nvSpPr>
        <p:spPr bwMode="auto">
          <a:xfrm>
            <a:off x="5467523" y="3260191"/>
            <a:ext cx="7938" cy="1746251"/>
          </a:xfrm>
          <a:prstGeom prst="line">
            <a:avLst/>
          </a:prstGeom>
          <a:noFill/>
          <a:ln w="20638">
            <a:solidFill>
              <a:srgbClr val="000000"/>
            </a:solidFill>
            <a:round/>
            <a:headEnd/>
            <a:tailEnd/>
          </a:ln>
        </p:spPr>
        <p:txBody>
          <a:bodyPr/>
          <a:lstStyle/>
          <a:p>
            <a:endParaRPr lang="en-US"/>
          </a:p>
        </p:txBody>
      </p:sp>
      <p:sp>
        <p:nvSpPr>
          <p:cNvPr id="1604646" name="Line 38"/>
          <p:cNvSpPr>
            <a:spLocks noChangeShapeType="1"/>
          </p:cNvSpPr>
          <p:nvPr/>
        </p:nvSpPr>
        <p:spPr bwMode="auto">
          <a:xfrm>
            <a:off x="6875635" y="3242728"/>
            <a:ext cx="1588" cy="1755776"/>
          </a:xfrm>
          <a:prstGeom prst="line">
            <a:avLst/>
          </a:prstGeom>
          <a:noFill/>
          <a:ln w="20638">
            <a:solidFill>
              <a:srgbClr val="000000"/>
            </a:solidFill>
            <a:round/>
            <a:headEnd/>
            <a:tailEnd/>
          </a:ln>
        </p:spPr>
        <p:txBody>
          <a:bodyPr/>
          <a:lstStyle/>
          <a:p>
            <a:endParaRPr lang="en-US"/>
          </a:p>
        </p:txBody>
      </p:sp>
      <p:sp>
        <p:nvSpPr>
          <p:cNvPr id="1604647" name="Text Box 39"/>
          <p:cNvSpPr txBox="1">
            <a:spLocks noChangeArrowheads="1"/>
          </p:cNvSpPr>
          <p:nvPr/>
        </p:nvSpPr>
        <p:spPr bwMode="auto">
          <a:xfrm>
            <a:off x="7409035" y="2937928"/>
            <a:ext cx="525463" cy="307975"/>
          </a:xfrm>
          <a:prstGeom prst="rect">
            <a:avLst/>
          </a:prstGeom>
          <a:noFill/>
          <a:ln w="12700">
            <a:noFill/>
            <a:miter lim="800000"/>
            <a:headEnd/>
            <a:tailEnd/>
          </a:ln>
          <a:effectLst/>
        </p:spPr>
        <p:txBody>
          <a:bodyPr wrap="none">
            <a:spAutoFit/>
          </a:bodyPr>
          <a:lstStyle/>
          <a:p>
            <a:r>
              <a:rPr lang="en-US" sz="1400"/>
              <a:t>Data</a:t>
            </a:r>
          </a:p>
        </p:txBody>
      </p:sp>
      <p:sp>
        <p:nvSpPr>
          <p:cNvPr id="1604648" name="Text Box 40"/>
          <p:cNvSpPr txBox="1">
            <a:spLocks noChangeArrowheads="1"/>
          </p:cNvSpPr>
          <p:nvPr/>
        </p:nvSpPr>
        <p:spPr bwMode="auto">
          <a:xfrm>
            <a:off x="4572000" y="2937928"/>
            <a:ext cx="496290" cy="307777"/>
          </a:xfrm>
          <a:prstGeom prst="rect">
            <a:avLst/>
          </a:prstGeom>
          <a:noFill/>
          <a:ln w="12700">
            <a:noFill/>
            <a:miter lim="800000"/>
            <a:headEnd/>
            <a:tailEnd/>
          </a:ln>
          <a:effectLst/>
        </p:spPr>
        <p:txBody>
          <a:bodyPr wrap="none">
            <a:spAutoFit/>
          </a:bodyPr>
          <a:lstStyle/>
          <a:p>
            <a:r>
              <a:rPr lang="en-US" sz="1400" dirty="0"/>
              <a:t>  </a:t>
            </a:r>
            <a:r>
              <a:rPr lang="en-US" altLang="zh-CN" sz="1400" dirty="0" smtClean="0"/>
              <a:t>Set</a:t>
            </a:r>
            <a:endParaRPr lang="en-US" sz="1400" dirty="0"/>
          </a:p>
        </p:txBody>
      </p:sp>
      <p:sp>
        <p:nvSpPr>
          <p:cNvPr id="1604649" name="Text Box 41"/>
          <p:cNvSpPr txBox="1">
            <a:spLocks noChangeArrowheads="1"/>
          </p:cNvSpPr>
          <p:nvPr/>
        </p:nvSpPr>
        <p:spPr bwMode="auto">
          <a:xfrm>
            <a:off x="5732635" y="2937928"/>
            <a:ext cx="430213" cy="307975"/>
          </a:xfrm>
          <a:prstGeom prst="rect">
            <a:avLst/>
          </a:prstGeom>
          <a:noFill/>
          <a:ln w="12700">
            <a:noFill/>
            <a:miter lim="800000"/>
            <a:headEnd/>
            <a:tailEnd/>
          </a:ln>
          <a:effectLst/>
        </p:spPr>
        <p:txBody>
          <a:bodyPr wrap="none">
            <a:spAutoFit/>
          </a:bodyPr>
          <a:lstStyle/>
          <a:p>
            <a:r>
              <a:rPr lang="en-US" sz="1400"/>
              <a:t>Tag</a:t>
            </a:r>
          </a:p>
        </p:txBody>
      </p:sp>
      <p:sp>
        <p:nvSpPr>
          <p:cNvPr id="1604650" name="Text Box 42"/>
          <p:cNvSpPr txBox="1">
            <a:spLocks noChangeArrowheads="1"/>
          </p:cNvSpPr>
          <p:nvPr/>
        </p:nvSpPr>
        <p:spPr bwMode="auto">
          <a:xfrm>
            <a:off x="5046835" y="2937928"/>
            <a:ext cx="539750" cy="307975"/>
          </a:xfrm>
          <a:prstGeom prst="rect">
            <a:avLst/>
          </a:prstGeom>
          <a:noFill/>
          <a:ln w="12700">
            <a:noFill/>
            <a:miter lim="800000"/>
            <a:headEnd/>
            <a:tailEnd/>
          </a:ln>
          <a:effectLst/>
        </p:spPr>
        <p:txBody>
          <a:bodyPr wrap="none">
            <a:spAutoFit/>
          </a:bodyPr>
          <a:lstStyle/>
          <a:p>
            <a:r>
              <a:rPr lang="en-US" sz="1400" dirty="0">
                <a:solidFill>
                  <a:srgbClr val="0000FF"/>
                </a:solidFill>
              </a:rPr>
              <a:t>Valid</a:t>
            </a:r>
          </a:p>
        </p:txBody>
      </p:sp>
      <p:sp>
        <p:nvSpPr>
          <p:cNvPr id="1604651" name="Text Box 43"/>
          <p:cNvSpPr txBox="1">
            <a:spLocks noChangeArrowheads="1"/>
          </p:cNvSpPr>
          <p:nvPr/>
        </p:nvSpPr>
        <p:spPr bwMode="auto">
          <a:xfrm>
            <a:off x="4611860" y="3166528"/>
            <a:ext cx="498475" cy="1920876"/>
          </a:xfrm>
          <a:prstGeom prst="rect">
            <a:avLst/>
          </a:prstGeom>
          <a:noFill/>
          <a:ln w="12700">
            <a:noFill/>
            <a:miter lim="800000"/>
            <a:headEnd/>
            <a:tailEnd/>
          </a:ln>
          <a:effectLst/>
        </p:spPr>
        <p:txBody>
          <a:bodyPr wrap="none">
            <a:spAutoFit/>
          </a:bodyPr>
          <a:lstStyle/>
          <a:p>
            <a:pPr algn="r">
              <a:lnSpc>
                <a:spcPct val="110000"/>
              </a:lnSpc>
            </a:pPr>
            <a:r>
              <a:rPr lang="en-US" sz="1200" dirty="0"/>
              <a:t>0</a:t>
            </a:r>
          </a:p>
          <a:p>
            <a:pPr algn="r">
              <a:lnSpc>
                <a:spcPct val="110000"/>
              </a:lnSpc>
            </a:pPr>
            <a:r>
              <a:rPr lang="en-US" sz="1200" dirty="0"/>
              <a:t>1</a:t>
            </a:r>
          </a:p>
          <a:p>
            <a:pPr algn="r">
              <a:lnSpc>
                <a:spcPct val="110000"/>
              </a:lnSpc>
            </a:pPr>
            <a:r>
              <a:rPr lang="en-US" sz="1200" dirty="0"/>
              <a:t>2</a:t>
            </a:r>
          </a:p>
          <a:p>
            <a:pPr algn="r">
              <a:lnSpc>
                <a:spcPct val="110000"/>
              </a:lnSpc>
            </a:pPr>
            <a:r>
              <a:rPr lang="en-US" sz="1200" dirty="0"/>
              <a:t>.</a:t>
            </a:r>
          </a:p>
          <a:p>
            <a:pPr algn="r">
              <a:lnSpc>
                <a:spcPct val="110000"/>
              </a:lnSpc>
            </a:pPr>
            <a:r>
              <a:rPr lang="en-US" sz="1200" dirty="0"/>
              <a:t>.</a:t>
            </a:r>
          </a:p>
          <a:p>
            <a:pPr algn="r">
              <a:lnSpc>
                <a:spcPct val="110000"/>
              </a:lnSpc>
            </a:pPr>
            <a:r>
              <a:rPr lang="en-US" sz="1200" dirty="0"/>
              <a:t>.</a:t>
            </a:r>
          </a:p>
          <a:p>
            <a:pPr algn="r">
              <a:lnSpc>
                <a:spcPct val="110000"/>
              </a:lnSpc>
            </a:pPr>
            <a:r>
              <a:rPr lang="en-US" sz="1200" dirty="0"/>
              <a:t>1021</a:t>
            </a:r>
          </a:p>
          <a:p>
            <a:pPr algn="r">
              <a:lnSpc>
                <a:spcPct val="110000"/>
              </a:lnSpc>
            </a:pPr>
            <a:r>
              <a:rPr lang="en-US" sz="1200" dirty="0"/>
              <a:t>1022</a:t>
            </a:r>
          </a:p>
          <a:p>
            <a:pPr algn="r">
              <a:lnSpc>
                <a:spcPct val="110000"/>
              </a:lnSpc>
            </a:pPr>
            <a:r>
              <a:rPr lang="en-US" sz="1200" dirty="0"/>
              <a:t>1023</a:t>
            </a:r>
          </a:p>
        </p:txBody>
      </p:sp>
      <p:sp>
        <p:nvSpPr>
          <p:cNvPr id="79" name="Rounded Rectangular Callout 78"/>
          <p:cNvSpPr/>
          <p:nvPr/>
        </p:nvSpPr>
        <p:spPr>
          <a:xfrm>
            <a:off x="3208510" y="3954394"/>
            <a:ext cx="1462284" cy="733612"/>
          </a:xfrm>
          <a:prstGeom prst="wedgeRoundRectCallout">
            <a:avLst>
              <a:gd name="adj1" fmla="val 47057"/>
              <a:gd name="adj2" fmla="val 6853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Total of 1024 cache sets</a:t>
            </a:r>
            <a:endParaRPr lang="en-US" dirty="0"/>
          </a:p>
        </p:txBody>
      </p:sp>
      <p:grpSp>
        <p:nvGrpSpPr>
          <p:cNvPr id="14" name="Group 13"/>
          <p:cNvGrpSpPr/>
          <p:nvPr/>
        </p:nvGrpSpPr>
        <p:grpSpPr>
          <a:xfrm>
            <a:off x="7561435" y="2301341"/>
            <a:ext cx="2267564" cy="3956921"/>
            <a:chOff x="7561435" y="2301341"/>
            <a:chExt cx="2267564" cy="3956921"/>
          </a:xfrm>
        </p:grpSpPr>
        <p:grpSp>
          <p:nvGrpSpPr>
            <p:cNvPr id="9" name="Group 56"/>
            <p:cNvGrpSpPr>
              <a:grpSpLocks/>
            </p:cNvGrpSpPr>
            <p:nvPr/>
          </p:nvGrpSpPr>
          <p:grpSpPr bwMode="auto">
            <a:xfrm>
              <a:off x="7561435" y="2301341"/>
              <a:ext cx="2019300" cy="3032125"/>
              <a:chOff x="3618" y="1226"/>
              <a:chExt cx="1272" cy="1910"/>
            </a:xfrm>
          </p:grpSpPr>
          <p:sp>
            <p:nvSpPr>
              <p:cNvPr id="1604665" name="Freeform 57"/>
              <p:cNvSpPr>
                <a:spLocks/>
              </p:cNvSpPr>
              <p:nvPr/>
            </p:nvSpPr>
            <p:spPr bwMode="auto">
              <a:xfrm>
                <a:off x="3714" y="2323"/>
                <a:ext cx="469" cy="813"/>
              </a:xfrm>
              <a:custGeom>
                <a:avLst/>
                <a:gdLst>
                  <a:gd name="connsiteX0" fmla="*/ 0 w 10000"/>
                  <a:gd name="connsiteY0" fmla="*/ 5285 h 10000"/>
                  <a:gd name="connsiteX1" fmla="*/ 21 w 10000"/>
                  <a:gd name="connsiteY1" fmla="*/ 10000 h 10000"/>
                  <a:gd name="connsiteX2" fmla="*/ 10000 w 10000"/>
                  <a:gd name="connsiteY2" fmla="*/ 0 h 10000"/>
                  <a:gd name="connsiteX0" fmla="*/ 0 w 9486"/>
                  <a:gd name="connsiteY0" fmla="*/ 0 h 4715"/>
                  <a:gd name="connsiteX1" fmla="*/ 21 w 9486"/>
                  <a:gd name="connsiteY1" fmla="*/ 4715 h 4715"/>
                  <a:gd name="connsiteX2" fmla="*/ 9486 w 9486"/>
                  <a:gd name="connsiteY2" fmla="*/ 4707 h 4715"/>
                </a:gdLst>
                <a:ahLst/>
                <a:cxnLst>
                  <a:cxn ang="0">
                    <a:pos x="connsiteX0" y="connsiteY0"/>
                  </a:cxn>
                  <a:cxn ang="0">
                    <a:pos x="connsiteX1" y="connsiteY1"/>
                  </a:cxn>
                  <a:cxn ang="0">
                    <a:pos x="connsiteX2" y="connsiteY2"/>
                  </a:cxn>
                </a:cxnLst>
                <a:rect l="l" t="t" r="r" b="b"/>
                <a:pathLst>
                  <a:path w="9486" h="4715">
                    <a:moveTo>
                      <a:pt x="0" y="0"/>
                    </a:moveTo>
                    <a:cubicBezTo>
                      <a:pt x="7" y="1572"/>
                      <a:pt x="14" y="3143"/>
                      <a:pt x="21" y="4715"/>
                    </a:cubicBezTo>
                    <a:lnTo>
                      <a:pt x="9486" y="4707"/>
                    </a:lnTo>
                  </a:path>
                </a:pathLst>
              </a:custGeom>
              <a:noFill/>
              <a:ln w="38100">
                <a:solidFill>
                  <a:srgbClr val="000000"/>
                </a:solidFill>
                <a:prstDash val="solid"/>
                <a:round/>
                <a:headEnd type="oval" w="sm" len="sm"/>
                <a:tailEnd type="triangle" w="med" len="med"/>
              </a:ln>
            </p:spPr>
            <p:txBody>
              <a:bodyPr/>
              <a:lstStyle/>
              <a:p>
                <a:endParaRPr lang="en-US"/>
              </a:p>
            </p:txBody>
          </p:sp>
          <p:sp>
            <p:nvSpPr>
              <p:cNvPr id="1604666" name="Line 58"/>
              <p:cNvSpPr>
                <a:spLocks noChangeShapeType="1"/>
              </p:cNvSpPr>
              <p:nvPr/>
            </p:nvSpPr>
            <p:spPr bwMode="auto">
              <a:xfrm>
                <a:off x="3618" y="3019"/>
                <a:ext cx="192" cy="57"/>
              </a:xfrm>
              <a:prstGeom prst="line">
                <a:avLst/>
              </a:prstGeom>
              <a:noFill/>
              <a:ln w="20638">
                <a:solidFill>
                  <a:srgbClr val="000000"/>
                </a:solidFill>
                <a:round/>
                <a:headEnd/>
                <a:tailEnd/>
              </a:ln>
            </p:spPr>
            <p:txBody>
              <a:bodyPr/>
              <a:lstStyle/>
              <a:p>
                <a:endParaRPr lang="en-US"/>
              </a:p>
            </p:txBody>
          </p:sp>
          <p:sp>
            <p:nvSpPr>
              <p:cNvPr id="1604667" name="Text Box 59"/>
              <p:cNvSpPr txBox="1">
                <a:spLocks noChangeArrowheads="1"/>
              </p:cNvSpPr>
              <p:nvPr/>
            </p:nvSpPr>
            <p:spPr bwMode="auto">
              <a:xfrm>
                <a:off x="4530" y="1226"/>
                <a:ext cx="360" cy="213"/>
              </a:xfrm>
              <a:prstGeom prst="rect">
                <a:avLst/>
              </a:prstGeom>
              <a:noFill/>
              <a:ln w="12700">
                <a:noFill/>
                <a:miter lim="800000"/>
                <a:headEnd/>
                <a:tailEnd/>
              </a:ln>
              <a:effectLst/>
            </p:spPr>
            <p:txBody>
              <a:bodyPr wrap="none">
                <a:spAutoFit/>
              </a:bodyPr>
              <a:lstStyle/>
              <a:p>
                <a:r>
                  <a:rPr lang="en-US" sz="1600"/>
                  <a:t>Data</a:t>
                </a:r>
              </a:p>
            </p:txBody>
          </p:sp>
          <p:sp>
            <p:nvSpPr>
              <p:cNvPr id="1604668" name="Text Box 60"/>
              <p:cNvSpPr txBox="1">
                <a:spLocks noChangeArrowheads="1"/>
              </p:cNvSpPr>
              <p:nvPr/>
            </p:nvSpPr>
            <p:spPr bwMode="auto">
              <a:xfrm>
                <a:off x="3762" y="2923"/>
                <a:ext cx="248" cy="213"/>
              </a:xfrm>
              <a:prstGeom prst="rect">
                <a:avLst/>
              </a:prstGeom>
              <a:noFill/>
              <a:ln w="12700">
                <a:noFill/>
                <a:miter lim="800000"/>
                <a:headEnd/>
                <a:tailEnd/>
              </a:ln>
              <a:effectLst/>
            </p:spPr>
            <p:txBody>
              <a:bodyPr wrap="none">
                <a:spAutoFit/>
              </a:bodyPr>
              <a:lstStyle/>
              <a:p>
                <a:r>
                  <a:rPr lang="en-US" sz="1600" dirty="0"/>
                  <a:t>32</a:t>
                </a:r>
              </a:p>
            </p:txBody>
          </p:sp>
        </p:grpSp>
        <p:sp>
          <p:nvSpPr>
            <p:cNvPr id="78" name="Rectangle 51"/>
            <p:cNvSpPr>
              <a:spLocks noChangeArrowheads="1"/>
            </p:cNvSpPr>
            <p:nvPr/>
          </p:nvSpPr>
          <p:spPr bwMode="auto">
            <a:xfrm>
              <a:off x="8033495" y="4966634"/>
              <a:ext cx="1795504" cy="1291628"/>
            </a:xfrm>
            <a:prstGeom prst="rect">
              <a:avLst/>
            </a:prstGeom>
            <a:noFill/>
            <a:ln w="12700">
              <a:noFill/>
              <a:miter lim="800000"/>
              <a:headEnd/>
              <a:tailEnd/>
            </a:ln>
            <a:effectLst/>
          </p:spPr>
          <p:txBody>
            <a:bodyPr lIns="90488" tIns="44450" rIns="90488" bIns="44450"/>
            <a:lstStyle/>
            <a:p>
              <a:pPr marL="342900" indent="-342900">
                <a:lnSpc>
                  <a:spcPct val="90000"/>
                </a:lnSpc>
                <a:spcBef>
                  <a:spcPct val="65000"/>
                </a:spcBef>
                <a:buClr>
                  <a:schemeClr val="accent1"/>
                </a:buClr>
                <a:buSzPct val="75000"/>
              </a:pPr>
              <a:r>
                <a:rPr lang="en-US" sz="2400" i="1" dirty="0"/>
                <a:t> </a:t>
              </a:r>
              <a:r>
                <a:rPr lang="en-US" sz="2400" i="1" dirty="0" smtClean="0"/>
                <a:t>	</a:t>
              </a:r>
              <a:r>
                <a:rPr lang="en-US" dirty="0" smtClean="0">
                  <a:solidFill>
                    <a:schemeClr val="dk1"/>
                  </a:solidFill>
                </a:rPr>
                <a:t>Output 32-bit data </a:t>
              </a:r>
              <a:r>
                <a:rPr lang="en-US" dirty="0">
                  <a:solidFill>
                    <a:schemeClr val="dk1"/>
                  </a:solidFill>
                </a:rPr>
                <a:t>if </a:t>
              </a:r>
              <a:r>
                <a:rPr lang="en-US" dirty="0" smtClean="0">
                  <a:solidFill>
                    <a:schemeClr val="dk1"/>
                  </a:solidFill>
                </a:rPr>
                <a:t>Hit</a:t>
              </a:r>
              <a:endParaRPr lang="en-US" dirty="0">
                <a:solidFill>
                  <a:schemeClr val="dk1"/>
                </a:solidFill>
              </a:endParaRPr>
            </a:p>
          </p:txBody>
        </p:sp>
      </p:grpSp>
      <p:sp>
        <p:nvSpPr>
          <p:cNvPr id="76" name="Rounded Rectangular Callout 75"/>
          <p:cNvSpPr/>
          <p:nvPr/>
        </p:nvSpPr>
        <p:spPr>
          <a:xfrm>
            <a:off x="7485235" y="3146897"/>
            <a:ext cx="2160418" cy="733612"/>
          </a:xfrm>
          <a:prstGeom prst="wedgeRoundRectCallout">
            <a:avLst>
              <a:gd name="adj1" fmla="val -42852"/>
              <a:gd name="adj2" fmla="val 6525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A cache set contains 1 cache block with 4B of data</a:t>
            </a:r>
            <a:endParaRPr lang="en-US" dirty="0"/>
          </a:p>
        </p:txBody>
      </p:sp>
      <p:grpSp>
        <p:nvGrpSpPr>
          <p:cNvPr id="13" name="Group 12"/>
          <p:cNvGrpSpPr/>
          <p:nvPr/>
        </p:nvGrpSpPr>
        <p:grpSpPr>
          <a:xfrm>
            <a:off x="2960861" y="2233078"/>
            <a:ext cx="3543301" cy="4233348"/>
            <a:chOff x="2960861" y="2233078"/>
            <a:chExt cx="3543301" cy="4233348"/>
          </a:xfrm>
        </p:grpSpPr>
        <p:grpSp>
          <p:nvGrpSpPr>
            <p:cNvPr id="2" name="Group 11"/>
            <p:cNvGrpSpPr>
              <a:grpSpLocks/>
            </p:cNvGrpSpPr>
            <p:nvPr/>
          </p:nvGrpSpPr>
          <p:grpSpPr bwMode="auto">
            <a:xfrm>
              <a:off x="3494260" y="2233078"/>
              <a:ext cx="3009902" cy="3408363"/>
              <a:chOff x="1056" y="1183"/>
              <a:chExt cx="1896" cy="2147"/>
            </a:xfrm>
          </p:grpSpPr>
          <p:sp>
            <p:nvSpPr>
              <p:cNvPr id="1604620" name="Freeform 12"/>
              <p:cNvSpPr>
                <a:spLocks/>
              </p:cNvSpPr>
              <p:nvPr/>
            </p:nvSpPr>
            <p:spPr bwMode="auto">
              <a:xfrm>
                <a:off x="2430" y="3165"/>
                <a:ext cx="249" cy="165"/>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04621" name="Freeform 13"/>
              <p:cNvSpPr>
                <a:spLocks noEditPoints="1"/>
              </p:cNvSpPr>
              <p:nvPr/>
            </p:nvSpPr>
            <p:spPr bwMode="auto">
              <a:xfrm>
                <a:off x="2518" y="3237"/>
                <a:ext cx="74" cy="25"/>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grpSp>
            <p:nvGrpSpPr>
              <p:cNvPr id="3" name="Group 14"/>
              <p:cNvGrpSpPr>
                <a:grpSpLocks/>
              </p:cNvGrpSpPr>
              <p:nvPr/>
            </p:nvGrpSpPr>
            <p:grpSpPr bwMode="auto">
              <a:xfrm>
                <a:off x="1056" y="1183"/>
                <a:ext cx="1896" cy="2070"/>
                <a:chOff x="1056" y="1183"/>
                <a:chExt cx="1896" cy="2070"/>
              </a:xfrm>
            </p:grpSpPr>
            <p:sp>
              <p:nvSpPr>
                <p:cNvPr id="1604623" name="Text Box 15"/>
                <p:cNvSpPr txBox="1">
                  <a:spLocks noChangeArrowheads="1"/>
                </p:cNvSpPr>
                <p:nvPr/>
              </p:nvSpPr>
              <p:spPr bwMode="auto">
                <a:xfrm>
                  <a:off x="2704" y="1200"/>
                  <a:ext cx="248" cy="213"/>
                </a:xfrm>
                <a:prstGeom prst="rect">
                  <a:avLst/>
                </a:prstGeom>
                <a:noFill/>
                <a:ln w="12700">
                  <a:noFill/>
                  <a:miter lim="800000"/>
                  <a:headEnd/>
                  <a:tailEnd/>
                </a:ln>
                <a:effectLst/>
              </p:spPr>
              <p:txBody>
                <a:bodyPr wrap="none">
                  <a:spAutoFit/>
                </a:bodyPr>
                <a:lstStyle/>
                <a:p>
                  <a:r>
                    <a:rPr lang="en-US" sz="1600" dirty="0"/>
                    <a:t>20</a:t>
                  </a:r>
                </a:p>
              </p:txBody>
            </p:sp>
            <p:grpSp>
              <p:nvGrpSpPr>
                <p:cNvPr id="4" name="Group 16"/>
                <p:cNvGrpSpPr>
                  <a:grpSpLocks/>
                </p:cNvGrpSpPr>
                <p:nvPr/>
              </p:nvGrpSpPr>
              <p:grpSpPr bwMode="auto">
                <a:xfrm>
                  <a:off x="1056" y="1183"/>
                  <a:ext cx="1681" cy="2070"/>
                  <a:chOff x="1056" y="1183"/>
                  <a:chExt cx="1681" cy="2070"/>
                </a:xfrm>
              </p:grpSpPr>
              <p:sp>
                <p:nvSpPr>
                  <p:cNvPr id="1604625" name="Line 17"/>
                  <p:cNvSpPr>
                    <a:spLocks noChangeShapeType="1"/>
                  </p:cNvSpPr>
                  <p:nvPr/>
                </p:nvSpPr>
                <p:spPr bwMode="auto">
                  <a:xfrm>
                    <a:off x="2592" y="1296"/>
                    <a:ext cx="145" cy="55"/>
                  </a:xfrm>
                  <a:prstGeom prst="line">
                    <a:avLst/>
                  </a:prstGeom>
                  <a:noFill/>
                  <a:ln w="20638">
                    <a:solidFill>
                      <a:srgbClr val="000000"/>
                    </a:solidFill>
                    <a:round/>
                    <a:headEnd/>
                    <a:tailEnd/>
                  </a:ln>
                </p:spPr>
                <p:txBody>
                  <a:bodyPr/>
                  <a:lstStyle/>
                  <a:p>
                    <a:endParaRPr lang="en-US"/>
                  </a:p>
                </p:txBody>
              </p:sp>
              <p:sp>
                <p:nvSpPr>
                  <p:cNvPr id="1604626" name="Freeform 18"/>
                  <p:cNvSpPr>
                    <a:spLocks/>
                  </p:cNvSpPr>
                  <p:nvPr/>
                </p:nvSpPr>
                <p:spPr bwMode="auto">
                  <a:xfrm>
                    <a:off x="1056" y="1200"/>
                    <a:ext cx="1620" cy="2053"/>
                  </a:xfrm>
                  <a:custGeom>
                    <a:avLst/>
                    <a:gdLst/>
                    <a:ahLst/>
                    <a:cxnLst>
                      <a:cxn ang="0">
                        <a:pos x="1540" y="0"/>
                      </a:cxn>
                      <a:cxn ang="0">
                        <a:pos x="1544" y="220"/>
                      </a:cxn>
                      <a:cxn ang="0">
                        <a:pos x="0" y="220"/>
                      </a:cxn>
                      <a:cxn ang="0">
                        <a:pos x="0" y="2040"/>
                      </a:cxn>
                      <a:cxn ang="0">
                        <a:pos x="1328" y="2040"/>
                      </a:cxn>
                    </a:cxnLst>
                    <a:rect l="0" t="0" r="r" b="b"/>
                    <a:pathLst>
                      <a:path w="1544" h="2040">
                        <a:moveTo>
                          <a:pt x="1540" y="0"/>
                        </a:moveTo>
                        <a:lnTo>
                          <a:pt x="1544" y="220"/>
                        </a:lnTo>
                        <a:lnTo>
                          <a:pt x="0" y="220"/>
                        </a:lnTo>
                        <a:lnTo>
                          <a:pt x="0" y="2040"/>
                        </a:lnTo>
                        <a:lnTo>
                          <a:pt x="1328" y="2040"/>
                        </a:lnTo>
                      </a:path>
                    </a:pathLst>
                  </a:custGeom>
                  <a:noFill/>
                  <a:ln w="38100">
                    <a:solidFill>
                      <a:srgbClr val="000000"/>
                    </a:solidFill>
                    <a:prstDash val="solid"/>
                    <a:round/>
                    <a:headEnd type="none" w="med" len="med"/>
                    <a:tailEnd type="triangle" w="med" len="med"/>
                  </a:ln>
                </p:spPr>
                <p:txBody>
                  <a:bodyPr/>
                  <a:lstStyle/>
                  <a:p>
                    <a:endParaRPr lang="en-US"/>
                  </a:p>
                </p:txBody>
              </p:sp>
              <p:sp>
                <p:nvSpPr>
                  <p:cNvPr id="1604627" name="Text Box 19"/>
                  <p:cNvSpPr txBox="1">
                    <a:spLocks noChangeArrowheads="1"/>
                  </p:cNvSpPr>
                  <p:nvPr/>
                </p:nvSpPr>
                <p:spPr bwMode="auto">
                  <a:xfrm>
                    <a:off x="1632" y="1183"/>
                    <a:ext cx="291" cy="213"/>
                  </a:xfrm>
                  <a:prstGeom prst="rect">
                    <a:avLst/>
                  </a:prstGeom>
                  <a:noFill/>
                  <a:ln w="12700">
                    <a:noFill/>
                    <a:miter lim="800000"/>
                    <a:headEnd/>
                    <a:tailEnd/>
                  </a:ln>
                  <a:effectLst/>
                </p:spPr>
                <p:txBody>
                  <a:bodyPr wrap="none">
                    <a:spAutoFit/>
                  </a:bodyPr>
                  <a:lstStyle/>
                  <a:p>
                    <a:r>
                      <a:rPr lang="en-US" sz="1600"/>
                      <a:t>Tag</a:t>
                    </a:r>
                  </a:p>
                </p:txBody>
              </p:sp>
            </p:grpSp>
          </p:grpSp>
        </p:grpSp>
        <p:grpSp>
          <p:nvGrpSpPr>
            <p:cNvPr id="12" name="Group 11"/>
            <p:cNvGrpSpPr/>
            <p:nvPr/>
          </p:nvGrpSpPr>
          <p:grpSpPr>
            <a:xfrm>
              <a:off x="2960861" y="2336265"/>
              <a:ext cx="3481406" cy="4130161"/>
              <a:chOff x="2960861" y="2336265"/>
              <a:chExt cx="3481406" cy="4130161"/>
            </a:xfrm>
          </p:grpSpPr>
          <p:grpSp>
            <p:nvGrpSpPr>
              <p:cNvPr id="11" name="Group 10"/>
              <p:cNvGrpSpPr/>
              <p:nvPr/>
            </p:nvGrpSpPr>
            <p:grpSpPr>
              <a:xfrm>
                <a:off x="2960861" y="2336265"/>
                <a:ext cx="3481406" cy="4023213"/>
                <a:chOff x="2960861" y="2336265"/>
                <a:chExt cx="3481406" cy="4023213"/>
              </a:xfrm>
            </p:grpSpPr>
            <p:grpSp>
              <p:nvGrpSpPr>
                <p:cNvPr id="10" name="Group 5"/>
                <p:cNvGrpSpPr>
                  <a:grpSpLocks/>
                </p:cNvGrpSpPr>
                <p:nvPr/>
              </p:nvGrpSpPr>
              <p:grpSpPr bwMode="auto">
                <a:xfrm>
                  <a:off x="2960861" y="2336265"/>
                  <a:ext cx="2913063" cy="3797300"/>
                  <a:chOff x="720" y="1248"/>
                  <a:chExt cx="1835" cy="2392"/>
                </a:xfrm>
              </p:grpSpPr>
              <p:sp>
                <p:nvSpPr>
                  <p:cNvPr id="1604614" name="Freeform 6"/>
                  <p:cNvSpPr>
                    <a:spLocks/>
                  </p:cNvSpPr>
                  <p:nvPr/>
                </p:nvSpPr>
                <p:spPr bwMode="auto">
                  <a:xfrm>
                    <a:off x="2222" y="3468"/>
                    <a:ext cx="222" cy="172"/>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604615" name="Line 7"/>
                  <p:cNvSpPr>
                    <a:spLocks noChangeShapeType="1"/>
                  </p:cNvSpPr>
                  <p:nvPr/>
                </p:nvSpPr>
                <p:spPr bwMode="auto">
                  <a:xfrm>
                    <a:off x="2252" y="2316"/>
                    <a:ext cx="7" cy="1150"/>
                  </a:xfrm>
                  <a:prstGeom prst="line">
                    <a:avLst/>
                  </a:prstGeom>
                  <a:noFill/>
                  <a:ln w="20701">
                    <a:solidFill>
                      <a:srgbClr val="000000"/>
                    </a:solidFill>
                    <a:round/>
                    <a:headEnd type="oval" w="sm" len="sm"/>
                    <a:tailEnd/>
                  </a:ln>
                </p:spPr>
                <p:txBody>
                  <a:bodyPr/>
                  <a:lstStyle/>
                  <a:p>
                    <a:endParaRPr lang="en-US"/>
                  </a:p>
                </p:txBody>
              </p:sp>
              <p:sp>
                <p:nvSpPr>
                  <p:cNvPr id="1604616" name="Freeform 8"/>
                  <p:cNvSpPr>
                    <a:spLocks/>
                  </p:cNvSpPr>
                  <p:nvPr/>
                </p:nvSpPr>
                <p:spPr bwMode="auto">
                  <a:xfrm>
                    <a:off x="2303" y="3330"/>
                    <a:ext cx="252" cy="136"/>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04618" name="Text Box 10"/>
                  <p:cNvSpPr txBox="1">
                    <a:spLocks noChangeArrowheads="1"/>
                  </p:cNvSpPr>
                  <p:nvPr/>
                </p:nvSpPr>
                <p:spPr bwMode="auto">
                  <a:xfrm>
                    <a:off x="720" y="1248"/>
                    <a:ext cx="272" cy="212"/>
                  </a:xfrm>
                  <a:prstGeom prst="rect">
                    <a:avLst/>
                  </a:prstGeom>
                  <a:noFill/>
                  <a:ln w="12700">
                    <a:noFill/>
                    <a:miter lim="800000"/>
                    <a:headEnd/>
                    <a:tailEnd/>
                  </a:ln>
                  <a:effectLst/>
                </p:spPr>
                <p:txBody>
                  <a:bodyPr wrap="none">
                    <a:spAutoFit/>
                  </a:bodyPr>
                  <a:lstStyle/>
                  <a:p>
                    <a:r>
                      <a:rPr lang="en-US" sz="1600"/>
                      <a:t>Hit</a:t>
                    </a:r>
                  </a:p>
                </p:txBody>
              </p:sp>
            </p:grpSp>
            <p:sp>
              <p:nvSpPr>
                <p:cNvPr id="80" name="Text Box 9"/>
                <p:cNvSpPr txBox="1">
                  <a:spLocks noChangeArrowheads="1"/>
                </p:cNvSpPr>
                <p:nvPr/>
              </p:nvSpPr>
              <p:spPr bwMode="auto">
                <a:xfrm>
                  <a:off x="5475207" y="6020924"/>
                  <a:ext cx="967060" cy="338554"/>
                </a:xfrm>
                <a:prstGeom prst="rect">
                  <a:avLst/>
                </a:prstGeom>
                <a:noFill/>
                <a:ln w="12700">
                  <a:noFill/>
                  <a:miter lim="800000"/>
                  <a:headEnd/>
                  <a:tailEnd/>
                </a:ln>
              </p:spPr>
              <p:txBody>
                <a:bodyPr wrap="none">
                  <a:prstTxWarp prst="textNoShape">
                    <a:avLst/>
                  </a:prstTxWarp>
                  <a:spAutoFit/>
                </a:bodyPr>
                <a:lstStyle/>
                <a:p>
                  <a:r>
                    <a:rPr lang="en-US" altLang="zh-CN" sz="1600" dirty="0" smtClean="0">
                      <a:latin typeface="Calibri" charset="0"/>
                    </a:rPr>
                    <a:t>AND gate</a:t>
                  </a:r>
                  <a:endParaRPr lang="en-US" sz="1600" dirty="0">
                    <a:latin typeface="Calibri" charset="0"/>
                  </a:endParaRPr>
                </a:p>
              </p:txBody>
            </p:sp>
          </p:grpSp>
          <p:grpSp>
            <p:nvGrpSpPr>
              <p:cNvPr id="6" name="Group 5"/>
              <p:cNvGrpSpPr/>
              <p:nvPr/>
            </p:nvGrpSpPr>
            <p:grpSpPr>
              <a:xfrm>
                <a:off x="4462692" y="6065674"/>
                <a:ext cx="1079352" cy="400752"/>
                <a:chOff x="4462692" y="6065674"/>
                <a:chExt cx="1079352" cy="400752"/>
              </a:xfrm>
            </p:grpSpPr>
            <p:sp>
              <p:nvSpPr>
                <p:cNvPr id="82" name="Line 34"/>
                <p:cNvSpPr>
                  <a:spLocks noChangeShapeType="1"/>
                </p:cNvSpPr>
                <p:nvPr/>
              </p:nvSpPr>
              <p:spPr bwMode="auto">
                <a:xfrm>
                  <a:off x="5530064" y="6143988"/>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83" name="Line 35"/>
                <p:cNvSpPr>
                  <a:spLocks noChangeShapeType="1"/>
                </p:cNvSpPr>
                <p:nvPr/>
              </p:nvSpPr>
              <p:spPr bwMode="auto">
                <a:xfrm flipH="1">
                  <a:off x="4996663" y="6296388"/>
                  <a:ext cx="545381" cy="0"/>
                </a:xfrm>
                <a:prstGeom prst="line">
                  <a:avLst/>
                </a:prstGeom>
                <a:noFill/>
                <a:ln w="25400">
                  <a:solidFill>
                    <a:schemeClr val="tx1"/>
                  </a:solidFill>
                  <a:round/>
                  <a:headEnd type="none" w="med" len="med"/>
                  <a:tailEnd type="triangle"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85" name="Rectangle 80"/>
                <p:cNvSpPr>
                  <a:spLocks noChangeArrowheads="1"/>
                </p:cNvSpPr>
                <p:nvPr/>
              </p:nvSpPr>
              <p:spPr bwMode="auto">
                <a:xfrm>
                  <a:off x="4462692" y="6065674"/>
                  <a:ext cx="610745"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mn-ea"/>
                      <a:cs typeface="Calibri"/>
                    </a:rPr>
                    <a:t>Hit?</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grpSp>
        </p:grpSp>
      </p:grpSp>
      <p:sp>
        <p:nvSpPr>
          <p:cNvPr id="74" name="Horizontal Scroll 73"/>
          <p:cNvSpPr/>
          <p:nvPr/>
        </p:nvSpPr>
        <p:spPr>
          <a:xfrm>
            <a:off x="142401" y="5223506"/>
            <a:ext cx="2392538" cy="1323240"/>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indent="-342900">
              <a:buAutoNum type="arabicPeriod"/>
            </a:pPr>
            <a:r>
              <a:rPr lang="en-US" sz="2000" dirty="0" smtClean="0">
                <a:solidFill>
                  <a:schemeClr val="tx1"/>
                </a:solidFill>
                <a:latin typeface="Calibri" charset="0"/>
              </a:rPr>
              <a:t>Set selection</a:t>
            </a:r>
            <a:endParaRPr lang="en-US" sz="2000" dirty="0">
              <a:solidFill>
                <a:schemeClr val="tx1"/>
              </a:solidFill>
              <a:latin typeface="Calibri" charset="0"/>
            </a:endParaRPr>
          </a:p>
          <a:p>
            <a:pPr marL="342900" indent="-342900">
              <a:buAutoNum type="arabicPeriod"/>
            </a:pPr>
            <a:r>
              <a:rPr lang="en-US" sz="2000" dirty="0" smtClean="0">
                <a:solidFill>
                  <a:schemeClr val="tx1"/>
                </a:solidFill>
                <a:latin typeface="Calibri" charset="0"/>
              </a:rPr>
              <a:t>Tag comparison</a:t>
            </a:r>
          </a:p>
          <a:p>
            <a:pPr marL="342900" indent="-342900">
              <a:buAutoNum type="arabicPeriod"/>
            </a:pPr>
            <a:r>
              <a:rPr lang="en-US" sz="2000" dirty="0" smtClean="0">
                <a:solidFill>
                  <a:schemeClr val="tx1"/>
                </a:solidFill>
                <a:latin typeface="Calibri" charset="0"/>
              </a:rPr>
              <a:t>Data output</a:t>
            </a:r>
            <a:endParaRPr lang="en-US" sz="2000" dirty="0">
              <a:solidFill>
                <a:schemeClr val="tx1"/>
              </a:solidFill>
            </a:endParaRPr>
          </a:p>
        </p:txBody>
      </p:sp>
    </p:spTree>
    <p:extLst>
      <p:ext uri="{BB962C8B-B14F-4D97-AF65-F5344CB8AC3E}">
        <p14:creationId xmlns:p14="http://schemas.microsoft.com/office/powerpoint/2010/main" val="21196742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46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499"/>
                                          </p:stCondLst>
                                        </p:cTn>
                                        <p:tgtEl>
                                          <p:spTgt spid="16046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4659" grpId="0" autoUpdateAnimBg="0"/>
      <p:bldP spid="16046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rgbClr val="D9D9D9"/>
                </a:solidFill>
              </a:rPr>
              <a:t>Memory Hierarchy and Latency</a:t>
            </a:r>
          </a:p>
          <a:p>
            <a:r>
              <a:rPr lang="en-US" dirty="0" smtClean="0"/>
              <a:t>Cache Principles</a:t>
            </a:r>
          </a:p>
          <a:p>
            <a:r>
              <a:rPr lang="en-US" dirty="0" smtClean="0">
                <a:solidFill>
                  <a:srgbClr val="D9D9D9"/>
                </a:solidFill>
              </a:rPr>
              <a:t>Basic Cache Organization</a:t>
            </a:r>
          </a:p>
          <a:p>
            <a:r>
              <a:rPr lang="en-US" dirty="0" smtClean="0">
                <a:solidFill>
                  <a:srgbClr val="D9D9D9"/>
                </a:solidFill>
              </a:rPr>
              <a:t>Different Kinds of Caches</a:t>
            </a:r>
          </a:p>
          <a:p>
            <a:r>
              <a:rPr lang="en-US" dirty="0" smtClean="0">
                <a:solidFill>
                  <a:srgbClr val="D9D9D9"/>
                </a:solidFill>
              </a:rPr>
              <a:t>Write Back vs. Write Through</a:t>
            </a:r>
          </a:p>
          <a:p>
            <a:r>
              <a:rPr lang="en-US" dirty="0" smtClean="0">
                <a:solidFill>
                  <a:srgbClr val="D9D9D9"/>
                </a:solidFill>
              </a:rPr>
              <a:t>Summary</a:t>
            </a:r>
          </a:p>
          <a:p>
            <a:endParaRPr lang="en-US" dirty="0"/>
          </a:p>
        </p:txBody>
      </p:sp>
      <p:sp>
        <p:nvSpPr>
          <p:cNvPr id="8" name="Date Placeholder 3"/>
          <p:cNvSpPr txBox="1">
            <a:spLocks/>
          </p:cNvSpPr>
          <p:nvPr/>
        </p:nvSpPr>
        <p:spPr>
          <a:xfrm>
            <a:off x="5334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Fall </a:t>
            </a:r>
            <a:r>
              <a:rPr lang="is-IS" dirty="0" smtClean="0"/>
              <a:t>2017</a:t>
            </a:r>
            <a:r>
              <a:rPr lang="en-US" dirty="0" smtClean="0"/>
              <a:t> </a:t>
            </a:r>
            <a:r>
              <a:rPr lang="en-US" dirty="0"/>
              <a:t>– Lecture #14</a:t>
            </a:r>
          </a:p>
        </p:txBody>
      </p:sp>
      <p:sp>
        <p:nvSpPr>
          <p:cNvPr id="10" name="Slide Number Placeholder 5"/>
          <p:cNvSpPr>
            <a:spLocks noGrp="1"/>
          </p:cNvSpPr>
          <p:nvPr>
            <p:ph type="sldNum" sz="quarter" idx="4"/>
          </p:nvPr>
        </p:nvSpPr>
        <p:spPr>
          <a:xfrm>
            <a:off x="94488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6</a:t>
            </a:fld>
            <a:endParaRPr lang="en-US"/>
          </a:p>
        </p:txBody>
      </p:sp>
    </p:spTree>
    <p:extLst>
      <p:ext uri="{BB962C8B-B14F-4D97-AF65-F5344CB8AC3E}">
        <p14:creationId xmlns:p14="http://schemas.microsoft.com/office/powerpoint/2010/main" val="39548487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a:xfrm>
            <a:off x="3071105" y="3477626"/>
            <a:ext cx="334965" cy="18069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18946" name="Rectangle 2"/>
          <p:cNvSpPr>
            <a:spLocks noChangeArrowheads="1"/>
          </p:cNvSpPr>
          <p:nvPr/>
        </p:nvSpPr>
        <p:spPr bwMode="auto">
          <a:xfrm>
            <a:off x="1749425" y="312739"/>
            <a:ext cx="3168650" cy="477837"/>
          </a:xfrm>
          <a:prstGeom prst="rect">
            <a:avLst/>
          </a:prstGeom>
          <a:noFill/>
          <a:ln w="12700">
            <a:noFill/>
            <a:miter lim="800000"/>
            <a:headEnd/>
            <a:tailEnd/>
          </a:ln>
          <a:effectLst/>
        </p:spPr>
        <p:txBody>
          <a:bodyPr wrap="none" anchor="ctr"/>
          <a:lstStyle/>
          <a:p>
            <a:endParaRPr lang="en-US"/>
          </a:p>
        </p:txBody>
      </p:sp>
      <p:sp>
        <p:nvSpPr>
          <p:cNvPr id="1618947" name="Rectangle 3"/>
          <p:cNvSpPr>
            <a:spLocks noGrp="1" noChangeArrowheads="1"/>
          </p:cNvSpPr>
          <p:nvPr>
            <p:ph type="title"/>
          </p:nvPr>
        </p:nvSpPr>
        <p:spPr>
          <a:xfrm>
            <a:off x="1981200" y="228600"/>
            <a:ext cx="8229600" cy="884238"/>
          </a:xfrm>
          <a:noFill/>
          <a:ln/>
        </p:spPr>
        <p:txBody>
          <a:bodyPr vert="horz" lIns="90488" tIns="44450" rIns="90488" bIns="44450" rtlCol="0" anchor="ctr">
            <a:normAutofit/>
          </a:bodyPr>
          <a:lstStyle/>
          <a:p>
            <a:r>
              <a:rPr lang="en-US" dirty="0" smtClean="0"/>
              <a:t>Multi</a:t>
            </a:r>
            <a:r>
              <a:rPr lang="en-US" altLang="zh-CN" dirty="0" smtClean="0"/>
              <a:t>-W</a:t>
            </a:r>
            <a:r>
              <a:rPr lang="en-US" dirty="0" smtClean="0"/>
              <a:t>ord Block DM </a:t>
            </a:r>
            <a:r>
              <a:rPr lang="en-US" dirty="0"/>
              <a:t>Cache</a:t>
            </a:r>
          </a:p>
        </p:txBody>
      </p:sp>
      <p:grpSp>
        <p:nvGrpSpPr>
          <p:cNvPr id="15" name="Group 14"/>
          <p:cNvGrpSpPr/>
          <p:nvPr/>
        </p:nvGrpSpPr>
        <p:grpSpPr>
          <a:xfrm>
            <a:off x="2819400" y="2438401"/>
            <a:ext cx="3760788" cy="1828800"/>
            <a:chOff x="2438400" y="1998132"/>
            <a:chExt cx="3760788" cy="1828800"/>
          </a:xfrm>
        </p:grpSpPr>
        <p:sp>
          <p:nvSpPr>
            <p:cNvPr id="1618953" name="Line 9"/>
            <p:cNvSpPr>
              <a:spLocks noChangeShapeType="1"/>
            </p:cNvSpPr>
            <p:nvPr/>
          </p:nvSpPr>
          <p:spPr bwMode="auto">
            <a:xfrm>
              <a:off x="5867401" y="1998132"/>
              <a:ext cx="0" cy="609600"/>
            </a:xfrm>
            <a:prstGeom prst="line">
              <a:avLst/>
            </a:prstGeom>
            <a:noFill/>
            <a:ln w="28575">
              <a:solidFill>
                <a:schemeClr val="tx1"/>
              </a:solidFill>
              <a:round/>
              <a:headEnd/>
              <a:tailEnd/>
            </a:ln>
            <a:effectLst/>
          </p:spPr>
          <p:txBody>
            <a:bodyPr/>
            <a:lstStyle/>
            <a:p>
              <a:endParaRPr lang="en-US"/>
            </a:p>
          </p:txBody>
        </p:sp>
        <p:grpSp>
          <p:nvGrpSpPr>
            <p:cNvPr id="14" name="Group 13"/>
            <p:cNvGrpSpPr/>
            <p:nvPr/>
          </p:nvGrpSpPr>
          <p:grpSpPr>
            <a:xfrm>
              <a:off x="2438400" y="2074332"/>
              <a:ext cx="3760788" cy="1752600"/>
              <a:chOff x="2438400" y="2074332"/>
              <a:chExt cx="3760788" cy="1752600"/>
            </a:xfrm>
          </p:grpSpPr>
          <p:sp>
            <p:nvSpPr>
              <p:cNvPr id="1618952" name="Text Box 8"/>
              <p:cNvSpPr txBox="1">
                <a:spLocks noChangeArrowheads="1"/>
              </p:cNvSpPr>
              <p:nvPr/>
            </p:nvSpPr>
            <p:spPr bwMode="auto">
              <a:xfrm>
                <a:off x="5029201" y="2275944"/>
                <a:ext cx="638175" cy="338138"/>
              </a:xfrm>
              <a:prstGeom prst="rect">
                <a:avLst/>
              </a:prstGeom>
              <a:noFill/>
              <a:ln w="12700">
                <a:noFill/>
                <a:miter lim="800000"/>
                <a:headEnd/>
                <a:tailEnd/>
              </a:ln>
              <a:effectLst/>
            </p:spPr>
            <p:txBody>
              <a:bodyPr wrap="none">
                <a:spAutoFit/>
              </a:bodyPr>
              <a:lstStyle/>
              <a:p>
                <a:r>
                  <a:rPr lang="en-US" sz="1600" dirty="0"/>
                  <a:t>Index</a:t>
                </a:r>
              </a:p>
            </p:txBody>
          </p:sp>
          <p:sp>
            <p:nvSpPr>
              <p:cNvPr id="1618950" name="Line 6"/>
              <p:cNvSpPr>
                <a:spLocks noChangeShapeType="1"/>
              </p:cNvSpPr>
              <p:nvPr/>
            </p:nvSpPr>
            <p:spPr bwMode="auto">
              <a:xfrm>
                <a:off x="5715001" y="2150532"/>
                <a:ext cx="234950" cy="90488"/>
              </a:xfrm>
              <a:prstGeom prst="line">
                <a:avLst/>
              </a:prstGeom>
              <a:noFill/>
              <a:ln w="20638">
                <a:solidFill>
                  <a:srgbClr val="000000"/>
                </a:solidFill>
                <a:round/>
                <a:headEnd/>
                <a:tailEnd/>
              </a:ln>
            </p:spPr>
            <p:txBody>
              <a:bodyPr/>
              <a:lstStyle/>
              <a:p>
                <a:endParaRPr lang="en-US"/>
              </a:p>
            </p:txBody>
          </p:sp>
          <p:sp>
            <p:nvSpPr>
              <p:cNvPr id="1618951" name="Text Box 7"/>
              <p:cNvSpPr txBox="1">
                <a:spLocks noChangeArrowheads="1"/>
              </p:cNvSpPr>
              <p:nvPr/>
            </p:nvSpPr>
            <p:spPr bwMode="auto">
              <a:xfrm>
                <a:off x="5900738" y="2074332"/>
                <a:ext cx="298450" cy="338138"/>
              </a:xfrm>
              <a:prstGeom prst="rect">
                <a:avLst/>
              </a:prstGeom>
              <a:noFill/>
              <a:ln w="12700">
                <a:noFill/>
                <a:miter lim="800000"/>
                <a:headEnd/>
                <a:tailEnd/>
              </a:ln>
              <a:effectLst/>
            </p:spPr>
            <p:txBody>
              <a:bodyPr wrap="none">
                <a:spAutoFit/>
              </a:bodyPr>
              <a:lstStyle/>
              <a:p>
                <a:r>
                  <a:rPr lang="en-US" sz="1600" dirty="0"/>
                  <a:t>8</a:t>
                </a:r>
              </a:p>
            </p:txBody>
          </p:sp>
          <p:sp>
            <p:nvSpPr>
              <p:cNvPr id="1618954" name="Line 10"/>
              <p:cNvSpPr>
                <a:spLocks noChangeShapeType="1"/>
              </p:cNvSpPr>
              <p:nvPr/>
            </p:nvSpPr>
            <p:spPr bwMode="auto">
              <a:xfrm>
                <a:off x="2438400" y="2607732"/>
                <a:ext cx="3429001" cy="0"/>
              </a:xfrm>
              <a:prstGeom prst="line">
                <a:avLst/>
              </a:prstGeom>
              <a:noFill/>
              <a:ln w="38100">
                <a:solidFill>
                  <a:schemeClr val="tx1"/>
                </a:solidFill>
                <a:round/>
                <a:headEnd/>
                <a:tailEnd/>
              </a:ln>
              <a:effectLst/>
            </p:spPr>
            <p:txBody>
              <a:bodyPr/>
              <a:lstStyle/>
              <a:p>
                <a:endParaRPr lang="en-US"/>
              </a:p>
            </p:txBody>
          </p:sp>
          <p:sp>
            <p:nvSpPr>
              <p:cNvPr id="1618955" name="Line 11"/>
              <p:cNvSpPr>
                <a:spLocks noChangeShapeType="1"/>
              </p:cNvSpPr>
              <p:nvPr/>
            </p:nvSpPr>
            <p:spPr bwMode="auto">
              <a:xfrm>
                <a:off x="2438400" y="2607732"/>
                <a:ext cx="0" cy="1219200"/>
              </a:xfrm>
              <a:prstGeom prst="line">
                <a:avLst/>
              </a:prstGeom>
              <a:noFill/>
              <a:ln w="28575">
                <a:solidFill>
                  <a:schemeClr val="tx1"/>
                </a:solidFill>
                <a:round/>
                <a:headEnd/>
                <a:tailEnd/>
              </a:ln>
              <a:effectLst/>
            </p:spPr>
            <p:txBody>
              <a:bodyPr/>
              <a:lstStyle/>
              <a:p>
                <a:endParaRPr lang="en-US"/>
              </a:p>
            </p:txBody>
          </p:sp>
          <p:sp>
            <p:nvSpPr>
              <p:cNvPr id="1618956" name="Line 12"/>
              <p:cNvSpPr>
                <a:spLocks noChangeShapeType="1"/>
              </p:cNvSpPr>
              <p:nvPr/>
            </p:nvSpPr>
            <p:spPr bwMode="auto">
              <a:xfrm>
                <a:off x="2438400" y="3826932"/>
                <a:ext cx="609600" cy="0"/>
              </a:xfrm>
              <a:prstGeom prst="line">
                <a:avLst/>
              </a:prstGeom>
              <a:noFill/>
              <a:ln w="28575">
                <a:solidFill>
                  <a:schemeClr val="tx1"/>
                </a:solidFill>
                <a:round/>
                <a:headEnd/>
                <a:tailEnd type="triangle" w="med" len="med"/>
              </a:ln>
              <a:effectLst/>
            </p:spPr>
            <p:txBody>
              <a:bodyPr/>
              <a:lstStyle/>
              <a:p>
                <a:endParaRPr lang="en-US"/>
              </a:p>
            </p:txBody>
          </p:sp>
        </p:grpSp>
      </p:grpSp>
      <p:sp>
        <p:nvSpPr>
          <p:cNvPr id="121" name="Rectangle 120"/>
          <p:cNvSpPr/>
          <p:nvPr/>
        </p:nvSpPr>
        <p:spPr>
          <a:xfrm>
            <a:off x="3416301" y="4145781"/>
            <a:ext cx="6794499" cy="24365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18958" name="Freeform 14"/>
          <p:cNvSpPr>
            <a:spLocks/>
          </p:cNvSpPr>
          <p:nvPr/>
        </p:nvSpPr>
        <p:spPr bwMode="auto">
          <a:xfrm>
            <a:off x="3429000" y="4191001"/>
            <a:ext cx="6762750" cy="15240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1618959" name="Freeform 15"/>
          <p:cNvSpPr>
            <a:spLocks/>
          </p:cNvSpPr>
          <p:nvPr/>
        </p:nvSpPr>
        <p:spPr bwMode="auto">
          <a:xfrm>
            <a:off x="3429000" y="4191001"/>
            <a:ext cx="6781800" cy="15240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path>
            </a:pathLst>
          </a:custGeom>
          <a:noFill/>
          <a:ln w="20638">
            <a:solidFill>
              <a:srgbClr val="000000"/>
            </a:solidFill>
            <a:prstDash val="solid"/>
            <a:round/>
            <a:headEnd/>
            <a:tailEnd/>
          </a:ln>
        </p:spPr>
        <p:txBody>
          <a:bodyPr/>
          <a:lstStyle/>
          <a:p>
            <a:endParaRPr lang="en-US"/>
          </a:p>
        </p:txBody>
      </p:sp>
      <p:sp>
        <p:nvSpPr>
          <p:cNvPr id="1618960" name="Line 16"/>
          <p:cNvSpPr>
            <a:spLocks noChangeShapeType="1"/>
          </p:cNvSpPr>
          <p:nvPr/>
        </p:nvSpPr>
        <p:spPr bwMode="auto">
          <a:xfrm flipH="1">
            <a:off x="3429000" y="3649663"/>
            <a:ext cx="6762750" cy="0"/>
          </a:xfrm>
          <a:prstGeom prst="line">
            <a:avLst/>
          </a:prstGeom>
          <a:noFill/>
          <a:ln w="20638">
            <a:solidFill>
              <a:srgbClr val="000000"/>
            </a:solidFill>
            <a:round/>
            <a:headEnd/>
            <a:tailEnd/>
          </a:ln>
        </p:spPr>
        <p:txBody>
          <a:bodyPr/>
          <a:lstStyle/>
          <a:p>
            <a:endParaRPr lang="en-US"/>
          </a:p>
        </p:txBody>
      </p:sp>
      <p:sp>
        <p:nvSpPr>
          <p:cNvPr id="1618961" name="Line 17"/>
          <p:cNvSpPr>
            <a:spLocks noChangeShapeType="1"/>
          </p:cNvSpPr>
          <p:nvPr/>
        </p:nvSpPr>
        <p:spPr bwMode="auto">
          <a:xfrm flipH="1">
            <a:off x="3429000" y="3824288"/>
            <a:ext cx="6762750" cy="0"/>
          </a:xfrm>
          <a:prstGeom prst="line">
            <a:avLst/>
          </a:prstGeom>
          <a:noFill/>
          <a:ln w="20638">
            <a:solidFill>
              <a:srgbClr val="000000"/>
            </a:solidFill>
            <a:round/>
            <a:headEnd/>
            <a:tailEnd/>
          </a:ln>
        </p:spPr>
        <p:txBody>
          <a:bodyPr/>
          <a:lstStyle/>
          <a:p>
            <a:endParaRPr lang="en-US"/>
          </a:p>
        </p:txBody>
      </p:sp>
      <p:sp>
        <p:nvSpPr>
          <p:cNvPr id="1618962" name="Line 18"/>
          <p:cNvSpPr>
            <a:spLocks noChangeShapeType="1"/>
          </p:cNvSpPr>
          <p:nvPr/>
        </p:nvSpPr>
        <p:spPr bwMode="auto">
          <a:xfrm flipH="1">
            <a:off x="3429000" y="3997326"/>
            <a:ext cx="6762750" cy="0"/>
          </a:xfrm>
          <a:prstGeom prst="line">
            <a:avLst/>
          </a:prstGeom>
          <a:noFill/>
          <a:ln w="20638">
            <a:solidFill>
              <a:srgbClr val="000000"/>
            </a:solidFill>
            <a:round/>
            <a:headEnd/>
            <a:tailEnd/>
          </a:ln>
        </p:spPr>
        <p:txBody>
          <a:bodyPr/>
          <a:lstStyle/>
          <a:p>
            <a:endParaRPr lang="en-US"/>
          </a:p>
        </p:txBody>
      </p:sp>
      <p:sp>
        <p:nvSpPr>
          <p:cNvPr id="1618963" name="Line 19"/>
          <p:cNvSpPr>
            <a:spLocks noChangeShapeType="1"/>
          </p:cNvSpPr>
          <p:nvPr/>
        </p:nvSpPr>
        <p:spPr bwMode="auto">
          <a:xfrm flipH="1">
            <a:off x="3429000" y="4519614"/>
            <a:ext cx="6762750" cy="0"/>
          </a:xfrm>
          <a:prstGeom prst="line">
            <a:avLst/>
          </a:prstGeom>
          <a:noFill/>
          <a:ln w="20638">
            <a:solidFill>
              <a:srgbClr val="000000"/>
            </a:solidFill>
            <a:round/>
            <a:headEnd/>
            <a:tailEnd/>
          </a:ln>
        </p:spPr>
        <p:txBody>
          <a:bodyPr/>
          <a:lstStyle/>
          <a:p>
            <a:endParaRPr lang="en-US"/>
          </a:p>
        </p:txBody>
      </p:sp>
      <p:sp>
        <p:nvSpPr>
          <p:cNvPr id="1618964" name="Line 20"/>
          <p:cNvSpPr>
            <a:spLocks noChangeShapeType="1"/>
          </p:cNvSpPr>
          <p:nvPr/>
        </p:nvSpPr>
        <p:spPr bwMode="auto">
          <a:xfrm flipH="1">
            <a:off x="3429000" y="4694239"/>
            <a:ext cx="6762750" cy="0"/>
          </a:xfrm>
          <a:prstGeom prst="line">
            <a:avLst/>
          </a:prstGeom>
          <a:noFill/>
          <a:ln w="20638">
            <a:solidFill>
              <a:srgbClr val="000000"/>
            </a:solidFill>
            <a:round/>
            <a:headEnd/>
            <a:tailEnd/>
          </a:ln>
        </p:spPr>
        <p:txBody>
          <a:bodyPr/>
          <a:lstStyle/>
          <a:p>
            <a:endParaRPr lang="en-US"/>
          </a:p>
        </p:txBody>
      </p:sp>
      <p:sp>
        <p:nvSpPr>
          <p:cNvPr id="1618965" name="Line 21"/>
          <p:cNvSpPr>
            <a:spLocks noChangeShapeType="1"/>
          </p:cNvSpPr>
          <p:nvPr/>
        </p:nvSpPr>
        <p:spPr bwMode="auto">
          <a:xfrm flipH="1">
            <a:off x="3429000" y="4868864"/>
            <a:ext cx="6762750" cy="0"/>
          </a:xfrm>
          <a:prstGeom prst="line">
            <a:avLst/>
          </a:prstGeom>
          <a:noFill/>
          <a:ln w="20638">
            <a:solidFill>
              <a:srgbClr val="000000"/>
            </a:solidFill>
            <a:round/>
            <a:headEnd/>
            <a:tailEnd/>
          </a:ln>
        </p:spPr>
        <p:txBody>
          <a:bodyPr/>
          <a:lstStyle/>
          <a:p>
            <a:endParaRPr lang="en-US"/>
          </a:p>
        </p:txBody>
      </p:sp>
      <p:sp>
        <p:nvSpPr>
          <p:cNvPr id="1618966" name="Line 22"/>
          <p:cNvSpPr>
            <a:spLocks noChangeShapeType="1"/>
          </p:cNvSpPr>
          <p:nvPr/>
        </p:nvSpPr>
        <p:spPr bwMode="auto">
          <a:xfrm flipH="1">
            <a:off x="3429000" y="5043489"/>
            <a:ext cx="6762750" cy="0"/>
          </a:xfrm>
          <a:prstGeom prst="line">
            <a:avLst/>
          </a:prstGeom>
          <a:noFill/>
          <a:ln w="20638">
            <a:solidFill>
              <a:srgbClr val="000000"/>
            </a:solidFill>
            <a:round/>
            <a:headEnd/>
            <a:tailEnd/>
          </a:ln>
        </p:spPr>
        <p:txBody>
          <a:bodyPr/>
          <a:lstStyle/>
          <a:p>
            <a:endParaRPr lang="en-US"/>
          </a:p>
        </p:txBody>
      </p:sp>
      <p:sp>
        <p:nvSpPr>
          <p:cNvPr id="1618967" name="Text Box 23"/>
          <p:cNvSpPr txBox="1">
            <a:spLocks noChangeArrowheads="1"/>
          </p:cNvSpPr>
          <p:nvPr/>
        </p:nvSpPr>
        <p:spPr bwMode="auto">
          <a:xfrm>
            <a:off x="7010400" y="3081338"/>
            <a:ext cx="525463" cy="307975"/>
          </a:xfrm>
          <a:prstGeom prst="rect">
            <a:avLst/>
          </a:prstGeom>
          <a:noFill/>
          <a:ln w="12700">
            <a:noFill/>
            <a:miter lim="800000"/>
            <a:headEnd/>
            <a:tailEnd/>
          </a:ln>
          <a:effectLst/>
        </p:spPr>
        <p:txBody>
          <a:bodyPr wrap="none">
            <a:spAutoFit/>
          </a:bodyPr>
          <a:lstStyle/>
          <a:p>
            <a:r>
              <a:rPr lang="en-US" sz="1400" dirty="0"/>
              <a:t>Data</a:t>
            </a:r>
          </a:p>
        </p:txBody>
      </p:sp>
      <p:sp>
        <p:nvSpPr>
          <p:cNvPr id="1618968" name="Text Box 24"/>
          <p:cNvSpPr txBox="1">
            <a:spLocks noChangeArrowheads="1"/>
          </p:cNvSpPr>
          <p:nvPr/>
        </p:nvSpPr>
        <p:spPr bwMode="auto">
          <a:xfrm>
            <a:off x="3012860" y="3200401"/>
            <a:ext cx="416140" cy="307777"/>
          </a:xfrm>
          <a:prstGeom prst="rect">
            <a:avLst/>
          </a:prstGeom>
          <a:noFill/>
          <a:ln w="12700">
            <a:noFill/>
            <a:miter lim="800000"/>
            <a:headEnd/>
            <a:tailEnd/>
          </a:ln>
          <a:effectLst/>
        </p:spPr>
        <p:txBody>
          <a:bodyPr wrap="none">
            <a:spAutoFit/>
          </a:bodyPr>
          <a:lstStyle/>
          <a:p>
            <a:r>
              <a:rPr lang="en-US" sz="1400" dirty="0" smtClean="0"/>
              <a:t>Set</a:t>
            </a:r>
            <a:endParaRPr lang="en-US" sz="1400" dirty="0"/>
          </a:p>
        </p:txBody>
      </p:sp>
      <p:sp>
        <p:nvSpPr>
          <p:cNvPr id="1618969" name="Text Box 25"/>
          <p:cNvSpPr txBox="1">
            <a:spLocks noChangeArrowheads="1"/>
          </p:cNvSpPr>
          <p:nvPr/>
        </p:nvSpPr>
        <p:spPr bwMode="auto">
          <a:xfrm>
            <a:off x="3810000" y="3200401"/>
            <a:ext cx="430213" cy="307975"/>
          </a:xfrm>
          <a:prstGeom prst="rect">
            <a:avLst/>
          </a:prstGeom>
          <a:noFill/>
          <a:ln w="12700">
            <a:noFill/>
            <a:miter lim="800000"/>
            <a:headEnd/>
            <a:tailEnd/>
          </a:ln>
          <a:effectLst/>
        </p:spPr>
        <p:txBody>
          <a:bodyPr wrap="none">
            <a:spAutoFit/>
          </a:bodyPr>
          <a:lstStyle/>
          <a:p>
            <a:r>
              <a:rPr lang="en-US" sz="1400"/>
              <a:t>Tag</a:t>
            </a:r>
          </a:p>
        </p:txBody>
      </p:sp>
      <p:sp>
        <p:nvSpPr>
          <p:cNvPr id="1618970" name="Text Box 26"/>
          <p:cNvSpPr txBox="1">
            <a:spLocks noChangeArrowheads="1"/>
          </p:cNvSpPr>
          <p:nvPr/>
        </p:nvSpPr>
        <p:spPr bwMode="auto">
          <a:xfrm>
            <a:off x="3276600" y="3200401"/>
            <a:ext cx="541338" cy="307975"/>
          </a:xfrm>
          <a:prstGeom prst="rect">
            <a:avLst/>
          </a:prstGeom>
          <a:noFill/>
          <a:ln w="12700">
            <a:noFill/>
            <a:miter lim="800000"/>
            <a:headEnd/>
            <a:tailEnd/>
          </a:ln>
          <a:effectLst/>
        </p:spPr>
        <p:txBody>
          <a:bodyPr wrap="none">
            <a:spAutoFit/>
          </a:bodyPr>
          <a:lstStyle/>
          <a:p>
            <a:r>
              <a:rPr lang="en-US" sz="1400"/>
              <a:t>Valid</a:t>
            </a:r>
          </a:p>
        </p:txBody>
      </p:sp>
      <p:sp>
        <p:nvSpPr>
          <p:cNvPr id="1618971" name="Text Box 27"/>
          <p:cNvSpPr txBox="1">
            <a:spLocks noChangeArrowheads="1"/>
          </p:cNvSpPr>
          <p:nvPr/>
        </p:nvSpPr>
        <p:spPr bwMode="auto">
          <a:xfrm>
            <a:off x="2979738" y="3429001"/>
            <a:ext cx="436563" cy="1906588"/>
          </a:xfrm>
          <a:prstGeom prst="rect">
            <a:avLst/>
          </a:prstGeom>
          <a:noFill/>
          <a:ln w="12700">
            <a:noFill/>
            <a:miter lim="800000"/>
            <a:headEnd/>
            <a:tailEnd/>
          </a:ln>
          <a:effectLst/>
        </p:spPr>
        <p:txBody>
          <a:bodyPr wrap="none">
            <a:spAutoFit/>
          </a:bodyPr>
          <a:lstStyle/>
          <a:p>
            <a:pPr algn="r">
              <a:lnSpc>
                <a:spcPct val="110000"/>
              </a:lnSpc>
            </a:pPr>
            <a:r>
              <a:rPr lang="en-US" sz="1200" dirty="0"/>
              <a:t>0</a:t>
            </a:r>
          </a:p>
          <a:p>
            <a:pPr algn="r">
              <a:lnSpc>
                <a:spcPct val="110000"/>
              </a:lnSpc>
            </a:pPr>
            <a:r>
              <a:rPr lang="en-US" sz="1200" dirty="0"/>
              <a:t>1</a:t>
            </a:r>
          </a:p>
          <a:p>
            <a:pPr algn="r">
              <a:lnSpc>
                <a:spcPct val="110000"/>
              </a:lnSpc>
            </a:pPr>
            <a:r>
              <a:rPr lang="en-US" sz="1200" dirty="0"/>
              <a:t>2</a:t>
            </a:r>
          </a:p>
          <a:p>
            <a:pPr algn="r">
              <a:lnSpc>
                <a:spcPct val="110000"/>
              </a:lnSpc>
            </a:pPr>
            <a:r>
              <a:rPr lang="en-US" sz="1200" dirty="0"/>
              <a:t>.</a:t>
            </a:r>
          </a:p>
          <a:p>
            <a:pPr algn="r">
              <a:lnSpc>
                <a:spcPct val="110000"/>
              </a:lnSpc>
            </a:pPr>
            <a:r>
              <a:rPr lang="en-US" sz="1200" dirty="0"/>
              <a:t>.</a:t>
            </a:r>
          </a:p>
          <a:p>
            <a:pPr algn="r">
              <a:lnSpc>
                <a:spcPct val="110000"/>
              </a:lnSpc>
            </a:pPr>
            <a:r>
              <a:rPr lang="en-US" sz="1200" dirty="0"/>
              <a:t>.</a:t>
            </a:r>
          </a:p>
          <a:p>
            <a:pPr algn="r">
              <a:lnSpc>
                <a:spcPct val="110000"/>
              </a:lnSpc>
            </a:pPr>
            <a:r>
              <a:rPr lang="en-US" sz="1200" dirty="0"/>
              <a:t>253</a:t>
            </a:r>
          </a:p>
          <a:p>
            <a:pPr algn="r">
              <a:lnSpc>
                <a:spcPct val="110000"/>
              </a:lnSpc>
            </a:pPr>
            <a:r>
              <a:rPr lang="en-US" sz="1200" dirty="0"/>
              <a:t>254</a:t>
            </a:r>
          </a:p>
          <a:p>
            <a:pPr algn="r">
              <a:lnSpc>
                <a:spcPct val="110000"/>
              </a:lnSpc>
            </a:pPr>
            <a:r>
              <a:rPr lang="en-US" sz="1200" dirty="0"/>
              <a:t>255</a:t>
            </a:r>
          </a:p>
        </p:txBody>
      </p:sp>
      <p:sp>
        <p:nvSpPr>
          <p:cNvPr id="1618972" name="Rectangle 28"/>
          <p:cNvSpPr>
            <a:spLocks noChangeArrowheads="1"/>
          </p:cNvSpPr>
          <p:nvPr/>
        </p:nvSpPr>
        <p:spPr bwMode="auto">
          <a:xfrm>
            <a:off x="3429000" y="3505201"/>
            <a:ext cx="6781800" cy="1752601"/>
          </a:xfrm>
          <a:prstGeom prst="rect">
            <a:avLst/>
          </a:prstGeom>
          <a:noFill/>
          <a:ln w="28575">
            <a:solidFill>
              <a:schemeClr val="tx1"/>
            </a:solidFill>
            <a:miter lim="800000"/>
            <a:headEnd/>
            <a:tailEnd/>
          </a:ln>
          <a:effectLst/>
        </p:spPr>
        <p:txBody>
          <a:bodyPr wrap="none" anchor="ctr"/>
          <a:lstStyle/>
          <a:p>
            <a:endParaRPr lang="en-US"/>
          </a:p>
        </p:txBody>
      </p:sp>
      <p:sp>
        <p:nvSpPr>
          <p:cNvPr id="1618973" name="Line 29"/>
          <p:cNvSpPr>
            <a:spLocks noChangeShapeType="1"/>
          </p:cNvSpPr>
          <p:nvPr/>
        </p:nvSpPr>
        <p:spPr bwMode="auto">
          <a:xfrm>
            <a:off x="7315200" y="3505201"/>
            <a:ext cx="1588" cy="1755776"/>
          </a:xfrm>
          <a:prstGeom prst="line">
            <a:avLst/>
          </a:prstGeom>
          <a:noFill/>
          <a:ln w="20638">
            <a:solidFill>
              <a:srgbClr val="000000"/>
            </a:solidFill>
            <a:round/>
            <a:headEnd/>
            <a:tailEnd/>
          </a:ln>
        </p:spPr>
        <p:txBody>
          <a:bodyPr/>
          <a:lstStyle/>
          <a:p>
            <a:endParaRPr lang="en-US"/>
          </a:p>
        </p:txBody>
      </p:sp>
      <p:sp>
        <p:nvSpPr>
          <p:cNvPr id="1618974" name="Line 30"/>
          <p:cNvSpPr>
            <a:spLocks noChangeShapeType="1"/>
          </p:cNvSpPr>
          <p:nvPr/>
        </p:nvSpPr>
        <p:spPr bwMode="auto">
          <a:xfrm>
            <a:off x="8763000" y="3505201"/>
            <a:ext cx="1588" cy="1755776"/>
          </a:xfrm>
          <a:prstGeom prst="line">
            <a:avLst/>
          </a:prstGeom>
          <a:noFill/>
          <a:ln w="20638">
            <a:solidFill>
              <a:srgbClr val="000000"/>
            </a:solidFill>
            <a:round/>
            <a:headEnd/>
            <a:tailEnd/>
          </a:ln>
        </p:spPr>
        <p:txBody>
          <a:bodyPr/>
          <a:lstStyle/>
          <a:p>
            <a:endParaRPr lang="en-US"/>
          </a:p>
        </p:txBody>
      </p:sp>
      <p:sp>
        <p:nvSpPr>
          <p:cNvPr id="1618975" name="Line 31"/>
          <p:cNvSpPr>
            <a:spLocks noChangeShapeType="1"/>
          </p:cNvSpPr>
          <p:nvPr/>
        </p:nvSpPr>
        <p:spPr bwMode="auto">
          <a:xfrm>
            <a:off x="5867400" y="3505201"/>
            <a:ext cx="1588" cy="1755776"/>
          </a:xfrm>
          <a:prstGeom prst="line">
            <a:avLst/>
          </a:prstGeom>
          <a:noFill/>
          <a:ln w="20638">
            <a:solidFill>
              <a:srgbClr val="000000"/>
            </a:solidFill>
            <a:round/>
            <a:headEnd/>
            <a:tailEnd/>
          </a:ln>
        </p:spPr>
        <p:txBody>
          <a:bodyPr/>
          <a:lstStyle/>
          <a:p>
            <a:endParaRPr lang="en-US"/>
          </a:p>
        </p:txBody>
      </p:sp>
      <p:sp>
        <p:nvSpPr>
          <p:cNvPr id="1618976" name="Line 32"/>
          <p:cNvSpPr>
            <a:spLocks noChangeShapeType="1"/>
          </p:cNvSpPr>
          <p:nvPr/>
        </p:nvSpPr>
        <p:spPr bwMode="auto">
          <a:xfrm>
            <a:off x="4419600" y="3505201"/>
            <a:ext cx="0" cy="1752601"/>
          </a:xfrm>
          <a:prstGeom prst="line">
            <a:avLst/>
          </a:prstGeom>
          <a:noFill/>
          <a:ln w="20638">
            <a:solidFill>
              <a:srgbClr val="000000"/>
            </a:solidFill>
            <a:round/>
            <a:headEnd/>
            <a:tailEnd/>
          </a:ln>
        </p:spPr>
        <p:txBody>
          <a:bodyPr/>
          <a:lstStyle/>
          <a:p>
            <a:endParaRPr lang="en-US"/>
          </a:p>
        </p:txBody>
      </p:sp>
      <p:sp>
        <p:nvSpPr>
          <p:cNvPr id="1618977" name="Line 33"/>
          <p:cNvSpPr>
            <a:spLocks noChangeShapeType="1"/>
          </p:cNvSpPr>
          <p:nvPr/>
        </p:nvSpPr>
        <p:spPr bwMode="auto">
          <a:xfrm>
            <a:off x="3581400" y="3505201"/>
            <a:ext cx="1588" cy="1755776"/>
          </a:xfrm>
          <a:prstGeom prst="line">
            <a:avLst/>
          </a:prstGeom>
          <a:noFill/>
          <a:ln w="20638">
            <a:solidFill>
              <a:srgbClr val="000000"/>
            </a:solidFill>
            <a:round/>
            <a:headEnd/>
            <a:tailEnd/>
          </a:ln>
        </p:spPr>
        <p:txBody>
          <a:bodyPr/>
          <a:lstStyle/>
          <a:p>
            <a:endParaRPr lang="en-US"/>
          </a:p>
        </p:txBody>
      </p:sp>
      <p:sp>
        <p:nvSpPr>
          <p:cNvPr id="1618978" name="Line 34"/>
          <p:cNvSpPr>
            <a:spLocks noChangeShapeType="1"/>
          </p:cNvSpPr>
          <p:nvPr/>
        </p:nvSpPr>
        <p:spPr bwMode="auto">
          <a:xfrm>
            <a:off x="4419600" y="3352801"/>
            <a:ext cx="5791200" cy="0"/>
          </a:xfrm>
          <a:prstGeom prst="line">
            <a:avLst/>
          </a:prstGeom>
          <a:noFill/>
          <a:ln w="12700">
            <a:solidFill>
              <a:schemeClr val="tx1"/>
            </a:solidFill>
            <a:round/>
            <a:headEnd type="triangle" w="med" len="med"/>
            <a:tailEnd type="triangle" w="med" len="med"/>
          </a:ln>
          <a:effectLst/>
        </p:spPr>
        <p:txBody>
          <a:bodyPr/>
          <a:lstStyle/>
          <a:p>
            <a:endParaRPr lang="en-US"/>
          </a:p>
        </p:txBody>
      </p:sp>
      <p:grpSp>
        <p:nvGrpSpPr>
          <p:cNvPr id="5" name="Group 35"/>
          <p:cNvGrpSpPr>
            <a:grpSpLocks/>
          </p:cNvGrpSpPr>
          <p:nvPr/>
        </p:nvGrpSpPr>
        <p:grpSpPr bwMode="auto">
          <a:xfrm>
            <a:off x="4495800" y="1981201"/>
            <a:ext cx="3063875" cy="481013"/>
            <a:chOff x="1632" y="960"/>
            <a:chExt cx="1930" cy="303"/>
          </a:xfrm>
        </p:grpSpPr>
        <p:sp>
          <p:nvSpPr>
            <p:cNvPr id="1618980" name="Line 36"/>
            <p:cNvSpPr>
              <a:spLocks noChangeShapeType="1"/>
            </p:cNvSpPr>
            <p:nvPr/>
          </p:nvSpPr>
          <p:spPr bwMode="auto">
            <a:xfrm flipV="1">
              <a:off x="2528" y="1114"/>
              <a:ext cx="3" cy="149"/>
            </a:xfrm>
            <a:prstGeom prst="line">
              <a:avLst/>
            </a:prstGeom>
            <a:noFill/>
            <a:ln w="20638">
              <a:solidFill>
                <a:srgbClr val="000000"/>
              </a:solidFill>
              <a:round/>
              <a:headEnd/>
              <a:tailEnd/>
            </a:ln>
          </p:spPr>
          <p:txBody>
            <a:bodyPr/>
            <a:lstStyle/>
            <a:p>
              <a:endParaRPr lang="en-US"/>
            </a:p>
          </p:txBody>
        </p:sp>
        <p:sp>
          <p:nvSpPr>
            <p:cNvPr id="1618982" name="Freeform 38"/>
            <p:cNvSpPr>
              <a:spLocks/>
            </p:cNvSpPr>
            <p:nvPr/>
          </p:nvSpPr>
          <p:spPr bwMode="auto">
            <a:xfrm>
              <a:off x="1660" y="1112"/>
              <a:ext cx="1570" cy="151"/>
            </a:xfrm>
            <a:custGeom>
              <a:avLst/>
              <a:gdLst/>
              <a:ahLst/>
              <a:cxnLst>
                <a:cxn ang="0">
                  <a:pos x="0" y="149"/>
                </a:cxn>
                <a:cxn ang="0">
                  <a:pos x="3" y="0"/>
                </a:cxn>
                <a:cxn ang="0">
                  <a:pos x="1570" y="0"/>
                </a:cxn>
                <a:cxn ang="0">
                  <a:pos x="1570" y="151"/>
                </a:cxn>
                <a:cxn ang="0">
                  <a:pos x="3" y="151"/>
                </a:cxn>
                <a:cxn ang="0">
                  <a:pos x="3" y="151"/>
                </a:cxn>
              </a:cxnLst>
              <a:rect l="0" t="0" r="r" b="b"/>
              <a:pathLst>
                <a:path w="1570" h="151">
                  <a:moveTo>
                    <a:pt x="0" y="149"/>
                  </a:moveTo>
                  <a:lnTo>
                    <a:pt x="3" y="0"/>
                  </a:lnTo>
                  <a:lnTo>
                    <a:pt x="1570" y="0"/>
                  </a:lnTo>
                  <a:lnTo>
                    <a:pt x="1570" y="151"/>
                  </a:lnTo>
                  <a:lnTo>
                    <a:pt x="3" y="151"/>
                  </a:lnTo>
                  <a:lnTo>
                    <a:pt x="3" y="151"/>
                  </a:lnTo>
                </a:path>
              </a:pathLst>
            </a:custGeom>
            <a:noFill/>
            <a:ln w="20638">
              <a:solidFill>
                <a:srgbClr val="000000"/>
              </a:solidFill>
              <a:prstDash val="solid"/>
              <a:round/>
              <a:headEnd/>
              <a:tailEnd/>
            </a:ln>
          </p:spPr>
          <p:txBody>
            <a:bodyPr/>
            <a:lstStyle/>
            <a:p>
              <a:endParaRPr lang="en-US"/>
            </a:p>
          </p:txBody>
        </p:sp>
        <p:sp>
          <p:nvSpPr>
            <p:cNvPr id="1618983" name="Text Box 39"/>
            <p:cNvSpPr txBox="1">
              <a:spLocks noChangeArrowheads="1"/>
            </p:cNvSpPr>
            <p:nvPr/>
          </p:nvSpPr>
          <p:spPr bwMode="auto">
            <a:xfrm>
              <a:off x="1632" y="960"/>
              <a:ext cx="1930" cy="154"/>
            </a:xfrm>
            <a:prstGeom prst="rect">
              <a:avLst/>
            </a:prstGeom>
            <a:noFill/>
            <a:ln w="12700">
              <a:noFill/>
              <a:miter lim="800000"/>
              <a:headEnd/>
              <a:tailEnd/>
            </a:ln>
            <a:effectLst/>
          </p:spPr>
          <p:txBody>
            <a:bodyPr>
              <a:spAutoFit/>
            </a:bodyPr>
            <a:lstStyle/>
            <a:p>
              <a:r>
                <a:rPr lang="en-US" sz="1000" dirty="0"/>
                <a:t>31 30   . . .                 13 12  11    . . .    4  3  2  1  0</a:t>
              </a:r>
            </a:p>
          </p:txBody>
        </p:sp>
        <p:sp>
          <p:nvSpPr>
            <p:cNvPr id="1618984" name="Line 40"/>
            <p:cNvSpPr>
              <a:spLocks noChangeShapeType="1"/>
            </p:cNvSpPr>
            <p:nvPr/>
          </p:nvSpPr>
          <p:spPr bwMode="auto">
            <a:xfrm flipV="1">
              <a:off x="2928" y="1104"/>
              <a:ext cx="1" cy="145"/>
            </a:xfrm>
            <a:prstGeom prst="line">
              <a:avLst/>
            </a:prstGeom>
            <a:noFill/>
            <a:ln w="20638">
              <a:solidFill>
                <a:srgbClr val="000000"/>
              </a:solidFill>
              <a:round/>
              <a:headEnd/>
              <a:tailEnd/>
            </a:ln>
          </p:spPr>
          <p:txBody>
            <a:bodyPr/>
            <a:lstStyle/>
            <a:p>
              <a:endParaRPr lang="en-US"/>
            </a:p>
          </p:txBody>
        </p:sp>
      </p:grpSp>
      <p:grpSp>
        <p:nvGrpSpPr>
          <p:cNvPr id="6" name="Group 43"/>
          <p:cNvGrpSpPr>
            <a:grpSpLocks/>
          </p:cNvGrpSpPr>
          <p:nvPr/>
        </p:nvGrpSpPr>
        <p:grpSpPr bwMode="auto">
          <a:xfrm>
            <a:off x="3886201" y="4267199"/>
            <a:ext cx="685801" cy="1371600"/>
            <a:chOff x="1229" y="2400"/>
            <a:chExt cx="432" cy="864"/>
          </a:xfrm>
        </p:grpSpPr>
        <p:sp>
          <p:nvSpPr>
            <p:cNvPr id="1618988" name="Line 44"/>
            <p:cNvSpPr>
              <a:spLocks noChangeShapeType="1"/>
            </p:cNvSpPr>
            <p:nvPr/>
          </p:nvSpPr>
          <p:spPr bwMode="auto">
            <a:xfrm>
              <a:off x="1229" y="3071"/>
              <a:ext cx="196" cy="54"/>
            </a:xfrm>
            <a:prstGeom prst="line">
              <a:avLst/>
            </a:prstGeom>
            <a:noFill/>
            <a:ln w="20638">
              <a:solidFill>
                <a:srgbClr val="000000"/>
              </a:solidFill>
              <a:round/>
              <a:headEnd/>
              <a:tailEnd/>
            </a:ln>
          </p:spPr>
          <p:txBody>
            <a:bodyPr/>
            <a:lstStyle/>
            <a:p>
              <a:endParaRPr lang="en-US"/>
            </a:p>
          </p:txBody>
        </p:sp>
        <p:sp>
          <p:nvSpPr>
            <p:cNvPr id="1618989" name="Text Box 45"/>
            <p:cNvSpPr txBox="1">
              <a:spLocks noChangeArrowheads="1"/>
            </p:cNvSpPr>
            <p:nvPr/>
          </p:nvSpPr>
          <p:spPr bwMode="auto">
            <a:xfrm>
              <a:off x="1413" y="3040"/>
              <a:ext cx="248" cy="213"/>
            </a:xfrm>
            <a:prstGeom prst="rect">
              <a:avLst/>
            </a:prstGeom>
            <a:noFill/>
            <a:ln w="12700">
              <a:noFill/>
              <a:miter lim="800000"/>
              <a:headEnd/>
              <a:tailEnd/>
            </a:ln>
            <a:effectLst/>
          </p:spPr>
          <p:txBody>
            <a:bodyPr wrap="none">
              <a:spAutoFit/>
            </a:bodyPr>
            <a:lstStyle/>
            <a:p>
              <a:r>
                <a:rPr lang="en-US" sz="1600" dirty="0"/>
                <a:t>20</a:t>
              </a:r>
            </a:p>
          </p:txBody>
        </p:sp>
        <p:sp>
          <p:nvSpPr>
            <p:cNvPr id="1618990" name="Line 46"/>
            <p:cNvSpPr>
              <a:spLocks noChangeShapeType="1"/>
            </p:cNvSpPr>
            <p:nvPr/>
          </p:nvSpPr>
          <p:spPr bwMode="auto">
            <a:xfrm>
              <a:off x="1296" y="2400"/>
              <a:ext cx="0" cy="864"/>
            </a:xfrm>
            <a:prstGeom prst="line">
              <a:avLst/>
            </a:prstGeom>
            <a:noFill/>
            <a:ln w="28575">
              <a:solidFill>
                <a:schemeClr val="tx1"/>
              </a:solidFill>
              <a:round/>
              <a:headEnd type="oval" w="sm" len="sm"/>
              <a:tailEnd type="triangle" w="med" len="med"/>
            </a:ln>
            <a:effectLst/>
          </p:spPr>
          <p:txBody>
            <a:bodyPr/>
            <a:lstStyle/>
            <a:p>
              <a:endParaRPr lang="en-US"/>
            </a:p>
          </p:txBody>
        </p:sp>
      </p:grpSp>
      <p:sp>
        <p:nvSpPr>
          <p:cNvPr id="1619036" name="Rectangle 92"/>
          <p:cNvSpPr>
            <a:spLocks noChangeArrowheads="1"/>
          </p:cNvSpPr>
          <p:nvPr/>
        </p:nvSpPr>
        <p:spPr bwMode="auto">
          <a:xfrm>
            <a:off x="2438400" y="6096000"/>
            <a:ext cx="8077200" cy="457200"/>
          </a:xfrm>
          <a:prstGeom prst="rect">
            <a:avLst/>
          </a:prstGeom>
          <a:noFill/>
          <a:ln w="12700">
            <a:noFill/>
            <a:miter lim="800000"/>
            <a:headEnd/>
            <a:tailEnd/>
          </a:ln>
          <a:effectLst/>
        </p:spPr>
        <p:txBody>
          <a:bodyPr lIns="90488" tIns="44450" rIns="90488" bIns="44450"/>
          <a:lstStyle/>
          <a:p>
            <a:pPr marL="342900" indent="-342900" algn="ctr">
              <a:lnSpc>
                <a:spcPct val="90000"/>
              </a:lnSpc>
              <a:spcBef>
                <a:spcPct val="65000"/>
              </a:spcBef>
              <a:buClr>
                <a:schemeClr val="accent1"/>
              </a:buClr>
              <a:buSzPct val="75000"/>
            </a:pPr>
            <a:endParaRPr lang="en-US" sz="2400" i="1" dirty="0"/>
          </a:p>
        </p:txBody>
      </p:sp>
      <p:sp>
        <p:nvSpPr>
          <p:cNvPr id="95"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dirty="0"/>
          </a:p>
        </p:txBody>
      </p:sp>
      <p:sp>
        <p:nvSpPr>
          <p:cNvPr id="98" name="Footer Placeholder 4"/>
          <p:cNvSpPr txBox="1">
            <a:spLocks/>
          </p:cNvSpPr>
          <p:nvPr/>
        </p:nvSpPr>
        <p:spPr>
          <a:xfrm>
            <a:off x="5029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9" name="Slide Number Placeholder 5"/>
          <p:cNvSpPr>
            <a:spLocks noGrp="1"/>
          </p:cNvSpPr>
          <p:nvPr>
            <p:ph type="sldNum" sz="quarter" idx="4"/>
          </p:nvPr>
        </p:nvSpPr>
        <p:spPr>
          <a:xfrm>
            <a:off x="93726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60</a:t>
            </a:fld>
            <a:endParaRPr lang="en-US" dirty="0"/>
          </a:p>
        </p:txBody>
      </p:sp>
      <p:sp>
        <p:nvSpPr>
          <p:cNvPr id="100" name="Rectangle 3"/>
          <p:cNvSpPr txBox="1">
            <a:spLocks noChangeArrowheads="1"/>
          </p:cNvSpPr>
          <p:nvPr/>
        </p:nvSpPr>
        <p:spPr>
          <a:xfrm>
            <a:off x="414338" y="990600"/>
            <a:ext cx="11015662" cy="1188629"/>
          </a:xfrm>
          <a:prstGeom prst="rect">
            <a:avLst/>
          </a:prstGeom>
          <a:noFill/>
          <a:ln/>
        </p:spPr>
        <p:txBody>
          <a:bodyPr vert="horz" lIns="90488" tIns="44450" rIns="90488" bIns="4445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en-US" sz="1800" dirty="0" smtClean="0"/>
              <a:t>32</a:t>
            </a:r>
            <a:r>
              <a:rPr lang="en-US" altLang="zh-CN" sz="1800" dirty="0" smtClean="0"/>
              <a:t>-bit memory </a:t>
            </a:r>
            <a:r>
              <a:rPr lang="en-US" sz="1800" dirty="0" smtClean="0"/>
              <a:t>address: 20-bit Tag, 8-bit </a:t>
            </a:r>
            <a:r>
              <a:rPr lang="en-US" sz="1800" dirty="0"/>
              <a:t>set index</a:t>
            </a:r>
            <a:r>
              <a:rPr lang="en-US" sz="1800" dirty="0" smtClean="0"/>
              <a:t>, 4-bit Offset (each cache block is 16 Bytes/4 Words).</a:t>
            </a:r>
          </a:p>
          <a:p>
            <a:pPr lvl="1">
              <a:lnSpc>
                <a:spcPct val="80000"/>
              </a:lnSpc>
            </a:pPr>
            <a:r>
              <a:rPr lang="en-US" sz="1400" dirty="0" smtClean="0"/>
              <a:t>Cache size: 1 way * 2</a:t>
            </a:r>
            <a:r>
              <a:rPr lang="en-US" sz="1400" baseline="30000" dirty="0" smtClean="0"/>
              <a:t>^8</a:t>
            </a:r>
            <a:r>
              <a:rPr lang="en-US" sz="1400" dirty="0" smtClean="0"/>
              <a:t> (8-bit set index) = .25K blocks = 1K Words (4 KB)</a:t>
            </a:r>
          </a:p>
          <a:p>
            <a:pPr lvl="1">
              <a:lnSpc>
                <a:spcPct val="80000"/>
              </a:lnSpc>
            </a:pPr>
            <a:r>
              <a:rPr lang="en-US" sz="1400" dirty="0"/>
              <a:t>Memory size: 2</a:t>
            </a:r>
            <a:r>
              <a:rPr lang="en-US" sz="1400" baseline="30000" dirty="0"/>
              <a:t>^28</a:t>
            </a:r>
            <a:r>
              <a:rPr lang="en-US" sz="1400" dirty="0"/>
              <a:t> (20-bit tag +8-bit set index) =</a:t>
            </a:r>
            <a:r>
              <a:rPr lang="en-US" altLang="zh-CN" sz="1400" dirty="0"/>
              <a:t>.25</a:t>
            </a:r>
            <a:r>
              <a:rPr lang="en-US" sz="1400" dirty="0"/>
              <a:t>G blocks = 1G Words (4 GB</a:t>
            </a:r>
            <a:r>
              <a:rPr lang="en-US" sz="1400" dirty="0" smtClean="0"/>
              <a:t>)</a:t>
            </a:r>
          </a:p>
          <a:p>
            <a:pPr>
              <a:lnSpc>
                <a:spcPct val="80000"/>
              </a:lnSpc>
            </a:pPr>
            <a:r>
              <a:rPr lang="en-US" sz="1800" dirty="0" smtClean="0">
                <a:latin typeface="Calibri" charset="0"/>
              </a:rPr>
              <a:t>A 4</a:t>
            </a:r>
            <a:r>
              <a:rPr lang="en-US" altLang="zh-CN" sz="1800" dirty="0" smtClean="0">
                <a:latin typeface="Calibri" charset="0"/>
              </a:rPr>
              <a:t>x1 </a:t>
            </a:r>
            <a:r>
              <a:rPr lang="en-US" altLang="zh-CN" sz="1800" dirty="0">
                <a:latin typeface="Calibri" charset="0"/>
              </a:rPr>
              <a:t>Mux is needed to select a 32-bit word from 4 words in the hit cache block, controlled by the </a:t>
            </a:r>
            <a:r>
              <a:rPr lang="en-US" sz="1800" dirty="0"/>
              <a:t>4-bit </a:t>
            </a:r>
            <a:r>
              <a:rPr lang="en-US" sz="1800" dirty="0" smtClean="0"/>
              <a:t>Offset</a:t>
            </a:r>
            <a:endParaRPr lang="en-US" sz="1800" dirty="0"/>
          </a:p>
        </p:txBody>
      </p:sp>
      <p:sp>
        <p:nvSpPr>
          <p:cNvPr id="123" name="Rounded Rectangular Callout 122"/>
          <p:cNvSpPr/>
          <p:nvPr/>
        </p:nvSpPr>
        <p:spPr>
          <a:xfrm>
            <a:off x="7911392" y="3335168"/>
            <a:ext cx="2160418" cy="733612"/>
          </a:xfrm>
          <a:prstGeom prst="wedgeRoundRectCallout">
            <a:avLst>
              <a:gd name="adj1" fmla="val -42852"/>
              <a:gd name="adj2" fmla="val 6525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A cache set contains 1 cache block with 16B of data</a:t>
            </a:r>
            <a:endParaRPr lang="en-US" dirty="0"/>
          </a:p>
        </p:txBody>
      </p:sp>
      <p:grpSp>
        <p:nvGrpSpPr>
          <p:cNvPr id="8" name="Group 7"/>
          <p:cNvGrpSpPr/>
          <p:nvPr/>
        </p:nvGrpSpPr>
        <p:grpSpPr>
          <a:xfrm>
            <a:off x="5029200" y="2420938"/>
            <a:ext cx="6096000" cy="4881094"/>
            <a:chOff x="4648200" y="2420938"/>
            <a:chExt cx="6096000" cy="4881094"/>
          </a:xfrm>
        </p:grpSpPr>
        <p:grpSp>
          <p:nvGrpSpPr>
            <p:cNvPr id="20" name="Group 19"/>
            <p:cNvGrpSpPr/>
            <p:nvPr/>
          </p:nvGrpSpPr>
          <p:grpSpPr>
            <a:xfrm>
              <a:off x="4648200" y="2420938"/>
              <a:ext cx="5334000" cy="4317999"/>
              <a:chOff x="4648200" y="1980669"/>
              <a:chExt cx="5334000" cy="4317999"/>
            </a:xfrm>
          </p:grpSpPr>
          <p:sp>
            <p:nvSpPr>
              <p:cNvPr id="96" name="Text Box 7"/>
              <p:cNvSpPr txBox="1">
                <a:spLocks noChangeArrowheads="1"/>
              </p:cNvSpPr>
              <p:nvPr/>
            </p:nvSpPr>
            <p:spPr bwMode="auto">
              <a:xfrm>
                <a:off x="6934201" y="1980669"/>
                <a:ext cx="288925" cy="338138"/>
              </a:xfrm>
              <a:prstGeom prst="rect">
                <a:avLst/>
              </a:prstGeom>
              <a:noFill/>
              <a:ln w="12700">
                <a:noFill/>
                <a:miter lim="800000"/>
                <a:headEnd/>
                <a:tailEnd/>
              </a:ln>
              <a:effectLst/>
            </p:spPr>
            <p:txBody>
              <a:bodyPr wrap="none">
                <a:spAutoFit/>
              </a:bodyPr>
              <a:lstStyle/>
              <a:p>
                <a:r>
                  <a:rPr lang="en-US" sz="1600" dirty="0" smtClean="0"/>
                  <a:t>4</a:t>
                </a:r>
                <a:endParaRPr lang="en-US" sz="1600" dirty="0"/>
              </a:p>
            </p:txBody>
          </p:sp>
          <p:grpSp>
            <p:nvGrpSpPr>
              <p:cNvPr id="10" name="Group 66"/>
              <p:cNvGrpSpPr>
                <a:grpSpLocks/>
              </p:cNvGrpSpPr>
              <p:nvPr/>
            </p:nvGrpSpPr>
            <p:grpSpPr bwMode="auto">
              <a:xfrm>
                <a:off x="4648200" y="1998130"/>
                <a:ext cx="5334000" cy="4300538"/>
                <a:chOff x="1968" y="1248"/>
                <a:chExt cx="3360" cy="2709"/>
              </a:xfrm>
            </p:grpSpPr>
            <p:sp>
              <p:nvSpPr>
                <p:cNvPr id="1619011" name="Line 67"/>
                <p:cNvSpPr>
                  <a:spLocks noChangeShapeType="1"/>
                </p:cNvSpPr>
                <p:nvPr/>
              </p:nvSpPr>
              <p:spPr bwMode="auto">
                <a:xfrm>
                  <a:off x="3552" y="3696"/>
                  <a:ext cx="144" cy="96"/>
                </a:xfrm>
                <a:prstGeom prst="line">
                  <a:avLst/>
                </a:prstGeom>
                <a:noFill/>
                <a:ln w="20638">
                  <a:solidFill>
                    <a:srgbClr val="000000"/>
                  </a:solidFill>
                  <a:round/>
                  <a:headEnd/>
                  <a:tailEnd/>
                </a:ln>
              </p:spPr>
              <p:txBody>
                <a:bodyPr/>
                <a:lstStyle/>
                <a:p>
                  <a:endParaRPr lang="en-US"/>
                </a:p>
              </p:txBody>
            </p:sp>
            <p:sp>
              <p:nvSpPr>
                <p:cNvPr id="1619013" name="Text Box 69"/>
                <p:cNvSpPr txBox="1">
                  <a:spLocks noChangeArrowheads="1"/>
                </p:cNvSpPr>
                <p:nvPr/>
              </p:nvSpPr>
              <p:spPr bwMode="auto">
                <a:xfrm>
                  <a:off x="3648" y="3744"/>
                  <a:ext cx="248" cy="213"/>
                </a:xfrm>
                <a:prstGeom prst="rect">
                  <a:avLst/>
                </a:prstGeom>
                <a:noFill/>
                <a:ln w="12700">
                  <a:noFill/>
                  <a:miter lim="800000"/>
                  <a:headEnd/>
                  <a:tailEnd/>
                </a:ln>
                <a:effectLst/>
              </p:spPr>
              <p:txBody>
                <a:bodyPr wrap="none">
                  <a:spAutoFit/>
                </a:bodyPr>
                <a:lstStyle/>
                <a:p>
                  <a:r>
                    <a:rPr lang="en-US" sz="1600" dirty="0"/>
                    <a:t>32</a:t>
                  </a:r>
                </a:p>
              </p:txBody>
            </p:sp>
            <p:sp>
              <p:nvSpPr>
                <p:cNvPr id="1619014" name="Text Box 70"/>
                <p:cNvSpPr txBox="1">
                  <a:spLocks noChangeArrowheads="1"/>
                </p:cNvSpPr>
                <p:nvPr/>
              </p:nvSpPr>
              <p:spPr bwMode="auto">
                <a:xfrm>
                  <a:off x="3984" y="1248"/>
                  <a:ext cx="1008" cy="212"/>
                </a:xfrm>
                <a:prstGeom prst="rect">
                  <a:avLst/>
                </a:prstGeom>
                <a:noFill/>
                <a:ln w="12700">
                  <a:noFill/>
                  <a:miter lim="800000"/>
                  <a:headEnd/>
                  <a:tailEnd/>
                </a:ln>
                <a:effectLst/>
              </p:spPr>
              <p:txBody>
                <a:bodyPr>
                  <a:spAutoFit/>
                </a:bodyPr>
                <a:lstStyle/>
                <a:p>
                  <a:r>
                    <a:rPr lang="en-US" altLang="zh-CN" sz="1600" dirty="0" smtClean="0"/>
                    <a:t>Byte</a:t>
                  </a:r>
                  <a:r>
                    <a:rPr lang="en-US" sz="1600" dirty="0" smtClean="0"/>
                    <a:t> </a:t>
                  </a:r>
                  <a:r>
                    <a:rPr lang="en-US" sz="1600" dirty="0"/>
                    <a:t>offset</a:t>
                  </a:r>
                </a:p>
              </p:txBody>
            </p:sp>
            <p:sp>
              <p:nvSpPr>
                <p:cNvPr id="1619016" name="AutoShape 72"/>
                <p:cNvSpPr>
                  <a:spLocks noChangeArrowheads="1"/>
                </p:cNvSpPr>
                <p:nvPr/>
              </p:nvSpPr>
              <p:spPr bwMode="auto">
                <a:xfrm>
                  <a:off x="2832" y="3456"/>
                  <a:ext cx="1008"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headEnd/>
                  <a:tailEnd/>
                </a:ln>
                <a:effectLst/>
              </p:spPr>
              <p:txBody>
                <a:bodyPr wrap="none" anchor="ctr"/>
                <a:lstStyle/>
                <a:p>
                  <a:r>
                    <a:rPr lang="en-US" dirty="0" smtClean="0"/>
                    <a:t>4x1 Mux</a:t>
                  </a:r>
                  <a:endParaRPr lang="en-US" dirty="0"/>
                </a:p>
              </p:txBody>
            </p:sp>
            <p:sp>
              <p:nvSpPr>
                <p:cNvPr id="1619017" name="Line 73"/>
                <p:cNvSpPr>
                  <a:spLocks noChangeShapeType="1"/>
                </p:cNvSpPr>
                <p:nvPr/>
              </p:nvSpPr>
              <p:spPr bwMode="auto">
                <a:xfrm>
                  <a:off x="1968" y="2400"/>
                  <a:ext cx="0" cy="864"/>
                </a:xfrm>
                <a:prstGeom prst="line">
                  <a:avLst/>
                </a:prstGeom>
                <a:noFill/>
                <a:ln w="28575">
                  <a:solidFill>
                    <a:schemeClr val="tx1"/>
                  </a:solidFill>
                  <a:round/>
                  <a:headEnd type="oval" w="sm" len="sm"/>
                  <a:tailEnd/>
                </a:ln>
                <a:effectLst/>
              </p:spPr>
              <p:txBody>
                <a:bodyPr/>
                <a:lstStyle/>
                <a:p>
                  <a:endParaRPr lang="en-US"/>
                </a:p>
              </p:txBody>
            </p:sp>
            <p:sp>
              <p:nvSpPr>
                <p:cNvPr id="1619018" name="Line 74"/>
                <p:cNvSpPr>
                  <a:spLocks noChangeShapeType="1"/>
                </p:cNvSpPr>
                <p:nvPr/>
              </p:nvSpPr>
              <p:spPr bwMode="auto">
                <a:xfrm>
                  <a:off x="2928" y="2400"/>
                  <a:ext cx="0" cy="768"/>
                </a:xfrm>
                <a:prstGeom prst="line">
                  <a:avLst/>
                </a:prstGeom>
                <a:noFill/>
                <a:ln w="28575">
                  <a:solidFill>
                    <a:schemeClr val="tx1"/>
                  </a:solidFill>
                  <a:round/>
                  <a:headEnd type="oval" w="sm" len="sm"/>
                  <a:tailEnd/>
                </a:ln>
                <a:effectLst/>
              </p:spPr>
              <p:txBody>
                <a:bodyPr/>
                <a:lstStyle/>
                <a:p>
                  <a:endParaRPr lang="en-US"/>
                </a:p>
              </p:txBody>
            </p:sp>
            <p:sp>
              <p:nvSpPr>
                <p:cNvPr id="1619019" name="Line 75"/>
                <p:cNvSpPr>
                  <a:spLocks noChangeShapeType="1"/>
                </p:cNvSpPr>
                <p:nvPr/>
              </p:nvSpPr>
              <p:spPr bwMode="auto">
                <a:xfrm>
                  <a:off x="3840" y="2400"/>
                  <a:ext cx="0" cy="768"/>
                </a:xfrm>
                <a:prstGeom prst="line">
                  <a:avLst/>
                </a:prstGeom>
                <a:noFill/>
                <a:ln w="28575">
                  <a:solidFill>
                    <a:schemeClr val="tx1"/>
                  </a:solidFill>
                  <a:round/>
                  <a:headEnd type="oval" w="sm" len="sm"/>
                  <a:tailEnd/>
                </a:ln>
                <a:effectLst/>
              </p:spPr>
              <p:txBody>
                <a:bodyPr/>
                <a:lstStyle/>
                <a:p>
                  <a:endParaRPr lang="en-US"/>
                </a:p>
              </p:txBody>
            </p:sp>
            <p:sp>
              <p:nvSpPr>
                <p:cNvPr id="1619020" name="Line 76"/>
                <p:cNvSpPr>
                  <a:spLocks noChangeShapeType="1"/>
                </p:cNvSpPr>
                <p:nvPr/>
              </p:nvSpPr>
              <p:spPr bwMode="auto">
                <a:xfrm>
                  <a:off x="4752" y="2400"/>
                  <a:ext cx="0" cy="864"/>
                </a:xfrm>
                <a:prstGeom prst="line">
                  <a:avLst/>
                </a:prstGeom>
                <a:noFill/>
                <a:ln w="28575">
                  <a:solidFill>
                    <a:schemeClr val="tx1"/>
                  </a:solidFill>
                  <a:round/>
                  <a:headEnd type="oval" w="sm" len="sm"/>
                  <a:tailEnd/>
                </a:ln>
                <a:effectLst/>
              </p:spPr>
              <p:txBody>
                <a:bodyPr/>
                <a:lstStyle/>
                <a:p>
                  <a:endParaRPr lang="en-US"/>
                </a:p>
              </p:txBody>
            </p:sp>
            <p:sp>
              <p:nvSpPr>
                <p:cNvPr id="1619021" name="Line 77"/>
                <p:cNvSpPr>
                  <a:spLocks noChangeShapeType="1"/>
                </p:cNvSpPr>
                <p:nvPr/>
              </p:nvSpPr>
              <p:spPr bwMode="auto">
                <a:xfrm>
                  <a:off x="1968" y="3264"/>
                  <a:ext cx="1056" cy="0"/>
                </a:xfrm>
                <a:prstGeom prst="line">
                  <a:avLst/>
                </a:prstGeom>
                <a:noFill/>
                <a:ln w="28575">
                  <a:solidFill>
                    <a:schemeClr val="tx1"/>
                  </a:solidFill>
                  <a:round/>
                  <a:headEnd/>
                  <a:tailEnd/>
                </a:ln>
                <a:effectLst/>
              </p:spPr>
              <p:txBody>
                <a:bodyPr/>
                <a:lstStyle/>
                <a:p>
                  <a:endParaRPr lang="en-US"/>
                </a:p>
              </p:txBody>
            </p:sp>
            <p:sp>
              <p:nvSpPr>
                <p:cNvPr id="1619022" name="Line 78"/>
                <p:cNvSpPr>
                  <a:spLocks noChangeShapeType="1"/>
                </p:cNvSpPr>
                <p:nvPr/>
              </p:nvSpPr>
              <p:spPr bwMode="auto">
                <a:xfrm>
                  <a:off x="3744" y="3264"/>
                  <a:ext cx="1008" cy="0"/>
                </a:xfrm>
                <a:prstGeom prst="line">
                  <a:avLst/>
                </a:prstGeom>
                <a:noFill/>
                <a:ln w="28575">
                  <a:solidFill>
                    <a:schemeClr val="tx1"/>
                  </a:solidFill>
                  <a:round/>
                  <a:headEnd/>
                  <a:tailEnd/>
                </a:ln>
                <a:effectLst/>
              </p:spPr>
              <p:txBody>
                <a:bodyPr/>
                <a:lstStyle/>
                <a:p>
                  <a:endParaRPr lang="en-US"/>
                </a:p>
              </p:txBody>
            </p:sp>
            <p:sp>
              <p:nvSpPr>
                <p:cNvPr id="1619023" name="Line 79"/>
                <p:cNvSpPr>
                  <a:spLocks noChangeShapeType="1"/>
                </p:cNvSpPr>
                <p:nvPr/>
              </p:nvSpPr>
              <p:spPr bwMode="auto">
                <a:xfrm>
                  <a:off x="3504" y="3168"/>
                  <a:ext cx="336" cy="0"/>
                </a:xfrm>
                <a:prstGeom prst="line">
                  <a:avLst/>
                </a:prstGeom>
                <a:noFill/>
                <a:ln w="28575">
                  <a:solidFill>
                    <a:schemeClr val="tx1"/>
                  </a:solidFill>
                  <a:round/>
                  <a:headEnd/>
                  <a:tailEnd/>
                </a:ln>
                <a:effectLst/>
              </p:spPr>
              <p:txBody>
                <a:bodyPr/>
                <a:lstStyle/>
                <a:p>
                  <a:endParaRPr lang="en-US"/>
                </a:p>
              </p:txBody>
            </p:sp>
            <p:sp>
              <p:nvSpPr>
                <p:cNvPr id="1619024" name="Line 80"/>
                <p:cNvSpPr>
                  <a:spLocks noChangeShapeType="1"/>
                </p:cNvSpPr>
                <p:nvPr/>
              </p:nvSpPr>
              <p:spPr bwMode="auto">
                <a:xfrm>
                  <a:off x="2928" y="3168"/>
                  <a:ext cx="336" cy="0"/>
                </a:xfrm>
                <a:prstGeom prst="line">
                  <a:avLst/>
                </a:prstGeom>
                <a:noFill/>
                <a:ln w="28575">
                  <a:solidFill>
                    <a:schemeClr val="tx1"/>
                  </a:solidFill>
                  <a:round/>
                  <a:headEnd/>
                  <a:tailEnd/>
                </a:ln>
                <a:effectLst/>
              </p:spPr>
              <p:txBody>
                <a:bodyPr/>
                <a:lstStyle/>
                <a:p>
                  <a:endParaRPr lang="en-US"/>
                </a:p>
              </p:txBody>
            </p:sp>
            <p:sp>
              <p:nvSpPr>
                <p:cNvPr id="1619025" name="Line 81"/>
                <p:cNvSpPr>
                  <a:spLocks noChangeShapeType="1"/>
                </p:cNvSpPr>
                <p:nvPr/>
              </p:nvSpPr>
              <p:spPr bwMode="auto">
                <a:xfrm>
                  <a:off x="3264" y="3168"/>
                  <a:ext cx="0" cy="288"/>
                </a:xfrm>
                <a:prstGeom prst="line">
                  <a:avLst/>
                </a:prstGeom>
                <a:noFill/>
                <a:ln w="28575">
                  <a:solidFill>
                    <a:schemeClr val="tx1"/>
                  </a:solidFill>
                  <a:round/>
                  <a:headEnd/>
                  <a:tailEnd type="triangle" w="med" len="med"/>
                </a:ln>
                <a:effectLst/>
              </p:spPr>
              <p:txBody>
                <a:bodyPr/>
                <a:lstStyle/>
                <a:p>
                  <a:endParaRPr lang="en-US"/>
                </a:p>
              </p:txBody>
            </p:sp>
            <p:sp>
              <p:nvSpPr>
                <p:cNvPr id="1619026" name="Line 82"/>
                <p:cNvSpPr>
                  <a:spLocks noChangeShapeType="1"/>
                </p:cNvSpPr>
                <p:nvPr/>
              </p:nvSpPr>
              <p:spPr bwMode="auto">
                <a:xfrm>
                  <a:off x="3504" y="3168"/>
                  <a:ext cx="0" cy="288"/>
                </a:xfrm>
                <a:prstGeom prst="line">
                  <a:avLst/>
                </a:prstGeom>
                <a:noFill/>
                <a:ln w="28575">
                  <a:solidFill>
                    <a:schemeClr val="tx1"/>
                  </a:solidFill>
                  <a:round/>
                  <a:headEnd/>
                  <a:tailEnd type="triangle" w="med" len="med"/>
                </a:ln>
                <a:effectLst/>
              </p:spPr>
              <p:txBody>
                <a:bodyPr/>
                <a:lstStyle/>
                <a:p>
                  <a:endParaRPr lang="en-US"/>
                </a:p>
              </p:txBody>
            </p:sp>
            <p:sp>
              <p:nvSpPr>
                <p:cNvPr id="1619027" name="Line 83"/>
                <p:cNvSpPr>
                  <a:spLocks noChangeShapeType="1"/>
                </p:cNvSpPr>
                <p:nvPr/>
              </p:nvSpPr>
              <p:spPr bwMode="auto">
                <a:xfrm>
                  <a:off x="3744" y="3264"/>
                  <a:ext cx="0" cy="192"/>
                </a:xfrm>
                <a:prstGeom prst="line">
                  <a:avLst/>
                </a:prstGeom>
                <a:noFill/>
                <a:ln w="28575">
                  <a:solidFill>
                    <a:schemeClr val="tx1"/>
                  </a:solidFill>
                  <a:round/>
                  <a:headEnd/>
                  <a:tailEnd type="triangle" w="med" len="med"/>
                </a:ln>
                <a:effectLst/>
              </p:spPr>
              <p:txBody>
                <a:bodyPr/>
                <a:lstStyle/>
                <a:p>
                  <a:endParaRPr lang="en-US"/>
                </a:p>
              </p:txBody>
            </p:sp>
            <p:sp>
              <p:nvSpPr>
                <p:cNvPr id="1619028" name="Line 84"/>
                <p:cNvSpPr>
                  <a:spLocks noChangeShapeType="1"/>
                </p:cNvSpPr>
                <p:nvPr/>
              </p:nvSpPr>
              <p:spPr bwMode="auto">
                <a:xfrm>
                  <a:off x="3024" y="3264"/>
                  <a:ext cx="0" cy="192"/>
                </a:xfrm>
                <a:prstGeom prst="line">
                  <a:avLst/>
                </a:prstGeom>
                <a:noFill/>
                <a:ln w="28575">
                  <a:solidFill>
                    <a:schemeClr val="tx1"/>
                  </a:solidFill>
                  <a:round/>
                  <a:headEnd/>
                  <a:tailEnd type="triangle" w="med" len="med"/>
                </a:ln>
                <a:effectLst/>
              </p:spPr>
              <p:txBody>
                <a:bodyPr/>
                <a:lstStyle/>
                <a:p>
                  <a:endParaRPr lang="en-US"/>
                </a:p>
              </p:txBody>
            </p:sp>
            <p:sp>
              <p:nvSpPr>
                <p:cNvPr id="1619029" name="Line 85"/>
                <p:cNvSpPr>
                  <a:spLocks noChangeShapeType="1"/>
                </p:cNvSpPr>
                <p:nvPr/>
              </p:nvSpPr>
              <p:spPr bwMode="auto">
                <a:xfrm>
                  <a:off x="3024" y="1248"/>
                  <a:ext cx="0" cy="192"/>
                </a:xfrm>
                <a:prstGeom prst="line">
                  <a:avLst/>
                </a:prstGeom>
                <a:noFill/>
                <a:ln w="12700">
                  <a:solidFill>
                    <a:schemeClr val="tx1"/>
                  </a:solidFill>
                  <a:round/>
                  <a:headEnd/>
                  <a:tailEnd/>
                </a:ln>
                <a:effectLst/>
              </p:spPr>
              <p:txBody>
                <a:bodyPr/>
                <a:lstStyle/>
                <a:p>
                  <a:endParaRPr lang="en-US"/>
                </a:p>
              </p:txBody>
            </p:sp>
            <p:sp>
              <p:nvSpPr>
                <p:cNvPr id="1619030" name="Line 86"/>
                <p:cNvSpPr>
                  <a:spLocks noChangeShapeType="1"/>
                </p:cNvSpPr>
                <p:nvPr/>
              </p:nvSpPr>
              <p:spPr bwMode="auto">
                <a:xfrm>
                  <a:off x="3024" y="1440"/>
                  <a:ext cx="2304" cy="0"/>
                </a:xfrm>
                <a:prstGeom prst="line">
                  <a:avLst/>
                </a:prstGeom>
                <a:noFill/>
                <a:ln w="12700">
                  <a:solidFill>
                    <a:schemeClr val="tx1"/>
                  </a:solidFill>
                  <a:round/>
                  <a:headEnd/>
                  <a:tailEnd/>
                </a:ln>
                <a:effectLst/>
              </p:spPr>
              <p:txBody>
                <a:bodyPr/>
                <a:lstStyle/>
                <a:p>
                  <a:endParaRPr lang="en-US"/>
                </a:p>
              </p:txBody>
            </p:sp>
            <p:sp>
              <p:nvSpPr>
                <p:cNvPr id="1619031" name="Line 87"/>
                <p:cNvSpPr>
                  <a:spLocks noChangeShapeType="1"/>
                </p:cNvSpPr>
                <p:nvPr/>
              </p:nvSpPr>
              <p:spPr bwMode="auto">
                <a:xfrm>
                  <a:off x="5328" y="1440"/>
                  <a:ext cx="0" cy="2112"/>
                </a:xfrm>
                <a:prstGeom prst="line">
                  <a:avLst/>
                </a:prstGeom>
                <a:noFill/>
                <a:ln w="12700">
                  <a:solidFill>
                    <a:schemeClr val="tx1"/>
                  </a:solidFill>
                  <a:round/>
                  <a:headEnd/>
                  <a:tailEnd/>
                </a:ln>
                <a:effectLst/>
              </p:spPr>
              <p:txBody>
                <a:bodyPr/>
                <a:lstStyle/>
                <a:p>
                  <a:endParaRPr lang="en-US"/>
                </a:p>
              </p:txBody>
            </p:sp>
            <p:sp>
              <p:nvSpPr>
                <p:cNvPr id="1619032" name="Line 88"/>
                <p:cNvSpPr>
                  <a:spLocks noChangeShapeType="1"/>
                </p:cNvSpPr>
                <p:nvPr/>
              </p:nvSpPr>
              <p:spPr bwMode="auto">
                <a:xfrm flipH="1">
                  <a:off x="3696" y="3552"/>
                  <a:ext cx="1632" cy="0"/>
                </a:xfrm>
                <a:prstGeom prst="line">
                  <a:avLst/>
                </a:prstGeom>
                <a:noFill/>
                <a:ln w="12700">
                  <a:solidFill>
                    <a:schemeClr val="tx1"/>
                  </a:solidFill>
                  <a:round/>
                  <a:headEnd/>
                  <a:tailEnd type="triangle" w="med" len="med"/>
                </a:ln>
                <a:effectLst/>
              </p:spPr>
              <p:txBody>
                <a:bodyPr/>
                <a:lstStyle/>
                <a:p>
                  <a:endParaRPr lang="en-US"/>
                </a:p>
              </p:txBody>
            </p:sp>
            <p:sp>
              <p:nvSpPr>
                <p:cNvPr id="1619033" name="Line 89"/>
                <p:cNvSpPr>
                  <a:spLocks noChangeShapeType="1"/>
                </p:cNvSpPr>
                <p:nvPr/>
              </p:nvSpPr>
              <p:spPr bwMode="auto">
                <a:xfrm>
                  <a:off x="3360" y="3600"/>
                  <a:ext cx="0" cy="144"/>
                </a:xfrm>
                <a:prstGeom prst="line">
                  <a:avLst/>
                </a:prstGeom>
                <a:noFill/>
                <a:ln w="38100">
                  <a:solidFill>
                    <a:schemeClr val="tx1"/>
                  </a:solidFill>
                  <a:round/>
                  <a:headEnd/>
                  <a:tailEnd/>
                </a:ln>
                <a:effectLst/>
              </p:spPr>
              <p:txBody>
                <a:bodyPr/>
                <a:lstStyle/>
                <a:p>
                  <a:endParaRPr lang="en-US"/>
                </a:p>
              </p:txBody>
            </p:sp>
            <p:sp>
              <p:nvSpPr>
                <p:cNvPr id="1619034" name="Line 90"/>
                <p:cNvSpPr>
                  <a:spLocks noChangeShapeType="1"/>
                </p:cNvSpPr>
                <p:nvPr/>
              </p:nvSpPr>
              <p:spPr bwMode="auto">
                <a:xfrm>
                  <a:off x="3360" y="3744"/>
                  <a:ext cx="624" cy="0"/>
                </a:xfrm>
                <a:prstGeom prst="line">
                  <a:avLst/>
                </a:prstGeom>
                <a:noFill/>
                <a:ln w="38100">
                  <a:solidFill>
                    <a:schemeClr val="tx1"/>
                  </a:solidFill>
                  <a:round/>
                  <a:headEnd type="none" w="med" len="med"/>
                  <a:tailEnd type="triangle" w="med" len="med"/>
                </a:ln>
                <a:effectLst/>
              </p:spPr>
              <p:txBody>
                <a:bodyPr/>
                <a:lstStyle/>
                <a:p>
                  <a:endParaRPr lang="en-US"/>
                </a:p>
              </p:txBody>
            </p:sp>
          </p:grpSp>
          <p:cxnSp>
            <p:nvCxnSpPr>
              <p:cNvPr id="12" name="Straight Connector 11"/>
              <p:cNvCxnSpPr/>
              <p:nvPr/>
            </p:nvCxnSpPr>
            <p:spPr>
              <a:xfrm>
                <a:off x="6858000" y="2209800"/>
                <a:ext cx="15240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5" name="Rectangle 51"/>
            <p:cNvSpPr>
              <a:spLocks noChangeArrowheads="1"/>
            </p:cNvSpPr>
            <p:nvPr/>
          </p:nvSpPr>
          <p:spPr bwMode="auto">
            <a:xfrm>
              <a:off x="7407372" y="6010404"/>
              <a:ext cx="3336828" cy="1291628"/>
            </a:xfrm>
            <a:prstGeom prst="rect">
              <a:avLst/>
            </a:prstGeom>
            <a:noFill/>
            <a:ln w="12700">
              <a:noFill/>
              <a:miter lim="800000"/>
              <a:headEnd/>
              <a:tailEnd/>
            </a:ln>
            <a:effectLst/>
          </p:spPr>
          <p:txBody>
            <a:bodyPr lIns="90488" tIns="44450" rIns="90488" bIns="44450"/>
            <a:lstStyle/>
            <a:p>
              <a:pPr marL="342900" indent="-342900">
                <a:lnSpc>
                  <a:spcPct val="90000"/>
                </a:lnSpc>
                <a:spcBef>
                  <a:spcPct val="65000"/>
                </a:spcBef>
                <a:buClr>
                  <a:schemeClr val="accent1"/>
                </a:buClr>
                <a:buSzPct val="75000"/>
              </a:pPr>
              <a:r>
                <a:rPr lang="en-US" sz="2400" i="1" dirty="0"/>
                <a:t> </a:t>
              </a:r>
              <a:r>
                <a:rPr lang="en-US" sz="2400" i="1" dirty="0" smtClean="0"/>
                <a:t>	</a:t>
              </a:r>
              <a:r>
                <a:rPr lang="en-US" dirty="0" smtClean="0">
                  <a:solidFill>
                    <a:schemeClr val="dk1"/>
                  </a:solidFill>
                </a:rPr>
                <a:t>Output 32-bit data if Hit, </a:t>
              </a:r>
              <a:r>
                <a:rPr lang="en-US" altLang="zh-CN" dirty="0" smtClean="0">
                  <a:solidFill>
                    <a:schemeClr val="dk1"/>
                  </a:solidFill>
                </a:rPr>
                <a:t>taking into account Byte offset </a:t>
              </a:r>
              <a:endParaRPr lang="en-US" dirty="0">
                <a:solidFill>
                  <a:schemeClr val="dk1"/>
                </a:solidFill>
              </a:endParaRPr>
            </a:p>
          </p:txBody>
        </p:sp>
      </p:grpSp>
      <p:grpSp>
        <p:nvGrpSpPr>
          <p:cNvPr id="2" name="Group 1"/>
          <p:cNvGrpSpPr/>
          <p:nvPr/>
        </p:nvGrpSpPr>
        <p:grpSpPr>
          <a:xfrm>
            <a:off x="2437256" y="2438399"/>
            <a:ext cx="3282508" cy="4194504"/>
            <a:chOff x="2056256" y="2438399"/>
            <a:chExt cx="3282508" cy="4194504"/>
          </a:xfrm>
        </p:grpSpPr>
        <p:grpSp>
          <p:nvGrpSpPr>
            <p:cNvPr id="19" name="Group 18"/>
            <p:cNvGrpSpPr/>
            <p:nvPr/>
          </p:nvGrpSpPr>
          <p:grpSpPr>
            <a:xfrm>
              <a:off x="2286000" y="2438399"/>
              <a:ext cx="3052764" cy="3424238"/>
              <a:chOff x="2286000" y="1998130"/>
              <a:chExt cx="3052764" cy="3424238"/>
            </a:xfrm>
          </p:grpSpPr>
          <p:grpSp>
            <p:nvGrpSpPr>
              <p:cNvPr id="18" name="Group 17"/>
              <p:cNvGrpSpPr/>
              <p:nvPr/>
            </p:nvGrpSpPr>
            <p:grpSpPr>
              <a:xfrm>
                <a:off x="2286000" y="1998130"/>
                <a:ext cx="3052764" cy="3424238"/>
                <a:chOff x="2286000" y="1998130"/>
                <a:chExt cx="3052764" cy="3424238"/>
              </a:xfrm>
            </p:grpSpPr>
            <p:grpSp>
              <p:nvGrpSpPr>
                <p:cNvPr id="17" name="Group 16"/>
                <p:cNvGrpSpPr/>
                <p:nvPr/>
              </p:nvGrpSpPr>
              <p:grpSpPr>
                <a:xfrm>
                  <a:off x="2286000" y="1998130"/>
                  <a:ext cx="3052764" cy="3276600"/>
                  <a:chOff x="2286000" y="1998130"/>
                  <a:chExt cx="3052764" cy="3276600"/>
                </a:xfrm>
              </p:grpSpPr>
              <p:sp>
                <p:nvSpPr>
                  <p:cNvPr id="1618996" name="Line 52"/>
                  <p:cNvSpPr>
                    <a:spLocks noChangeShapeType="1"/>
                  </p:cNvSpPr>
                  <p:nvPr/>
                </p:nvSpPr>
                <p:spPr bwMode="auto">
                  <a:xfrm>
                    <a:off x="4953001" y="1998130"/>
                    <a:ext cx="0" cy="381000"/>
                  </a:xfrm>
                  <a:prstGeom prst="line">
                    <a:avLst/>
                  </a:prstGeom>
                  <a:noFill/>
                  <a:ln w="28575">
                    <a:solidFill>
                      <a:schemeClr val="tx1"/>
                    </a:solidFill>
                    <a:round/>
                    <a:headEnd/>
                    <a:tailEnd/>
                  </a:ln>
                  <a:effectLst/>
                </p:spPr>
                <p:txBody>
                  <a:bodyPr/>
                  <a:lstStyle/>
                  <a:p>
                    <a:endParaRPr lang="en-US"/>
                  </a:p>
                </p:txBody>
              </p:sp>
              <p:grpSp>
                <p:nvGrpSpPr>
                  <p:cNvPr id="16" name="Group 15"/>
                  <p:cNvGrpSpPr/>
                  <p:nvPr/>
                </p:nvGrpSpPr>
                <p:grpSpPr>
                  <a:xfrm>
                    <a:off x="2286000" y="2047343"/>
                    <a:ext cx="3052764" cy="3227387"/>
                    <a:chOff x="2286000" y="2047343"/>
                    <a:chExt cx="3052764" cy="3227387"/>
                  </a:xfrm>
                </p:grpSpPr>
                <p:sp>
                  <p:nvSpPr>
                    <p:cNvPr id="1618993" name="Line 49"/>
                    <p:cNvSpPr>
                      <a:spLocks noChangeShapeType="1"/>
                    </p:cNvSpPr>
                    <p:nvPr/>
                  </p:nvSpPr>
                  <p:spPr bwMode="auto">
                    <a:xfrm>
                      <a:off x="4800601" y="2150530"/>
                      <a:ext cx="230188" cy="87313"/>
                    </a:xfrm>
                    <a:prstGeom prst="line">
                      <a:avLst/>
                    </a:prstGeom>
                    <a:noFill/>
                    <a:ln w="20638">
                      <a:solidFill>
                        <a:srgbClr val="000000"/>
                      </a:solidFill>
                      <a:round/>
                      <a:headEnd/>
                      <a:tailEnd/>
                    </a:ln>
                  </p:spPr>
                  <p:txBody>
                    <a:bodyPr/>
                    <a:lstStyle/>
                    <a:p>
                      <a:endParaRPr lang="en-US"/>
                    </a:p>
                  </p:txBody>
                </p:sp>
                <p:sp>
                  <p:nvSpPr>
                    <p:cNvPr id="1618994" name="Text Box 50"/>
                    <p:cNvSpPr txBox="1">
                      <a:spLocks noChangeArrowheads="1"/>
                    </p:cNvSpPr>
                    <p:nvPr/>
                  </p:nvSpPr>
                  <p:spPr bwMode="auto">
                    <a:xfrm>
                      <a:off x="4945064" y="2066393"/>
                      <a:ext cx="393700" cy="338138"/>
                    </a:xfrm>
                    <a:prstGeom prst="rect">
                      <a:avLst/>
                    </a:prstGeom>
                    <a:noFill/>
                    <a:ln w="12700">
                      <a:noFill/>
                      <a:miter lim="800000"/>
                      <a:headEnd/>
                      <a:tailEnd/>
                    </a:ln>
                    <a:effectLst/>
                  </p:spPr>
                  <p:txBody>
                    <a:bodyPr wrap="none">
                      <a:spAutoFit/>
                    </a:bodyPr>
                    <a:lstStyle/>
                    <a:p>
                      <a:r>
                        <a:rPr lang="en-US" sz="1600" dirty="0"/>
                        <a:t>20</a:t>
                      </a:r>
                    </a:p>
                  </p:txBody>
                </p:sp>
                <p:sp>
                  <p:nvSpPr>
                    <p:cNvPr id="1618995" name="Text Box 51"/>
                    <p:cNvSpPr txBox="1">
                      <a:spLocks noChangeArrowheads="1"/>
                    </p:cNvSpPr>
                    <p:nvPr/>
                  </p:nvSpPr>
                  <p:spPr bwMode="auto">
                    <a:xfrm>
                      <a:off x="3429001" y="2047343"/>
                      <a:ext cx="461963" cy="338138"/>
                    </a:xfrm>
                    <a:prstGeom prst="rect">
                      <a:avLst/>
                    </a:prstGeom>
                    <a:noFill/>
                    <a:ln w="12700">
                      <a:noFill/>
                      <a:miter lim="800000"/>
                      <a:headEnd/>
                      <a:tailEnd/>
                    </a:ln>
                    <a:effectLst/>
                  </p:spPr>
                  <p:txBody>
                    <a:bodyPr wrap="none">
                      <a:spAutoFit/>
                    </a:bodyPr>
                    <a:lstStyle/>
                    <a:p>
                      <a:r>
                        <a:rPr lang="en-US" sz="1600" dirty="0"/>
                        <a:t>Tag</a:t>
                      </a:r>
                    </a:p>
                  </p:txBody>
                </p:sp>
                <p:sp>
                  <p:nvSpPr>
                    <p:cNvPr id="1618997" name="Line 53"/>
                    <p:cNvSpPr>
                      <a:spLocks noChangeShapeType="1"/>
                    </p:cNvSpPr>
                    <p:nvPr/>
                  </p:nvSpPr>
                  <p:spPr bwMode="auto">
                    <a:xfrm>
                      <a:off x="2286000" y="2379130"/>
                      <a:ext cx="2667001" cy="0"/>
                    </a:xfrm>
                    <a:prstGeom prst="line">
                      <a:avLst/>
                    </a:prstGeom>
                    <a:noFill/>
                    <a:ln w="38100">
                      <a:solidFill>
                        <a:schemeClr val="tx1"/>
                      </a:solidFill>
                      <a:round/>
                      <a:headEnd/>
                      <a:tailEnd/>
                    </a:ln>
                    <a:effectLst/>
                  </p:spPr>
                  <p:txBody>
                    <a:bodyPr/>
                    <a:lstStyle/>
                    <a:p>
                      <a:endParaRPr lang="en-US"/>
                    </a:p>
                  </p:txBody>
                </p:sp>
                <p:sp>
                  <p:nvSpPr>
                    <p:cNvPr id="1618998" name="Line 54"/>
                    <p:cNvSpPr>
                      <a:spLocks noChangeShapeType="1"/>
                    </p:cNvSpPr>
                    <p:nvPr/>
                  </p:nvSpPr>
                  <p:spPr bwMode="auto">
                    <a:xfrm>
                      <a:off x="2286000" y="2379130"/>
                      <a:ext cx="0" cy="2895600"/>
                    </a:xfrm>
                    <a:prstGeom prst="line">
                      <a:avLst/>
                    </a:prstGeom>
                    <a:noFill/>
                    <a:ln w="28575">
                      <a:solidFill>
                        <a:schemeClr val="tx1"/>
                      </a:solidFill>
                      <a:round/>
                      <a:headEnd/>
                      <a:tailEnd/>
                    </a:ln>
                    <a:effectLst/>
                  </p:spPr>
                  <p:txBody>
                    <a:bodyPr/>
                    <a:lstStyle/>
                    <a:p>
                      <a:endParaRPr lang="en-US"/>
                    </a:p>
                  </p:txBody>
                </p:sp>
                <p:sp>
                  <p:nvSpPr>
                    <p:cNvPr id="1618999" name="Line 55"/>
                    <p:cNvSpPr>
                      <a:spLocks noChangeShapeType="1"/>
                    </p:cNvSpPr>
                    <p:nvPr/>
                  </p:nvSpPr>
                  <p:spPr bwMode="auto">
                    <a:xfrm>
                      <a:off x="2286000" y="5274730"/>
                      <a:ext cx="1143001" cy="0"/>
                    </a:xfrm>
                    <a:prstGeom prst="line">
                      <a:avLst/>
                    </a:prstGeom>
                    <a:noFill/>
                    <a:ln w="28575">
                      <a:solidFill>
                        <a:schemeClr val="tx1"/>
                      </a:solidFill>
                      <a:round/>
                      <a:headEnd/>
                      <a:tailEnd type="triangle" w="med" len="med"/>
                    </a:ln>
                    <a:effectLst/>
                  </p:spPr>
                  <p:txBody>
                    <a:bodyPr/>
                    <a:lstStyle/>
                    <a:p>
                      <a:endParaRPr lang="en-US"/>
                    </a:p>
                  </p:txBody>
                </p:sp>
              </p:grpSp>
            </p:grpSp>
            <p:sp>
              <p:nvSpPr>
                <p:cNvPr id="1619000" name="Freeform 56"/>
                <p:cNvSpPr>
                  <a:spLocks/>
                </p:cNvSpPr>
                <p:nvPr/>
              </p:nvSpPr>
              <p:spPr bwMode="auto">
                <a:xfrm>
                  <a:off x="3400426" y="5160430"/>
                  <a:ext cx="395288" cy="261938"/>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grpSp>
          <p:sp>
            <p:nvSpPr>
              <p:cNvPr id="1619001" name="Freeform 57"/>
              <p:cNvSpPr>
                <a:spLocks noEditPoints="1"/>
              </p:cNvSpPr>
              <p:nvPr/>
            </p:nvSpPr>
            <p:spPr bwMode="auto">
              <a:xfrm>
                <a:off x="3540126" y="5274730"/>
                <a:ext cx="117475" cy="39688"/>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grpSp>
        <p:grpSp>
          <p:nvGrpSpPr>
            <p:cNvPr id="7" name="Group 6"/>
            <p:cNvGrpSpPr/>
            <p:nvPr/>
          </p:nvGrpSpPr>
          <p:grpSpPr>
            <a:xfrm>
              <a:off x="2541588" y="4252912"/>
              <a:ext cx="1584982" cy="2317793"/>
              <a:chOff x="2541588" y="4252912"/>
              <a:chExt cx="1584982" cy="2317793"/>
            </a:xfrm>
          </p:grpSpPr>
          <p:grpSp>
            <p:nvGrpSpPr>
              <p:cNvPr id="9" name="Group 58"/>
              <p:cNvGrpSpPr>
                <a:grpSpLocks/>
              </p:cNvGrpSpPr>
              <p:nvPr/>
            </p:nvGrpSpPr>
            <p:grpSpPr bwMode="auto">
              <a:xfrm>
                <a:off x="2541588" y="4252912"/>
                <a:ext cx="1057275" cy="2271713"/>
                <a:chOff x="641" y="2391"/>
                <a:chExt cx="666" cy="1431"/>
              </a:xfrm>
            </p:grpSpPr>
            <p:sp>
              <p:nvSpPr>
                <p:cNvPr id="1619003" name="Freeform 59"/>
                <p:cNvSpPr>
                  <a:spLocks/>
                </p:cNvSpPr>
                <p:nvPr/>
              </p:nvSpPr>
              <p:spPr bwMode="auto">
                <a:xfrm>
                  <a:off x="912" y="3552"/>
                  <a:ext cx="222" cy="172"/>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619004" name="Line 60"/>
                <p:cNvSpPr>
                  <a:spLocks noChangeShapeType="1"/>
                </p:cNvSpPr>
                <p:nvPr/>
              </p:nvSpPr>
              <p:spPr bwMode="auto">
                <a:xfrm>
                  <a:off x="1004" y="2391"/>
                  <a:ext cx="4" cy="1161"/>
                </a:xfrm>
                <a:prstGeom prst="line">
                  <a:avLst/>
                </a:prstGeom>
                <a:noFill/>
                <a:ln w="20701">
                  <a:solidFill>
                    <a:srgbClr val="000000"/>
                  </a:solidFill>
                  <a:round/>
                  <a:headEnd type="oval" w="sm" len="sm"/>
                  <a:tailEnd/>
                </a:ln>
              </p:spPr>
              <p:txBody>
                <a:bodyPr/>
                <a:lstStyle/>
                <a:p>
                  <a:endParaRPr lang="en-US"/>
                </a:p>
              </p:txBody>
            </p:sp>
            <p:sp>
              <p:nvSpPr>
                <p:cNvPr id="1619005" name="Freeform 61"/>
                <p:cNvSpPr>
                  <a:spLocks/>
                </p:cNvSpPr>
                <p:nvPr/>
              </p:nvSpPr>
              <p:spPr bwMode="auto">
                <a:xfrm>
                  <a:off x="1055" y="3405"/>
                  <a:ext cx="252" cy="136"/>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19007" name="Line 63"/>
                <p:cNvSpPr>
                  <a:spLocks noChangeShapeType="1"/>
                </p:cNvSpPr>
                <p:nvPr/>
              </p:nvSpPr>
              <p:spPr bwMode="auto">
                <a:xfrm>
                  <a:off x="1025" y="3726"/>
                  <a:ext cx="0" cy="96"/>
                </a:xfrm>
                <a:prstGeom prst="line">
                  <a:avLst/>
                </a:prstGeom>
                <a:noFill/>
                <a:ln w="12700">
                  <a:solidFill>
                    <a:schemeClr val="tx1"/>
                  </a:solidFill>
                  <a:round/>
                  <a:headEnd/>
                  <a:tailEnd/>
                </a:ln>
                <a:effectLst/>
              </p:spPr>
              <p:txBody>
                <a:bodyPr/>
                <a:lstStyle/>
                <a:p>
                  <a:endParaRPr lang="en-US"/>
                </a:p>
              </p:txBody>
            </p:sp>
            <p:sp>
              <p:nvSpPr>
                <p:cNvPr id="1619008" name="Line 64"/>
                <p:cNvSpPr>
                  <a:spLocks noChangeShapeType="1"/>
                </p:cNvSpPr>
                <p:nvPr/>
              </p:nvSpPr>
              <p:spPr bwMode="auto">
                <a:xfrm flipH="1" flipV="1">
                  <a:off x="641" y="3818"/>
                  <a:ext cx="384" cy="4"/>
                </a:xfrm>
                <a:prstGeom prst="line">
                  <a:avLst/>
                </a:prstGeom>
                <a:noFill/>
                <a:ln w="12700">
                  <a:solidFill>
                    <a:schemeClr val="tx1"/>
                  </a:solidFill>
                  <a:round/>
                  <a:headEnd type="none" w="med" len="med"/>
                  <a:tailEnd type="triangle" w="med" len="med"/>
                </a:ln>
                <a:effectLst/>
              </p:spPr>
              <p:txBody>
                <a:bodyPr/>
                <a:lstStyle/>
                <a:p>
                  <a:endParaRPr lang="en-US"/>
                </a:p>
              </p:txBody>
            </p:sp>
          </p:grpSp>
          <p:sp>
            <p:nvSpPr>
              <p:cNvPr id="107" name="Text Box 9"/>
              <p:cNvSpPr txBox="1">
                <a:spLocks noChangeArrowheads="1"/>
              </p:cNvSpPr>
              <p:nvPr/>
            </p:nvSpPr>
            <p:spPr bwMode="auto">
              <a:xfrm>
                <a:off x="3159510" y="6232151"/>
                <a:ext cx="967060" cy="338554"/>
              </a:xfrm>
              <a:prstGeom prst="rect">
                <a:avLst/>
              </a:prstGeom>
              <a:noFill/>
              <a:ln w="12700">
                <a:noFill/>
                <a:miter lim="800000"/>
                <a:headEnd/>
                <a:tailEnd/>
              </a:ln>
            </p:spPr>
            <p:txBody>
              <a:bodyPr wrap="none">
                <a:prstTxWarp prst="textNoShape">
                  <a:avLst/>
                </a:prstTxWarp>
                <a:spAutoFit/>
              </a:bodyPr>
              <a:lstStyle/>
              <a:p>
                <a:r>
                  <a:rPr lang="en-US" altLang="zh-CN" sz="1600" dirty="0" smtClean="0">
                    <a:latin typeface="Calibri" charset="0"/>
                  </a:rPr>
                  <a:t>AND gate</a:t>
                </a:r>
                <a:endParaRPr lang="en-US" sz="1600" dirty="0">
                  <a:latin typeface="Calibri" charset="0"/>
                </a:endParaRPr>
              </a:p>
            </p:txBody>
          </p:sp>
        </p:grpSp>
        <p:sp>
          <p:nvSpPr>
            <p:cNvPr id="108" name="Rectangle 80"/>
            <p:cNvSpPr>
              <a:spLocks noChangeArrowheads="1"/>
            </p:cNvSpPr>
            <p:nvPr/>
          </p:nvSpPr>
          <p:spPr bwMode="auto">
            <a:xfrm>
              <a:off x="2056256" y="6232151"/>
              <a:ext cx="610745" cy="400752"/>
            </a:xfrm>
            <a:prstGeom prst="rect">
              <a:avLst/>
            </a:prstGeom>
            <a:noFill/>
            <a:ln w="9525">
              <a:noFill/>
              <a:miter lim="800000"/>
              <a:headEnd/>
              <a:tailEnd/>
            </a:ln>
            <a:effectLst/>
          </p:spPr>
          <p:txBody>
            <a:bodyPr wrap="squar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mn-ea"/>
                  <a:cs typeface="Calibri"/>
                </a:rPr>
                <a:t>Hit?</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grpSp>
      <p:sp>
        <p:nvSpPr>
          <p:cNvPr id="103" name="Horizontal Scroll 102"/>
          <p:cNvSpPr/>
          <p:nvPr/>
        </p:nvSpPr>
        <p:spPr>
          <a:xfrm>
            <a:off x="142401" y="5223506"/>
            <a:ext cx="2392538" cy="1323240"/>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indent="-342900">
              <a:buAutoNum type="arabicPeriod"/>
            </a:pPr>
            <a:r>
              <a:rPr lang="en-US" sz="2000" dirty="0" smtClean="0">
                <a:solidFill>
                  <a:schemeClr val="tx1"/>
                </a:solidFill>
                <a:latin typeface="Calibri" charset="0"/>
              </a:rPr>
              <a:t>Set selection</a:t>
            </a:r>
            <a:endParaRPr lang="en-US" sz="2000" dirty="0">
              <a:solidFill>
                <a:schemeClr val="tx1"/>
              </a:solidFill>
              <a:latin typeface="Calibri" charset="0"/>
            </a:endParaRPr>
          </a:p>
          <a:p>
            <a:pPr marL="342900" indent="-342900">
              <a:buAutoNum type="arabicPeriod"/>
            </a:pPr>
            <a:r>
              <a:rPr lang="en-US" sz="2000" dirty="0" smtClean="0">
                <a:solidFill>
                  <a:schemeClr val="tx1"/>
                </a:solidFill>
                <a:latin typeface="Calibri" charset="0"/>
              </a:rPr>
              <a:t>Tag comparison</a:t>
            </a:r>
          </a:p>
          <a:p>
            <a:pPr marL="342900" indent="-342900">
              <a:buAutoNum type="arabicPeriod"/>
            </a:pPr>
            <a:r>
              <a:rPr lang="en-US" sz="2000" dirty="0" smtClean="0">
                <a:solidFill>
                  <a:schemeClr val="tx1"/>
                </a:solidFill>
                <a:latin typeface="Calibri" charset="0"/>
              </a:rPr>
              <a:t>Data output</a:t>
            </a:r>
            <a:endParaRPr lang="en-US" sz="2000" dirty="0">
              <a:solidFill>
                <a:schemeClr val="tx1"/>
              </a:solidFill>
            </a:endParaRPr>
          </a:p>
        </p:txBody>
      </p:sp>
      <p:sp>
        <p:nvSpPr>
          <p:cNvPr id="124" name="Rounded Rectangular Callout 123"/>
          <p:cNvSpPr/>
          <p:nvPr/>
        </p:nvSpPr>
        <p:spPr>
          <a:xfrm>
            <a:off x="1615679" y="3936177"/>
            <a:ext cx="1397395" cy="733612"/>
          </a:xfrm>
          <a:prstGeom prst="wedgeRoundRectCallout">
            <a:avLst>
              <a:gd name="adj1" fmla="val 47057"/>
              <a:gd name="adj2" fmla="val 6853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Total of 256 cache sets</a:t>
            </a:r>
            <a:endParaRPr lang="en-US" dirty="0"/>
          </a:p>
        </p:txBody>
      </p:sp>
    </p:spTree>
    <p:extLst>
      <p:ext uri="{BB962C8B-B14F-4D97-AF65-F5344CB8AC3E}">
        <p14:creationId xmlns:p14="http://schemas.microsoft.com/office/powerpoint/2010/main" val="667434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89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95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08"/>
          <p:cNvSpPr/>
          <p:nvPr/>
        </p:nvSpPr>
        <p:spPr>
          <a:xfrm>
            <a:off x="2185988" y="2688832"/>
            <a:ext cx="334965" cy="18069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ectangle 20"/>
          <p:cNvSpPr/>
          <p:nvPr/>
        </p:nvSpPr>
        <p:spPr>
          <a:xfrm>
            <a:off x="2438401" y="3352800"/>
            <a:ext cx="7681913" cy="304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3250" name="Rectangle 2"/>
          <p:cNvSpPr>
            <a:spLocks noGrp="1" noChangeArrowheads="1"/>
          </p:cNvSpPr>
          <p:nvPr>
            <p:ph type="title"/>
          </p:nvPr>
        </p:nvSpPr>
        <p:spPr>
          <a:xfrm>
            <a:off x="1250952" y="-78578"/>
            <a:ext cx="9372600" cy="1143000"/>
          </a:xfrm>
        </p:spPr>
        <p:txBody>
          <a:bodyPr>
            <a:normAutofit fontScale="90000"/>
          </a:bodyPr>
          <a:lstStyle/>
          <a:p>
            <a:r>
              <a:rPr lang="en-US" dirty="0" smtClean="0"/>
              <a:t>4-Way SA Cache </a:t>
            </a:r>
            <a:r>
              <a:rPr lang="en-US" dirty="0"/>
              <a:t>Hardware </a:t>
            </a:r>
            <a:r>
              <a:rPr lang="en-US" dirty="0" smtClean="0"/>
              <a:t>(32-bit </a:t>
            </a:r>
            <a:r>
              <a:rPr lang="en-US" dirty="0"/>
              <a:t>Memory)</a:t>
            </a:r>
          </a:p>
        </p:txBody>
      </p:sp>
      <p:grpSp>
        <p:nvGrpSpPr>
          <p:cNvPr id="2" name="Group 249"/>
          <p:cNvGrpSpPr>
            <a:grpSpLocks/>
          </p:cNvGrpSpPr>
          <p:nvPr/>
        </p:nvGrpSpPr>
        <p:grpSpPr bwMode="auto">
          <a:xfrm>
            <a:off x="4813301" y="1270001"/>
            <a:ext cx="2835275" cy="498475"/>
            <a:chOff x="2072" y="896"/>
            <a:chExt cx="1786" cy="314"/>
          </a:xfrm>
        </p:grpSpPr>
        <p:sp>
          <p:nvSpPr>
            <p:cNvPr id="53429" name="Line 44"/>
            <p:cNvSpPr>
              <a:spLocks noChangeShapeType="1"/>
            </p:cNvSpPr>
            <p:nvPr/>
          </p:nvSpPr>
          <p:spPr bwMode="auto">
            <a:xfrm flipV="1">
              <a:off x="3026" y="1061"/>
              <a:ext cx="3" cy="149"/>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30" name="Line 45"/>
            <p:cNvSpPr>
              <a:spLocks noChangeShapeType="1"/>
            </p:cNvSpPr>
            <p:nvPr/>
          </p:nvSpPr>
          <p:spPr bwMode="auto">
            <a:xfrm flipV="1">
              <a:off x="3570" y="1051"/>
              <a:ext cx="1" cy="145"/>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31" name="Freeform 46"/>
            <p:cNvSpPr>
              <a:spLocks/>
            </p:cNvSpPr>
            <p:nvPr/>
          </p:nvSpPr>
          <p:spPr bwMode="auto">
            <a:xfrm>
              <a:off x="2158" y="1059"/>
              <a:ext cx="1570" cy="151"/>
            </a:xfrm>
            <a:custGeom>
              <a:avLst/>
              <a:gdLst>
                <a:gd name="T0" fmla="*/ 0 w 1570"/>
                <a:gd name="T1" fmla="*/ 149 h 151"/>
                <a:gd name="T2" fmla="*/ 3 w 1570"/>
                <a:gd name="T3" fmla="*/ 0 h 151"/>
                <a:gd name="T4" fmla="*/ 1570 w 1570"/>
                <a:gd name="T5" fmla="*/ 0 h 151"/>
                <a:gd name="T6" fmla="*/ 1570 w 1570"/>
                <a:gd name="T7" fmla="*/ 151 h 151"/>
                <a:gd name="T8" fmla="*/ 3 w 1570"/>
                <a:gd name="T9" fmla="*/ 151 h 151"/>
                <a:gd name="T10" fmla="*/ 3 w 1570"/>
                <a:gd name="T11" fmla="*/ 151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432" name="Text Box 47"/>
            <p:cNvSpPr txBox="1">
              <a:spLocks noChangeArrowheads="1"/>
            </p:cNvSpPr>
            <p:nvPr/>
          </p:nvSpPr>
          <p:spPr bwMode="auto">
            <a:xfrm>
              <a:off x="2072" y="896"/>
              <a:ext cx="1786" cy="154"/>
            </a:xfrm>
            <a:prstGeom prst="rect">
              <a:avLst/>
            </a:prstGeom>
            <a:noFill/>
            <a:ln w="12700">
              <a:noFill/>
              <a:miter lim="800000"/>
              <a:headEnd/>
              <a:tailEnd/>
            </a:ln>
          </p:spPr>
          <p:txBody>
            <a:bodyPr>
              <a:prstTxWarp prst="textNoShape">
                <a:avLst/>
              </a:prstTxWarp>
              <a:spAutoFit/>
            </a:bodyPr>
            <a:lstStyle/>
            <a:p>
              <a:r>
                <a:rPr lang="en-US" sz="1000">
                  <a:latin typeface="Calibri" charset="0"/>
                </a:rPr>
                <a:t>31 30       . . .                13 12  11     . . .           2  1  0</a:t>
              </a:r>
            </a:p>
          </p:txBody>
        </p:sp>
      </p:grpSp>
      <p:sp>
        <p:nvSpPr>
          <p:cNvPr id="53253" name="Text Box 48"/>
          <p:cNvSpPr txBox="1">
            <a:spLocks noChangeArrowheads="1"/>
          </p:cNvSpPr>
          <p:nvPr/>
        </p:nvSpPr>
        <p:spPr bwMode="auto">
          <a:xfrm>
            <a:off x="7620001" y="1193800"/>
            <a:ext cx="1419225" cy="336550"/>
          </a:xfrm>
          <a:prstGeom prst="rect">
            <a:avLst/>
          </a:prstGeom>
          <a:noFill/>
          <a:ln w="12700">
            <a:noFill/>
            <a:miter lim="800000"/>
            <a:headEnd/>
            <a:tailEnd/>
          </a:ln>
        </p:spPr>
        <p:txBody>
          <a:bodyPr>
            <a:prstTxWarp prst="textNoShape">
              <a:avLst/>
            </a:prstTxWarp>
            <a:spAutoFit/>
          </a:bodyPr>
          <a:lstStyle/>
          <a:p>
            <a:r>
              <a:rPr lang="en-US" sz="1600">
                <a:latin typeface="Calibri" charset="0"/>
              </a:rPr>
              <a:t>Byte offset</a:t>
            </a:r>
          </a:p>
        </p:txBody>
      </p:sp>
      <p:sp>
        <p:nvSpPr>
          <p:cNvPr id="53254" name="Line 49"/>
          <p:cNvSpPr>
            <a:spLocks noChangeShapeType="1"/>
          </p:cNvSpPr>
          <p:nvPr/>
        </p:nvSpPr>
        <p:spPr bwMode="auto">
          <a:xfrm flipH="1">
            <a:off x="7343775" y="1346200"/>
            <a:ext cx="304800" cy="30480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grpSp>
        <p:nvGrpSpPr>
          <p:cNvPr id="3" name="Group 162"/>
          <p:cNvGrpSpPr>
            <a:grpSpLocks/>
          </p:cNvGrpSpPr>
          <p:nvPr/>
        </p:nvGrpSpPr>
        <p:grpSpPr bwMode="auto">
          <a:xfrm>
            <a:off x="8024814" y="2411412"/>
            <a:ext cx="2033588" cy="2149474"/>
            <a:chOff x="4143" y="1632"/>
            <a:chExt cx="1281" cy="1354"/>
          </a:xfrm>
        </p:grpSpPr>
        <p:sp>
          <p:nvSpPr>
            <p:cNvPr id="53411" name="Freeform 62"/>
            <p:cNvSpPr>
              <a:spLocks/>
            </p:cNvSpPr>
            <p:nvPr/>
          </p:nvSpPr>
          <p:spPr bwMode="auto">
            <a:xfrm>
              <a:off x="4405" y="1829"/>
              <a:ext cx="1019" cy="1103"/>
            </a:xfrm>
            <a:custGeom>
              <a:avLst/>
              <a:gdLst>
                <a:gd name="T0" fmla="*/ 66 w 1608"/>
                <a:gd name="T1" fmla="*/ 1101 h 1103"/>
                <a:gd name="T2" fmla="*/ 66 w 1608"/>
                <a:gd name="T3" fmla="*/ 0 h 1103"/>
                <a:gd name="T4" fmla="*/ 0 w 1608"/>
                <a:gd name="T5" fmla="*/ 0 h 1103"/>
                <a:gd name="T6" fmla="*/ 0 w 1608"/>
                <a:gd name="T7" fmla="*/ 1103 h 1103"/>
                <a:gd name="T8" fmla="*/ 66 w 1608"/>
                <a:gd name="T9" fmla="*/ 1103 h 1103"/>
                <a:gd name="T10" fmla="*/ 66 w 1608"/>
                <a:gd name="T11" fmla="*/ 1103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grpSp>
          <p:nvGrpSpPr>
            <p:cNvPr id="4" name="Group 63"/>
            <p:cNvGrpSpPr>
              <a:grpSpLocks/>
            </p:cNvGrpSpPr>
            <p:nvPr/>
          </p:nvGrpSpPr>
          <p:grpSpPr bwMode="auto">
            <a:xfrm>
              <a:off x="4405" y="1925"/>
              <a:ext cx="1019" cy="894"/>
              <a:chOff x="2208" y="1920"/>
              <a:chExt cx="2130" cy="894"/>
            </a:xfrm>
          </p:grpSpPr>
          <p:sp>
            <p:nvSpPr>
              <p:cNvPr id="53419" name="Freeform 64"/>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prstTxWarp prst="textNoShape">
                  <a:avLst/>
                </a:prstTxWarp>
              </a:bodyPr>
              <a:lstStyle/>
              <a:p>
                <a:endParaRPr lang="en-US">
                  <a:latin typeface="Calibri" charset="0"/>
                </a:endParaRPr>
              </a:p>
            </p:txBody>
          </p:sp>
          <p:sp>
            <p:nvSpPr>
              <p:cNvPr id="53420" name="Freeform 65"/>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421" name="Line 66"/>
              <p:cNvSpPr>
                <a:spLocks noChangeShapeType="1"/>
              </p:cNvSpPr>
              <p:nvPr/>
            </p:nvSpPr>
            <p:spPr bwMode="auto">
              <a:xfrm flipH="1">
                <a:off x="2208" y="1920"/>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2" name="Line 67"/>
              <p:cNvSpPr>
                <a:spLocks noChangeShapeType="1"/>
              </p:cNvSpPr>
              <p:nvPr/>
            </p:nvSpPr>
            <p:spPr bwMode="auto">
              <a:xfrm flipH="1">
                <a:off x="2208" y="2044"/>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3" name="Line 68"/>
              <p:cNvSpPr>
                <a:spLocks noChangeShapeType="1"/>
              </p:cNvSpPr>
              <p:nvPr/>
            </p:nvSpPr>
            <p:spPr bwMode="auto">
              <a:xfrm flipH="1">
                <a:off x="2208" y="2154"/>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4" name="Line 69"/>
              <p:cNvSpPr>
                <a:spLocks noChangeShapeType="1"/>
              </p:cNvSpPr>
              <p:nvPr/>
            </p:nvSpPr>
            <p:spPr bwMode="auto">
              <a:xfrm flipH="1">
                <a:off x="2208" y="237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5" name="Line 70"/>
              <p:cNvSpPr>
                <a:spLocks noChangeShapeType="1"/>
              </p:cNvSpPr>
              <p:nvPr/>
            </p:nvSpPr>
            <p:spPr bwMode="auto">
              <a:xfrm flipH="1">
                <a:off x="2208" y="248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6" name="Line 71"/>
              <p:cNvSpPr>
                <a:spLocks noChangeShapeType="1"/>
              </p:cNvSpPr>
              <p:nvPr/>
            </p:nvSpPr>
            <p:spPr bwMode="auto">
              <a:xfrm flipH="1">
                <a:off x="2208" y="259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7" name="Line 72"/>
              <p:cNvSpPr>
                <a:spLocks noChangeShapeType="1"/>
              </p:cNvSpPr>
              <p:nvPr/>
            </p:nvSpPr>
            <p:spPr bwMode="auto">
              <a:xfrm flipH="1">
                <a:off x="2208" y="270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28" name="Line 73"/>
              <p:cNvSpPr>
                <a:spLocks noChangeShapeType="1"/>
              </p:cNvSpPr>
              <p:nvPr/>
            </p:nvSpPr>
            <p:spPr bwMode="auto">
              <a:xfrm flipH="1">
                <a:off x="2208" y="2813"/>
                <a:ext cx="2130" cy="1"/>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3413" name="Line 74"/>
            <p:cNvSpPr>
              <a:spLocks noChangeShapeType="1"/>
            </p:cNvSpPr>
            <p:nvPr/>
          </p:nvSpPr>
          <p:spPr bwMode="auto">
            <a:xfrm>
              <a:off x="4480" y="1835"/>
              <a:ext cx="4" cy="1100"/>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14" name="Line 75"/>
            <p:cNvSpPr>
              <a:spLocks noChangeShapeType="1"/>
            </p:cNvSpPr>
            <p:nvPr/>
          </p:nvSpPr>
          <p:spPr bwMode="auto">
            <a:xfrm>
              <a:off x="4876" y="1824"/>
              <a:ext cx="1" cy="1106"/>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15" name="Text Box 76"/>
            <p:cNvSpPr txBox="1">
              <a:spLocks noChangeArrowheads="1"/>
            </p:cNvSpPr>
            <p:nvPr/>
          </p:nvSpPr>
          <p:spPr bwMode="auto">
            <a:xfrm>
              <a:off x="4993" y="1637"/>
              <a:ext cx="33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Data</a:t>
              </a:r>
            </a:p>
          </p:txBody>
        </p:sp>
        <p:sp>
          <p:nvSpPr>
            <p:cNvPr id="53416" name="Text Box 78"/>
            <p:cNvSpPr txBox="1">
              <a:spLocks noChangeArrowheads="1"/>
            </p:cNvSpPr>
            <p:nvPr/>
          </p:nvSpPr>
          <p:spPr bwMode="auto">
            <a:xfrm>
              <a:off x="4512" y="1632"/>
              <a:ext cx="27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Tag</a:t>
              </a:r>
            </a:p>
          </p:txBody>
        </p:sp>
        <p:sp>
          <p:nvSpPr>
            <p:cNvPr id="53417" name="Text Box 79"/>
            <p:cNvSpPr txBox="1">
              <a:spLocks noChangeArrowheads="1"/>
            </p:cNvSpPr>
            <p:nvPr/>
          </p:nvSpPr>
          <p:spPr bwMode="auto">
            <a:xfrm>
              <a:off x="4368" y="1632"/>
              <a:ext cx="18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V</a:t>
              </a:r>
            </a:p>
          </p:txBody>
        </p:sp>
        <p:sp>
          <p:nvSpPr>
            <p:cNvPr id="53418" name="Text Box 80"/>
            <p:cNvSpPr txBox="1">
              <a:spLocks noChangeArrowheads="1"/>
            </p:cNvSpPr>
            <p:nvPr/>
          </p:nvSpPr>
          <p:spPr bwMode="auto">
            <a:xfrm>
              <a:off x="4143" y="1776"/>
              <a:ext cx="287" cy="1210"/>
            </a:xfrm>
            <a:prstGeom prst="rect">
              <a:avLst/>
            </a:prstGeom>
            <a:noFill/>
            <a:ln w="12700">
              <a:noFill/>
              <a:miter lim="800000"/>
              <a:headEnd/>
              <a:tailEnd/>
            </a:ln>
          </p:spPr>
          <p:txBody>
            <a:bodyPr wrap="none">
              <a:prstTxWarp prst="textNoShape">
                <a:avLst/>
              </a:prstTxWarp>
              <a:spAutoFit/>
            </a:bodyPr>
            <a:lstStyle/>
            <a:p>
              <a:pPr algn="r">
                <a:lnSpc>
                  <a:spcPct val="110000"/>
                </a:lnSpc>
              </a:pPr>
              <a:r>
                <a:rPr lang="en-US" sz="1200">
                  <a:latin typeface="Calibri" charset="0"/>
                </a:rPr>
                <a:t>0</a:t>
              </a:r>
            </a:p>
            <a:p>
              <a:pPr algn="r">
                <a:lnSpc>
                  <a:spcPct val="110000"/>
                </a:lnSpc>
              </a:pPr>
              <a:r>
                <a:rPr lang="en-US" sz="1200">
                  <a:latin typeface="Calibri" charset="0"/>
                </a:rPr>
                <a:t>1</a:t>
              </a:r>
            </a:p>
            <a:p>
              <a:pPr algn="r">
                <a:lnSpc>
                  <a:spcPct val="110000"/>
                </a:lnSpc>
              </a:pPr>
              <a:r>
                <a:rPr lang="en-US" sz="1200">
                  <a:latin typeface="Calibri" charset="0"/>
                </a:rPr>
                <a:t>2</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 253</a:t>
              </a:r>
            </a:p>
            <a:p>
              <a:pPr algn="r">
                <a:lnSpc>
                  <a:spcPct val="110000"/>
                </a:lnSpc>
              </a:pPr>
              <a:r>
                <a:rPr lang="en-US" sz="1200">
                  <a:latin typeface="Calibri" charset="0"/>
                </a:rPr>
                <a:t> 254</a:t>
              </a:r>
            </a:p>
            <a:p>
              <a:pPr algn="r">
                <a:lnSpc>
                  <a:spcPct val="110000"/>
                </a:lnSpc>
              </a:pPr>
              <a:r>
                <a:rPr lang="en-US" sz="1200">
                  <a:latin typeface="Calibri" charset="0"/>
                </a:rPr>
                <a:t> 255</a:t>
              </a:r>
            </a:p>
          </p:txBody>
        </p:sp>
      </p:grpSp>
      <p:grpSp>
        <p:nvGrpSpPr>
          <p:cNvPr id="5" name="Group 163"/>
          <p:cNvGrpSpPr>
            <a:grpSpLocks/>
          </p:cNvGrpSpPr>
          <p:nvPr/>
        </p:nvGrpSpPr>
        <p:grpSpPr bwMode="auto">
          <a:xfrm>
            <a:off x="6043614" y="2411412"/>
            <a:ext cx="2033588" cy="2149474"/>
            <a:chOff x="4143" y="1632"/>
            <a:chExt cx="1281" cy="1354"/>
          </a:xfrm>
        </p:grpSpPr>
        <p:sp>
          <p:nvSpPr>
            <p:cNvPr id="53393" name="Freeform 164"/>
            <p:cNvSpPr>
              <a:spLocks/>
            </p:cNvSpPr>
            <p:nvPr/>
          </p:nvSpPr>
          <p:spPr bwMode="auto">
            <a:xfrm>
              <a:off x="4405" y="1829"/>
              <a:ext cx="1019" cy="1103"/>
            </a:xfrm>
            <a:custGeom>
              <a:avLst/>
              <a:gdLst>
                <a:gd name="T0" fmla="*/ 66 w 1608"/>
                <a:gd name="T1" fmla="*/ 1101 h 1103"/>
                <a:gd name="T2" fmla="*/ 66 w 1608"/>
                <a:gd name="T3" fmla="*/ 0 h 1103"/>
                <a:gd name="T4" fmla="*/ 0 w 1608"/>
                <a:gd name="T5" fmla="*/ 0 h 1103"/>
                <a:gd name="T6" fmla="*/ 0 w 1608"/>
                <a:gd name="T7" fmla="*/ 1103 h 1103"/>
                <a:gd name="T8" fmla="*/ 66 w 1608"/>
                <a:gd name="T9" fmla="*/ 1103 h 1103"/>
                <a:gd name="T10" fmla="*/ 66 w 1608"/>
                <a:gd name="T11" fmla="*/ 1103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grpSp>
          <p:nvGrpSpPr>
            <p:cNvPr id="6" name="Group 165"/>
            <p:cNvGrpSpPr>
              <a:grpSpLocks/>
            </p:cNvGrpSpPr>
            <p:nvPr/>
          </p:nvGrpSpPr>
          <p:grpSpPr bwMode="auto">
            <a:xfrm>
              <a:off x="4405" y="1925"/>
              <a:ext cx="1019" cy="894"/>
              <a:chOff x="2208" y="1920"/>
              <a:chExt cx="2130" cy="894"/>
            </a:xfrm>
          </p:grpSpPr>
          <p:sp>
            <p:nvSpPr>
              <p:cNvPr id="53401" name="Freeform 166"/>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prstTxWarp prst="textNoShape">
                  <a:avLst/>
                </a:prstTxWarp>
              </a:bodyPr>
              <a:lstStyle/>
              <a:p>
                <a:endParaRPr lang="en-US">
                  <a:latin typeface="Calibri" charset="0"/>
                </a:endParaRPr>
              </a:p>
            </p:txBody>
          </p:sp>
          <p:sp>
            <p:nvSpPr>
              <p:cNvPr id="53402" name="Freeform 167"/>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403" name="Line 168"/>
              <p:cNvSpPr>
                <a:spLocks noChangeShapeType="1"/>
              </p:cNvSpPr>
              <p:nvPr/>
            </p:nvSpPr>
            <p:spPr bwMode="auto">
              <a:xfrm flipH="1">
                <a:off x="2208" y="1920"/>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4" name="Line 169"/>
              <p:cNvSpPr>
                <a:spLocks noChangeShapeType="1"/>
              </p:cNvSpPr>
              <p:nvPr/>
            </p:nvSpPr>
            <p:spPr bwMode="auto">
              <a:xfrm flipH="1">
                <a:off x="2208" y="2044"/>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5" name="Line 170"/>
              <p:cNvSpPr>
                <a:spLocks noChangeShapeType="1"/>
              </p:cNvSpPr>
              <p:nvPr/>
            </p:nvSpPr>
            <p:spPr bwMode="auto">
              <a:xfrm flipH="1">
                <a:off x="2208" y="2154"/>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6" name="Line 171"/>
              <p:cNvSpPr>
                <a:spLocks noChangeShapeType="1"/>
              </p:cNvSpPr>
              <p:nvPr/>
            </p:nvSpPr>
            <p:spPr bwMode="auto">
              <a:xfrm flipH="1">
                <a:off x="2208" y="237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7" name="Line 172"/>
              <p:cNvSpPr>
                <a:spLocks noChangeShapeType="1"/>
              </p:cNvSpPr>
              <p:nvPr/>
            </p:nvSpPr>
            <p:spPr bwMode="auto">
              <a:xfrm flipH="1">
                <a:off x="2208" y="248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8" name="Line 173"/>
              <p:cNvSpPr>
                <a:spLocks noChangeShapeType="1"/>
              </p:cNvSpPr>
              <p:nvPr/>
            </p:nvSpPr>
            <p:spPr bwMode="auto">
              <a:xfrm flipH="1">
                <a:off x="2208" y="259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09" name="Line 174"/>
              <p:cNvSpPr>
                <a:spLocks noChangeShapeType="1"/>
              </p:cNvSpPr>
              <p:nvPr/>
            </p:nvSpPr>
            <p:spPr bwMode="auto">
              <a:xfrm flipH="1">
                <a:off x="2208" y="270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410" name="Line 175"/>
              <p:cNvSpPr>
                <a:spLocks noChangeShapeType="1"/>
              </p:cNvSpPr>
              <p:nvPr/>
            </p:nvSpPr>
            <p:spPr bwMode="auto">
              <a:xfrm flipH="1">
                <a:off x="2208" y="2813"/>
                <a:ext cx="2130" cy="1"/>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3395" name="Line 176"/>
            <p:cNvSpPr>
              <a:spLocks noChangeShapeType="1"/>
            </p:cNvSpPr>
            <p:nvPr/>
          </p:nvSpPr>
          <p:spPr bwMode="auto">
            <a:xfrm>
              <a:off x="4480" y="1835"/>
              <a:ext cx="4" cy="1100"/>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6" name="Line 177"/>
            <p:cNvSpPr>
              <a:spLocks noChangeShapeType="1"/>
            </p:cNvSpPr>
            <p:nvPr/>
          </p:nvSpPr>
          <p:spPr bwMode="auto">
            <a:xfrm>
              <a:off x="4876" y="1824"/>
              <a:ext cx="1" cy="1106"/>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7" name="Text Box 178"/>
            <p:cNvSpPr txBox="1">
              <a:spLocks noChangeArrowheads="1"/>
            </p:cNvSpPr>
            <p:nvPr/>
          </p:nvSpPr>
          <p:spPr bwMode="auto">
            <a:xfrm>
              <a:off x="4993" y="1637"/>
              <a:ext cx="33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Data</a:t>
              </a:r>
            </a:p>
          </p:txBody>
        </p:sp>
        <p:sp>
          <p:nvSpPr>
            <p:cNvPr id="53398" name="Text Box 179"/>
            <p:cNvSpPr txBox="1">
              <a:spLocks noChangeArrowheads="1"/>
            </p:cNvSpPr>
            <p:nvPr/>
          </p:nvSpPr>
          <p:spPr bwMode="auto">
            <a:xfrm>
              <a:off x="4512" y="1632"/>
              <a:ext cx="27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Tag</a:t>
              </a:r>
            </a:p>
          </p:txBody>
        </p:sp>
        <p:sp>
          <p:nvSpPr>
            <p:cNvPr id="53399" name="Text Box 180"/>
            <p:cNvSpPr txBox="1">
              <a:spLocks noChangeArrowheads="1"/>
            </p:cNvSpPr>
            <p:nvPr/>
          </p:nvSpPr>
          <p:spPr bwMode="auto">
            <a:xfrm>
              <a:off x="4368" y="1632"/>
              <a:ext cx="18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V</a:t>
              </a:r>
            </a:p>
          </p:txBody>
        </p:sp>
        <p:sp>
          <p:nvSpPr>
            <p:cNvPr id="53400" name="Text Box 181"/>
            <p:cNvSpPr txBox="1">
              <a:spLocks noChangeArrowheads="1"/>
            </p:cNvSpPr>
            <p:nvPr/>
          </p:nvSpPr>
          <p:spPr bwMode="auto">
            <a:xfrm>
              <a:off x="4143" y="1776"/>
              <a:ext cx="287" cy="1210"/>
            </a:xfrm>
            <a:prstGeom prst="rect">
              <a:avLst/>
            </a:prstGeom>
            <a:noFill/>
            <a:ln w="12700">
              <a:noFill/>
              <a:miter lim="800000"/>
              <a:headEnd/>
              <a:tailEnd/>
            </a:ln>
          </p:spPr>
          <p:txBody>
            <a:bodyPr wrap="none">
              <a:prstTxWarp prst="textNoShape">
                <a:avLst/>
              </a:prstTxWarp>
              <a:spAutoFit/>
            </a:bodyPr>
            <a:lstStyle/>
            <a:p>
              <a:pPr algn="r">
                <a:lnSpc>
                  <a:spcPct val="110000"/>
                </a:lnSpc>
              </a:pPr>
              <a:r>
                <a:rPr lang="en-US" sz="1200">
                  <a:latin typeface="Calibri" charset="0"/>
                </a:rPr>
                <a:t>0</a:t>
              </a:r>
            </a:p>
            <a:p>
              <a:pPr algn="r">
                <a:lnSpc>
                  <a:spcPct val="110000"/>
                </a:lnSpc>
              </a:pPr>
              <a:r>
                <a:rPr lang="en-US" sz="1200">
                  <a:latin typeface="Calibri" charset="0"/>
                </a:rPr>
                <a:t>1</a:t>
              </a:r>
            </a:p>
            <a:p>
              <a:pPr algn="r">
                <a:lnSpc>
                  <a:spcPct val="110000"/>
                </a:lnSpc>
              </a:pPr>
              <a:r>
                <a:rPr lang="en-US" sz="1200">
                  <a:latin typeface="Calibri" charset="0"/>
                </a:rPr>
                <a:t>2</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a:t>
              </a:r>
            </a:p>
            <a:p>
              <a:pPr algn="r">
                <a:lnSpc>
                  <a:spcPct val="110000"/>
                </a:lnSpc>
              </a:pPr>
              <a:r>
                <a:rPr lang="en-US" sz="1200">
                  <a:latin typeface="Calibri" charset="0"/>
                </a:rPr>
                <a:t> 253</a:t>
              </a:r>
            </a:p>
            <a:p>
              <a:pPr algn="r">
                <a:lnSpc>
                  <a:spcPct val="110000"/>
                </a:lnSpc>
              </a:pPr>
              <a:r>
                <a:rPr lang="en-US" sz="1200">
                  <a:latin typeface="Calibri" charset="0"/>
                </a:rPr>
                <a:t> 254</a:t>
              </a:r>
            </a:p>
            <a:p>
              <a:pPr algn="r">
                <a:lnSpc>
                  <a:spcPct val="110000"/>
                </a:lnSpc>
              </a:pPr>
              <a:r>
                <a:rPr lang="en-US" sz="1200">
                  <a:latin typeface="Calibri" charset="0"/>
                </a:rPr>
                <a:t> 255</a:t>
              </a:r>
            </a:p>
          </p:txBody>
        </p:sp>
      </p:grpSp>
      <p:grpSp>
        <p:nvGrpSpPr>
          <p:cNvPr id="7" name="Group 182"/>
          <p:cNvGrpSpPr>
            <a:grpSpLocks/>
          </p:cNvGrpSpPr>
          <p:nvPr/>
        </p:nvGrpSpPr>
        <p:grpSpPr bwMode="auto">
          <a:xfrm>
            <a:off x="4062414" y="2411412"/>
            <a:ext cx="2033588" cy="2149474"/>
            <a:chOff x="4143" y="1632"/>
            <a:chExt cx="1281" cy="1354"/>
          </a:xfrm>
        </p:grpSpPr>
        <p:sp>
          <p:nvSpPr>
            <p:cNvPr id="53375" name="Freeform 183"/>
            <p:cNvSpPr>
              <a:spLocks/>
            </p:cNvSpPr>
            <p:nvPr/>
          </p:nvSpPr>
          <p:spPr bwMode="auto">
            <a:xfrm>
              <a:off x="4405" y="1829"/>
              <a:ext cx="1019" cy="1103"/>
            </a:xfrm>
            <a:custGeom>
              <a:avLst/>
              <a:gdLst>
                <a:gd name="T0" fmla="*/ 66 w 1608"/>
                <a:gd name="T1" fmla="*/ 1101 h 1103"/>
                <a:gd name="T2" fmla="*/ 66 w 1608"/>
                <a:gd name="T3" fmla="*/ 0 h 1103"/>
                <a:gd name="T4" fmla="*/ 0 w 1608"/>
                <a:gd name="T5" fmla="*/ 0 h 1103"/>
                <a:gd name="T6" fmla="*/ 0 w 1608"/>
                <a:gd name="T7" fmla="*/ 1103 h 1103"/>
                <a:gd name="T8" fmla="*/ 66 w 1608"/>
                <a:gd name="T9" fmla="*/ 1103 h 1103"/>
                <a:gd name="T10" fmla="*/ 66 w 1608"/>
                <a:gd name="T11" fmla="*/ 1103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grpSp>
          <p:nvGrpSpPr>
            <p:cNvPr id="8" name="Group 184"/>
            <p:cNvGrpSpPr>
              <a:grpSpLocks/>
            </p:cNvGrpSpPr>
            <p:nvPr/>
          </p:nvGrpSpPr>
          <p:grpSpPr bwMode="auto">
            <a:xfrm>
              <a:off x="4405" y="1925"/>
              <a:ext cx="1019" cy="894"/>
              <a:chOff x="2208" y="1920"/>
              <a:chExt cx="2130" cy="894"/>
            </a:xfrm>
          </p:grpSpPr>
          <p:sp>
            <p:nvSpPr>
              <p:cNvPr id="53383" name="Freeform 185"/>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prstTxWarp prst="textNoShape">
                  <a:avLst/>
                </a:prstTxWarp>
              </a:bodyPr>
              <a:lstStyle/>
              <a:p>
                <a:endParaRPr lang="en-US">
                  <a:latin typeface="Calibri" charset="0"/>
                </a:endParaRPr>
              </a:p>
            </p:txBody>
          </p:sp>
          <p:sp>
            <p:nvSpPr>
              <p:cNvPr id="53384" name="Freeform 186"/>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85" name="Line 187"/>
              <p:cNvSpPr>
                <a:spLocks noChangeShapeType="1"/>
              </p:cNvSpPr>
              <p:nvPr/>
            </p:nvSpPr>
            <p:spPr bwMode="auto">
              <a:xfrm flipH="1">
                <a:off x="2208" y="1920"/>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86" name="Line 188"/>
              <p:cNvSpPr>
                <a:spLocks noChangeShapeType="1"/>
              </p:cNvSpPr>
              <p:nvPr/>
            </p:nvSpPr>
            <p:spPr bwMode="auto">
              <a:xfrm flipH="1">
                <a:off x="2208" y="2044"/>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87" name="Line 189"/>
              <p:cNvSpPr>
                <a:spLocks noChangeShapeType="1"/>
              </p:cNvSpPr>
              <p:nvPr/>
            </p:nvSpPr>
            <p:spPr bwMode="auto">
              <a:xfrm flipH="1">
                <a:off x="2208" y="2154"/>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88" name="Line 190"/>
              <p:cNvSpPr>
                <a:spLocks noChangeShapeType="1"/>
              </p:cNvSpPr>
              <p:nvPr/>
            </p:nvSpPr>
            <p:spPr bwMode="auto">
              <a:xfrm flipH="1">
                <a:off x="2208" y="237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89" name="Line 191"/>
              <p:cNvSpPr>
                <a:spLocks noChangeShapeType="1"/>
              </p:cNvSpPr>
              <p:nvPr/>
            </p:nvSpPr>
            <p:spPr bwMode="auto">
              <a:xfrm flipH="1">
                <a:off x="2208" y="248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0" name="Line 192"/>
              <p:cNvSpPr>
                <a:spLocks noChangeShapeType="1"/>
              </p:cNvSpPr>
              <p:nvPr/>
            </p:nvSpPr>
            <p:spPr bwMode="auto">
              <a:xfrm flipH="1">
                <a:off x="2208" y="259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1" name="Line 193"/>
              <p:cNvSpPr>
                <a:spLocks noChangeShapeType="1"/>
              </p:cNvSpPr>
              <p:nvPr/>
            </p:nvSpPr>
            <p:spPr bwMode="auto">
              <a:xfrm flipH="1">
                <a:off x="2208" y="270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92" name="Line 194"/>
              <p:cNvSpPr>
                <a:spLocks noChangeShapeType="1"/>
              </p:cNvSpPr>
              <p:nvPr/>
            </p:nvSpPr>
            <p:spPr bwMode="auto">
              <a:xfrm flipH="1">
                <a:off x="2208" y="2813"/>
                <a:ext cx="2130" cy="1"/>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3377" name="Line 195"/>
            <p:cNvSpPr>
              <a:spLocks noChangeShapeType="1"/>
            </p:cNvSpPr>
            <p:nvPr/>
          </p:nvSpPr>
          <p:spPr bwMode="auto">
            <a:xfrm>
              <a:off x="4480" y="1835"/>
              <a:ext cx="4" cy="1100"/>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8" name="Line 196"/>
            <p:cNvSpPr>
              <a:spLocks noChangeShapeType="1"/>
            </p:cNvSpPr>
            <p:nvPr/>
          </p:nvSpPr>
          <p:spPr bwMode="auto">
            <a:xfrm>
              <a:off x="4876" y="1824"/>
              <a:ext cx="1" cy="1106"/>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9" name="Text Box 197"/>
            <p:cNvSpPr txBox="1">
              <a:spLocks noChangeArrowheads="1"/>
            </p:cNvSpPr>
            <p:nvPr/>
          </p:nvSpPr>
          <p:spPr bwMode="auto">
            <a:xfrm>
              <a:off x="4993" y="1637"/>
              <a:ext cx="33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Data</a:t>
              </a:r>
            </a:p>
          </p:txBody>
        </p:sp>
        <p:sp>
          <p:nvSpPr>
            <p:cNvPr id="53380" name="Text Box 198"/>
            <p:cNvSpPr txBox="1">
              <a:spLocks noChangeArrowheads="1"/>
            </p:cNvSpPr>
            <p:nvPr/>
          </p:nvSpPr>
          <p:spPr bwMode="auto">
            <a:xfrm>
              <a:off x="4512" y="1632"/>
              <a:ext cx="27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Tag</a:t>
              </a:r>
            </a:p>
          </p:txBody>
        </p:sp>
        <p:sp>
          <p:nvSpPr>
            <p:cNvPr id="53381" name="Text Box 199"/>
            <p:cNvSpPr txBox="1">
              <a:spLocks noChangeArrowheads="1"/>
            </p:cNvSpPr>
            <p:nvPr/>
          </p:nvSpPr>
          <p:spPr bwMode="auto">
            <a:xfrm>
              <a:off x="4368" y="1632"/>
              <a:ext cx="18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V</a:t>
              </a:r>
            </a:p>
          </p:txBody>
        </p:sp>
        <p:sp>
          <p:nvSpPr>
            <p:cNvPr id="53382" name="Text Box 200"/>
            <p:cNvSpPr txBox="1">
              <a:spLocks noChangeArrowheads="1"/>
            </p:cNvSpPr>
            <p:nvPr/>
          </p:nvSpPr>
          <p:spPr bwMode="auto">
            <a:xfrm>
              <a:off x="4143" y="1776"/>
              <a:ext cx="287" cy="1210"/>
            </a:xfrm>
            <a:prstGeom prst="rect">
              <a:avLst/>
            </a:prstGeom>
            <a:noFill/>
            <a:ln w="12700">
              <a:noFill/>
              <a:miter lim="800000"/>
              <a:headEnd/>
              <a:tailEnd/>
            </a:ln>
          </p:spPr>
          <p:txBody>
            <a:bodyPr wrap="none">
              <a:prstTxWarp prst="textNoShape">
                <a:avLst/>
              </a:prstTxWarp>
              <a:spAutoFit/>
            </a:bodyPr>
            <a:lstStyle/>
            <a:p>
              <a:pPr algn="r">
                <a:lnSpc>
                  <a:spcPct val="110000"/>
                </a:lnSpc>
              </a:pPr>
              <a:r>
                <a:rPr lang="en-US" sz="1200" dirty="0">
                  <a:latin typeface="Calibri" charset="0"/>
                </a:rPr>
                <a:t>0</a:t>
              </a:r>
            </a:p>
            <a:p>
              <a:pPr algn="r">
                <a:lnSpc>
                  <a:spcPct val="110000"/>
                </a:lnSpc>
              </a:pPr>
              <a:r>
                <a:rPr lang="en-US" sz="1200" dirty="0">
                  <a:latin typeface="Calibri" charset="0"/>
                </a:rPr>
                <a:t>1</a:t>
              </a:r>
            </a:p>
            <a:p>
              <a:pPr algn="r">
                <a:lnSpc>
                  <a:spcPct val="110000"/>
                </a:lnSpc>
              </a:pPr>
              <a:r>
                <a:rPr lang="en-US" sz="1200" dirty="0">
                  <a:latin typeface="Calibri" charset="0"/>
                </a:rPr>
                <a:t>2</a:t>
              </a:r>
            </a:p>
            <a:p>
              <a:pPr algn="r">
                <a:lnSpc>
                  <a:spcPct val="110000"/>
                </a:lnSpc>
              </a:pPr>
              <a:r>
                <a:rPr lang="en-US" sz="1200" dirty="0">
                  <a:latin typeface="Calibri" charset="0"/>
                </a:rPr>
                <a:t>.</a:t>
              </a:r>
            </a:p>
            <a:p>
              <a:pPr algn="r">
                <a:lnSpc>
                  <a:spcPct val="110000"/>
                </a:lnSpc>
              </a:pPr>
              <a:r>
                <a:rPr lang="en-US" sz="1200" dirty="0">
                  <a:latin typeface="Calibri" charset="0"/>
                </a:rPr>
                <a:t>.</a:t>
              </a:r>
            </a:p>
            <a:p>
              <a:pPr algn="r">
                <a:lnSpc>
                  <a:spcPct val="110000"/>
                </a:lnSpc>
              </a:pPr>
              <a:r>
                <a:rPr lang="en-US" sz="1200" dirty="0">
                  <a:latin typeface="Calibri" charset="0"/>
                </a:rPr>
                <a:t>.</a:t>
              </a:r>
            </a:p>
            <a:p>
              <a:pPr algn="r">
                <a:lnSpc>
                  <a:spcPct val="110000"/>
                </a:lnSpc>
              </a:pPr>
              <a:r>
                <a:rPr lang="en-US" sz="1200" dirty="0">
                  <a:latin typeface="Calibri" charset="0"/>
                </a:rPr>
                <a:t> 253</a:t>
              </a:r>
            </a:p>
            <a:p>
              <a:pPr algn="r">
                <a:lnSpc>
                  <a:spcPct val="110000"/>
                </a:lnSpc>
              </a:pPr>
              <a:r>
                <a:rPr lang="en-US" sz="1200" dirty="0">
                  <a:latin typeface="Calibri" charset="0"/>
                </a:rPr>
                <a:t> 254</a:t>
              </a:r>
            </a:p>
            <a:p>
              <a:pPr algn="r">
                <a:lnSpc>
                  <a:spcPct val="110000"/>
                </a:lnSpc>
              </a:pPr>
              <a:r>
                <a:rPr lang="en-US" sz="1200" dirty="0">
                  <a:latin typeface="Calibri" charset="0"/>
                </a:rPr>
                <a:t> 255</a:t>
              </a:r>
            </a:p>
          </p:txBody>
        </p:sp>
      </p:grpSp>
      <p:grpSp>
        <p:nvGrpSpPr>
          <p:cNvPr id="9" name="Group 258"/>
          <p:cNvGrpSpPr>
            <a:grpSpLocks/>
          </p:cNvGrpSpPr>
          <p:nvPr/>
        </p:nvGrpSpPr>
        <p:grpSpPr bwMode="auto">
          <a:xfrm>
            <a:off x="2081213" y="2411412"/>
            <a:ext cx="2033588" cy="2149474"/>
            <a:chOff x="351" y="1632"/>
            <a:chExt cx="1281" cy="1354"/>
          </a:xfrm>
        </p:grpSpPr>
        <p:sp>
          <p:nvSpPr>
            <p:cNvPr id="53355" name="Text Box 77"/>
            <p:cNvSpPr txBox="1">
              <a:spLocks noChangeArrowheads="1"/>
            </p:cNvSpPr>
            <p:nvPr/>
          </p:nvSpPr>
          <p:spPr bwMode="auto">
            <a:xfrm>
              <a:off x="359" y="1632"/>
              <a:ext cx="313" cy="194"/>
            </a:xfrm>
            <a:prstGeom prst="rect">
              <a:avLst/>
            </a:prstGeom>
            <a:noFill/>
            <a:ln w="12700">
              <a:noFill/>
              <a:miter lim="800000"/>
              <a:headEnd/>
              <a:tailEnd/>
            </a:ln>
          </p:spPr>
          <p:txBody>
            <a:bodyPr wrap="none">
              <a:prstTxWarp prst="textNoShape">
                <a:avLst/>
              </a:prstTxWarp>
              <a:spAutoFit/>
            </a:bodyPr>
            <a:lstStyle/>
            <a:p>
              <a:r>
                <a:rPr lang="en-US" sz="1400" dirty="0">
                  <a:latin typeface="Calibri" charset="0"/>
                </a:rPr>
                <a:t>  </a:t>
              </a:r>
              <a:r>
                <a:rPr lang="en-US" sz="1400" dirty="0" smtClean="0">
                  <a:latin typeface="Calibri" charset="0"/>
                </a:rPr>
                <a:t>Set</a:t>
              </a:r>
              <a:endParaRPr lang="en-US" sz="1400" dirty="0">
                <a:latin typeface="Calibri" charset="0"/>
              </a:endParaRPr>
            </a:p>
          </p:txBody>
        </p:sp>
        <p:grpSp>
          <p:nvGrpSpPr>
            <p:cNvPr id="10" name="Group 201"/>
            <p:cNvGrpSpPr>
              <a:grpSpLocks/>
            </p:cNvGrpSpPr>
            <p:nvPr/>
          </p:nvGrpSpPr>
          <p:grpSpPr bwMode="auto">
            <a:xfrm>
              <a:off x="351" y="1632"/>
              <a:ext cx="1281" cy="1354"/>
              <a:chOff x="4143" y="1632"/>
              <a:chExt cx="1281" cy="1354"/>
            </a:xfrm>
          </p:grpSpPr>
          <p:sp>
            <p:nvSpPr>
              <p:cNvPr id="53357" name="Freeform 202"/>
              <p:cNvSpPr>
                <a:spLocks/>
              </p:cNvSpPr>
              <p:nvPr/>
            </p:nvSpPr>
            <p:spPr bwMode="auto">
              <a:xfrm>
                <a:off x="4405" y="1829"/>
                <a:ext cx="1019" cy="1103"/>
              </a:xfrm>
              <a:custGeom>
                <a:avLst/>
                <a:gdLst>
                  <a:gd name="T0" fmla="*/ 66 w 1608"/>
                  <a:gd name="T1" fmla="*/ 1101 h 1103"/>
                  <a:gd name="T2" fmla="*/ 66 w 1608"/>
                  <a:gd name="T3" fmla="*/ 0 h 1103"/>
                  <a:gd name="T4" fmla="*/ 0 w 1608"/>
                  <a:gd name="T5" fmla="*/ 0 h 1103"/>
                  <a:gd name="T6" fmla="*/ 0 w 1608"/>
                  <a:gd name="T7" fmla="*/ 1103 h 1103"/>
                  <a:gd name="T8" fmla="*/ 66 w 1608"/>
                  <a:gd name="T9" fmla="*/ 1103 h 1103"/>
                  <a:gd name="T10" fmla="*/ 66 w 1608"/>
                  <a:gd name="T11" fmla="*/ 1103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grpSp>
            <p:nvGrpSpPr>
              <p:cNvPr id="11" name="Group 203"/>
              <p:cNvGrpSpPr>
                <a:grpSpLocks/>
              </p:cNvGrpSpPr>
              <p:nvPr/>
            </p:nvGrpSpPr>
            <p:grpSpPr bwMode="auto">
              <a:xfrm>
                <a:off x="4405" y="1925"/>
                <a:ext cx="1019" cy="894"/>
                <a:chOff x="2208" y="1920"/>
                <a:chExt cx="2130" cy="894"/>
              </a:xfrm>
            </p:grpSpPr>
            <p:sp>
              <p:nvSpPr>
                <p:cNvPr id="53365" name="Freeform 204"/>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prstTxWarp prst="textNoShape">
                    <a:avLst/>
                  </a:prstTxWarp>
                </a:bodyPr>
                <a:lstStyle/>
                <a:p>
                  <a:endParaRPr lang="en-US">
                    <a:latin typeface="Calibri" charset="0"/>
                  </a:endParaRPr>
                </a:p>
              </p:txBody>
            </p:sp>
            <p:sp>
              <p:nvSpPr>
                <p:cNvPr id="53366" name="Freeform 205"/>
                <p:cNvSpPr>
                  <a:spLocks/>
                </p:cNvSpPr>
                <p:nvPr/>
              </p:nvSpPr>
              <p:spPr bwMode="auto">
                <a:xfrm>
                  <a:off x="2208" y="2263"/>
                  <a:ext cx="2130" cy="110"/>
                </a:xfrm>
                <a:custGeom>
                  <a:avLst/>
                  <a:gdLst>
                    <a:gd name="T0" fmla="*/ 11506 w 1608"/>
                    <a:gd name="T1" fmla="*/ 110 h 110"/>
                    <a:gd name="T2" fmla="*/ 11506 w 1608"/>
                    <a:gd name="T3" fmla="*/ 0 h 110"/>
                    <a:gd name="T4" fmla="*/ 0 w 1608"/>
                    <a:gd name="T5" fmla="*/ 0 h 110"/>
                    <a:gd name="T6" fmla="*/ 0 w 1608"/>
                    <a:gd name="T7" fmla="*/ 110 h 110"/>
                    <a:gd name="T8" fmla="*/ 11506 w 1608"/>
                    <a:gd name="T9" fmla="*/ 110 h 110"/>
                    <a:gd name="T10" fmla="*/ 11506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67" name="Line 206"/>
                <p:cNvSpPr>
                  <a:spLocks noChangeShapeType="1"/>
                </p:cNvSpPr>
                <p:nvPr/>
              </p:nvSpPr>
              <p:spPr bwMode="auto">
                <a:xfrm flipH="1">
                  <a:off x="2208" y="1920"/>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68" name="Line 207"/>
                <p:cNvSpPr>
                  <a:spLocks noChangeShapeType="1"/>
                </p:cNvSpPr>
                <p:nvPr/>
              </p:nvSpPr>
              <p:spPr bwMode="auto">
                <a:xfrm flipH="1">
                  <a:off x="2208" y="2044"/>
                  <a:ext cx="2130" cy="2"/>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69" name="Line 208"/>
                <p:cNvSpPr>
                  <a:spLocks noChangeShapeType="1"/>
                </p:cNvSpPr>
                <p:nvPr/>
              </p:nvSpPr>
              <p:spPr bwMode="auto">
                <a:xfrm flipH="1">
                  <a:off x="2208" y="2154"/>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0" name="Line 209"/>
                <p:cNvSpPr>
                  <a:spLocks noChangeShapeType="1"/>
                </p:cNvSpPr>
                <p:nvPr/>
              </p:nvSpPr>
              <p:spPr bwMode="auto">
                <a:xfrm flipH="1">
                  <a:off x="2208" y="237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1" name="Line 210"/>
                <p:cNvSpPr>
                  <a:spLocks noChangeShapeType="1"/>
                </p:cNvSpPr>
                <p:nvPr/>
              </p:nvSpPr>
              <p:spPr bwMode="auto">
                <a:xfrm flipH="1">
                  <a:off x="2208" y="248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2" name="Line 211"/>
                <p:cNvSpPr>
                  <a:spLocks noChangeShapeType="1"/>
                </p:cNvSpPr>
                <p:nvPr/>
              </p:nvSpPr>
              <p:spPr bwMode="auto">
                <a:xfrm flipH="1">
                  <a:off x="2208" y="259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3" name="Line 212"/>
                <p:cNvSpPr>
                  <a:spLocks noChangeShapeType="1"/>
                </p:cNvSpPr>
                <p:nvPr/>
              </p:nvSpPr>
              <p:spPr bwMode="auto">
                <a:xfrm flipH="1">
                  <a:off x="2208" y="2703"/>
                  <a:ext cx="2130" cy="1"/>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74" name="Line 213"/>
                <p:cNvSpPr>
                  <a:spLocks noChangeShapeType="1"/>
                </p:cNvSpPr>
                <p:nvPr/>
              </p:nvSpPr>
              <p:spPr bwMode="auto">
                <a:xfrm flipH="1">
                  <a:off x="2208" y="2813"/>
                  <a:ext cx="2130" cy="1"/>
                </a:xfrm>
                <a:prstGeom prst="line">
                  <a:avLst/>
                </a:prstGeom>
                <a:noFill/>
                <a:ln w="20638">
                  <a:solidFill>
                    <a:srgbClr val="000000"/>
                  </a:solidFill>
                  <a:round/>
                  <a:headEnd/>
                  <a:tailEnd/>
                </a:ln>
              </p:spPr>
              <p:txBody>
                <a:bodyPr>
                  <a:prstTxWarp prst="textNoShape">
                    <a:avLst/>
                  </a:prstTxWarp>
                </a:bodyPr>
                <a:lstStyle/>
                <a:p>
                  <a:endParaRPr lang="en-US"/>
                </a:p>
              </p:txBody>
            </p:sp>
          </p:grpSp>
          <p:sp>
            <p:nvSpPr>
              <p:cNvPr id="53359" name="Line 214"/>
              <p:cNvSpPr>
                <a:spLocks noChangeShapeType="1"/>
              </p:cNvSpPr>
              <p:nvPr/>
            </p:nvSpPr>
            <p:spPr bwMode="auto">
              <a:xfrm>
                <a:off x="4480" y="1835"/>
                <a:ext cx="4" cy="1100"/>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60" name="Line 215"/>
              <p:cNvSpPr>
                <a:spLocks noChangeShapeType="1"/>
              </p:cNvSpPr>
              <p:nvPr/>
            </p:nvSpPr>
            <p:spPr bwMode="auto">
              <a:xfrm>
                <a:off x="4876" y="1824"/>
                <a:ext cx="1" cy="1106"/>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61" name="Text Box 216"/>
              <p:cNvSpPr txBox="1">
                <a:spLocks noChangeArrowheads="1"/>
              </p:cNvSpPr>
              <p:nvPr/>
            </p:nvSpPr>
            <p:spPr bwMode="auto">
              <a:xfrm>
                <a:off x="4993" y="1637"/>
                <a:ext cx="33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Data</a:t>
                </a:r>
              </a:p>
            </p:txBody>
          </p:sp>
          <p:sp>
            <p:nvSpPr>
              <p:cNvPr id="53362" name="Text Box 217"/>
              <p:cNvSpPr txBox="1">
                <a:spLocks noChangeArrowheads="1"/>
              </p:cNvSpPr>
              <p:nvPr/>
            </p:nvSpPr>
            <p:spPr bwMode="auto">
              <a:xfrm>
                <a:off x="4512" y="1632"/>
                <a:ext cx="27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Tag</a:t>
                </a:r>
              </a:p>
            </p:txBody>
          </p:sp>
          <p:sp>
            <p:nvSpPr>
              <p:cNvPr id="53363" name="Text Box 218"/>
              <p:cNvSpPr txBox="1">
                <a:spLocks noChangeArrowheads="1"/>
              </p:cNvSpPr>
              <p:nvPr/>
            </p:nvSpPr>
            <p:spPr bwMode="auto">
              <a:xfrm>
                <a:off x="4368" y="1632"/>
                <a:ext cx="181" cy="194"/>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V</a:t>
                </a:r>
              </a:p>
            </p:txBody>
          </p:sp>
          <p:sp>
            <p:nvSpPr>
              <p:cNvPr id="53364" name="Text Box 219"/>
              <p:cNvSpPr txBox="1">
                <a:spLocks noChangeArrowheads="1"/>
              </p:cNvSpPr>
              <p:nvPr/>
            </p:nvSpPr>
            <p:spPr bwMode="auto">
              <a:xfrm>
                <a:off x="4143" y="1776"/>
                <a:ext cx="287" cy="1210"/>
              </a:xfrm>
              <a:prstGeom prst="rect">
                <a:avLst/>
              </a:prstGeom>
              <a:noFill/>
              <a:ln w="12700">
                <a:noFill/>
                <a:miter lim="800000"/>
                <a:headEnd/>
                <a:tailEnd/>
              </a:ln>
            </p:spPr>
            <p:txBody>
              <a:bodyPr wrap="none">
                <a:prstTxWarp prst="textNoShape">
                  <a:avLst/>
                </a:prstTxWarp>
                <a:spAutoFit/>
              </a:bodyPr>
              <a:lstStyle/>
              <a:p>
                <a:pPr algn="r">
                  <a:lnSpc>
                    <a:spcPct val="110000"/>
                  </a:lnSpc>
                </a:pPr>
                <a:r>
                  <a:rPr lang="en-US" sz="1200" dirty="0">
                    <a:latin typeface="Calibri" charset="0"/>
                  </a:rPr>
                  <a:t>0</a:t>
                </a:r>
              </a:p>
              <a:p>
                <a:pPr algn="r">
                  <a:lnSpc>
                    <a:spcPct val="110000"/>
                  </a:lnSpc>
                </a:pPr>
                <a:r>
                  <a:rPr lang="en-US" sz="1200" dirty="0">
                    <a:latin typeface="Calibri" charset="0"/>
                  </a:rPr>
                  <a:t>1</a:t>
                </a:r>
              </a:p>
              <a:p>
                <a:pPr algn="r">
                  <a:lnSpc>
                    <a:spcPct val="110000"/>
                  </a:lnSpc>
                </a:pPr>
                <a:r>
                  <a:rPr lang="en-US" sz="1200" dirty="0">
                    <a:latin typeface="Calibri" charset="0"/>
                  </a:rPr>
                  <a:t>2</a:t>
                </a:r>
              </a:p>
              <a:p>
                <a:pPr algn="r">
                  <a:lnSpc>
                    <a:spcPct val="110000"/>
                  </a:lnSpc>
                </a:pPr>
                <a:r>
                  <a:rPr lang="en-US" sz="1200" dirty="0">
                    <a:latin typeface="Calibri" charset="0"/>
                  </a:rPr>
                  <a:t>.</a:t>
                </a:r>
              </a:p>
              <a:p>
                <a:pPr algn="r">
                  <a:lnSpc>
                    <a:spcPct val="110000"/>
                  </a:lnSpc>
                </a:pPr>
                <a:r>
                  <a:rPr lang="en-US" sz="1200" dirty="0">
                    <a:latin typeface="Calibri" charset="0"/>
                  </a:rPr>
                  <a:t>.</a:t>
                </a:r>
              </a:p>
              <a:p>
                <a:pPr algn="r">
                  <a:lnSpc>
                    <a:spcPct val="110000"/>
                  </a:lnSpc>
                </a:pPr>
                <a:r>
                  <a:rPr lang="en-US" sz="1200" dirty="0">
                    <a:latin typeface="Calibri" charset="0"/>
                  </a:rPr>
                  <a:t>.</a:t>
                </a:r>
              </a:p>
              <a:p>
                <a:pPr algn="r">
                  <a:lnSpc>
                    <a:spcPct val="110000"/>
                  </a:lnSpc>
                </a:pPr>
                <a:r>
                  <a:rPr lang="en-US" sz="1200" dirty="0">
                    <a:latin typeface="Calibri" charset="0"/>
                  </a:rPr>
                  <a:t> 253</a:t>
                </a:r>
              </a:p>
              <a:p>
                <a:pPr algn="r">
                  <a:lnSpc>
                    <a:spcPct val="110000"/>
                  </a:lnSpc>
                </a:pPr>
                <a:r>
                  <a:rPr lang="en-US" sz="1200" dirty="0">
                    <a:latin typeface="Calibri" charset="0"/>
                  </a:rPr>
                  <a:t> 254</a:t>
                </a:r>
              </a:p>
              <a:p>
                <a:pPr algn="r">
                  <a:lnSpc>
                    <a:spcPct val="110000"/>
                  </a:lnSpc>
                </a:pPr>
                <a:r>
                  <a:rPr lang="en-US" sz="1200" dirty="0">
                    <a:latin typeface="Calibri" charset="0"/>
                  </a:rPr>
                  <a:t> 255</a:t>
                </a:r>
              </a:p>
            </p:txBody>
          </p:sp>
        </p:grpSp>
      </p:grpSp>
      <p:grpSp>
        <p:nvGrpSpPr>
          <p:cNvPr id="12" name="Group 250"/>
          <p:cNvGrpSpPr>
            <a:grpSpLocks/>
          </p:cNvGrpSpPr>
          <p:nvPr/>
        </p:nvGrpSpPr>
        <p:grpSpPr bwMode="auto">
          <a:xfrm>
            <a:off x="2057401" y="1752600"/>
            <a:ext cx="5049839" cy="1752600"/>
            <a:chOff x="384" y="1200"/>
            <a:chExt cx="3181" cy="1104"/>
          </a:xfrm>
        </p:grpSpPr>
        <p:sp>
          <p:nvSpPr>
            <p:cNvPr id="53348" name="Line 20"/>
            <p:cNvSpPr>
              <a:spLocks noChangeShapeType="1"/>
            </p:cNvSpPr>
            <p:nvPr/>
          </p:nvSpPr>
          <p:spPr bwMode="auto">
            <a:xfrm>
              <a:off x="3282" y="1291"/>
              <a:ext cx="148" cy="57"/>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49" name="Text Box 22"/>
            <p:cNvSpPr txBox="1">
              <a:spLocks noChangeArrowheads="1"/>
            </p:cNvSpPr>
            <p:nvPr/>
          </p:nvSpPr>
          <p:spPr bwMode="auto">
            <a:xfrm>
              <a:off x="3387" y="1212"/>
              <a:ext cx="178" cy="192"/>
            </a:xfrm>
            <a:prstGeom prst="rect">
              <a:avLst/>
            </a:prstGeom>
            <a:noFill/>
            <a:ln w="12700">
              <a:noFill/>
              <a:miter lim="800000"/>
              <a:headEnd/>
              <a:tailEnd/>
            </a:ln>
          </p:spPr>
          <p:txBody>
            <a:bodyPr wrap="none">
              <a:prstTxWarp prst="textNoShape">
                <a:avLst/>
              </a:prstTxWarp>
              <a:spAutoFit/>
            </a:bodyPr>
            <a:lstStyle/>
            <a:p>
              <a:r>
                <a:rPr lang="en-US" sz="1400" dirty="0">
                  <a:latin typeface="Calibri" charset="0"/>
                </a:rPr>
                <a:t>8</a:t>
              </a:r>
            </a:p>
          </p:txBody>
        </p:sp>
        <p:sp>
          <p:nvSpPr>
            <p:cNvPr id="53350" name="Text Box 23"/>
            <p:cNvSpPr txBox="1">
              <a:spLocks noChangeArrowheads="1"/>
            </p:cNvSpPr>
            <p:nvPr/>
          </p:nvSpPr>
          <p:spPr bwMode="auto">
            <a:xfrm>
              <a:off x="2754" y="1370"/>
              <a:ext cx="402" cy="213"/>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Index</a:t>
              </a:r>
            </a:p>
          </p:txBody>
        </p:sp>
        <p:sp>
          <p:nvSpPr>
            <p:cNvPr id="53351" name="Line 244"/>
            <p:cNvSpPr>
              <a:spLocks noChangeShapeType="1"/>
            </p:cNvSpPr>
            <p:nvPr/>
          </p:nvSpPr>
          <p:spPr bwMode="auto">
            <a:xfrm>
              <a:off x="3360" y="1200"/>
              <a:ext cx="0" cy="384"/>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52" name="Line 245"/>
            <p:cNvSpPr>
              <a:spLocks noChangeShapeType="1"/>
            </p:cNvSpPr>
            <p:nvPr/>
          </p:nvSpPr>
          <p:spPr bwMode="auto">
            <a:xfrm>
              <a:off x="384" y="1584"/>
              <a:ext cx="2976"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53" name="Line 246"/>
            <p:cNvSpPr>
              <a:spLocks noChangeShapeType="1"/>
            </p:cNvSpPr>
            <p:nvPr/>
          </p:nvSpPr>
          <p:spPr bwMode="auto">
            <a:xfrm>
              <a:off x="384" y="1584"/>
              <a:ext cx="0" cy="72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54" name="Line 247"/>
            <p:cNvSpPr>
              <a:spLocks noChangeShapeType="1"/>
            </p:cNvSpPr>
            <p:nvPr/>
          </p:nvSpPr>
          <p:spPr bwMode="auto">
            <a:xfrm>
              <a:off x="384" y="2304"/>
              <a:ext cx="240"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grpSp>
      <p:grpSp>
        <p:nvGrpSpPr>
          <p:cNvPr id="13" name="Group 284"/>
          <p:cNvGrpSpPr>
            <a:grpSpLocks/>
          </p:cNvGrpSpPr>
          <p:nvPr/>
        </p:nvGrpSpPr>
        <p:grpSpPr bwMode="auto">
          <a:xfrm>
            <a:off x="1905000" y="1709739"/>
            <a:ext cx="7194550" cy="3700464"/>
            <a:chOff x="240" y="1029"/>
            <a:chExt cx="4532" cy="2331"/>
          </a:xfrm>
        </p:grpSpPr>
        <p:sp>
          <p:nvSpPr>
            <p:cNvPr id="53309" name="Text Box 14"/>
            <p:cNvSpPr txBox="1">
              <a:spLocks noChangeArrowheads="1"/>
            </p:cNvSpPr>
            <p:nvPr/>
          </p:nvSpPr>
          <p:spPr bwMode="auto">
            <a:xfrm>
              <a:off x="2592" y="1029"/>
              <a:ext cx="240" cy="192"/>
            </a:xfrm>
            <a:prstGeom prst="rect">
              <a:avLst/>
            </a:prstGeom>
            <a:noFill/>
            <a:ln w="12700">
              <a:noFill/>
              <a:miter lim="800000"/>
              <a:headEnd/>
              <a:tailEnd/>
            </a:ln>
          </p:spPr>
          <p:txBody>
            <a:bodyPr wrap="none">
              <a:prstTxWarp prst="textNoShape">
                <a:avLst/>
              </a:prstTxWarp>
              <a:spAutoFit/>
            </a:bodyPr>
            <a:lstStyle/>
            <a:p>
              <a:r>
                <a:rPr lang="en-US" sz="1400" dirty="0">
                  <a:latin typeface="Calibri" charset="0"/>
                </a:rPr>
                <a:t>22</a:t>
              </a:r>
            </a:p>
          </p:txBody>
        </p:sp>
        <p:sp>
          <p:nvSpPr>
            <p:cNvPr id="53310" name="Line 16"/>
            <p:cNvSpPr>
              <a:spLocks noChangeShapeType="1"/>
            </p:cNvSpPr>
            <p:nvPr/>
          </p:nvSpPr>
          <p:spPr bwMode="auto">
            <a:xfrm>
              <a:off x="2544" y="1152"/>
              <a:ext cx="145" cy="55"/>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311" name="Text Box 18"/>
            <p:cNvSpPr txBox="1">
              <a:spLocks noChangeArrowheads="1"/>
            </p:cNvSpPr>
            <p:nvPr/>
          </p:nvSpPr>
          <p:spPr bwMode="auto">
            <a:xfrm>
              <a:off x="1296" y="1038"/>
              <a:ext cx="291"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Tag</a:t>
              </a:r>
            </a:p>
          </p:txBody>
        </p:sp>
        <p:grpSp>
          <p:nvGrpSpPr>
            <p:cNvPr id="14" name="Group 259"/>
            <p:cNvGrpSpPr>
              <a:grpSpLocks/>
            </p:cNvGrpSpPr>
            <p:nvPr/>
          </p:nvGrpSpPr>
          <p:grpSpPr bwMode="auto">
            <a:xfrm>
              <a:off x="240" y="1056"/>
              <a:ext cx="4532" cy="2304"/>
              <a:chOff x="240" y="1200"/>
              <a:chExt cx="4532" cy="2304"/>
            </a:xfrm>
          </p:grpSpPr>
          <p:grpSp>
            <p:nvGrpSpPr>
              <p:cNvPr id="15" name="Group 222"/>
              <p:cNvGrpSpPr>
                <a:grpSpLocks/>
              </p:cNvGrpSpPr>
              <p:nvPr/>
            </p:nvGrpSpPr>
            <p:grpSpPr bwMode="auto">
              <a:xfrm>
                <a:off x="624" y="2304"/>
                <a:ext cx="404" cy="1200"/>
                <a:chOff x="624" y="2304"/>
                <a:chExt cx="404" cy="1200"/>
              </a:xfrm>
            </p:grpSpPr>
            <p:sp>
              <p:nvSpPr>
                <p:cNvPr id="53342" name="Freeform 5"/>
                <p:cNvSpPr>
                  <a:spLocks/>
                </p:cNvSpPr>
                <p:nvPr/>
              </p:nvSpPr>
              <p:spPr bwMode="auto">
                <a:xfrm>
                  <a:off x="624" y="3342"/>
                  <a:ext cx="158" cy="162"/>
                </a:xfrm>
                <a:custGeom>
                  <a:avLst/>
                  <a:gdLst>
                    <a:gd name="T0" fmla="*/ 0 w 222"/>
                    <a:gd name="T1" fmla="*/ 66 h 172"/>
                    <a:gd name="T2" fmla="*/ 1 w 222"/>
                    <a:gd name="T3" fmla="*/ 74 h 172"/>
                    <a:gd name="T4" fmla="*/ 1 w 222"/>
                    <a:gd name="T5" fmla="*/ 83 h 172"/>
                    <a:gd name="T6" fmla="*/ 1 w 222"/>
                    <a:gd name="T7" fmla="*/ 88 h 172"/>
                    <a:gd name="T8" fmla="*/ 2 w 222"/>
                    <a:gd name="T9" fmla="*/ 94 h 172"/>
                    <a:gd name="T10" fmla="*/ 3 w 222"/>
                    <a:gd name="T11" fmla="*/ 100 h 172"/>
                    <a:gd name="T12" fmla="*/ 4 w 222"/>
                    <a:gd name="T13" fmla="*/ 104 h 172"/>
                    <a:gd name="T14" fmla="*/ 6 w 222"/>
                    <a:gd name="T15" fmla="*/ 108 h 172"/>
                    <a:gd name="T16" fmla="*/ 7 w 222"/>
                    <a:gd name="T17" fmla="*/ 111 h 172"/>
                    <a:gd name="T18" fmla="*/ 9 w 222"/>
                    <a:gd name="T19" fmla="*/ 114 h 172"/>
                    <a:gd name="T20" fmla="*/ 10 w 222"/>
                    <a:gd name="T21" fmla="*/ 114 h 172"/>
                    <a:gd name="T22" fmla="*/ 11 w 222"/>
                    <a:gd name="T23" fmla="*/ 114 h 172"/>
                    <a:gd name="T24" fmla="*/ 14 w 222"/>
                    <a:gd name="T25" fmla="*/ 111 h 172"/>
                    <a:gd name="T26" fmla="*/ 15 w 222"/>
                    <a:gd name="T27" fmla="*/ 108 h 172"/>
                    <a:gd name="T28" fmla="*/ 16 w 222"/>
                    <a:gd name="T29" fmla="*/ 104 h 172"/>
                    <a:gd name="T30" fmla="*/ 17 w 222"/>
                    <a:gd name="T31" fmla="*/ 100 h 172"/>
                    <a:gd name="T32" fmla="*/ 19 w 222"/>
                    <a:gd name="T33" fmla="*/ 94 h 172"/>
                    <a:gd name="T34" fmla="*/ 19 w 222"/>
                    <a:gd name="T35" fmla="*/ 88 h 172"/>
                    <a:gd name="T36" fmla="*/ 20 w 222"/>
                    <a:gd name="T37" fmla="*/ 83 h 172"/>
                    <a:gd name="T38" fmla="*/ 21 w 222"/>
                    <a:gd name="T39" fmla="*/ 74 h 172"/>
                    <a:gd name="T40" fmla="*/ 21 w 222"/>
                    <a:gd name="T41" fmla="*/ 69 h 172"/>
                    <a:gd name="T42" fmla="*/ 21 w 222"/>
                    <a:gd name="T43" fmla="*/ 0 h 172"/>
                    <a:gd name="T44" fmla="*/ 1 w 222"/>
                    <a:gd name="T45" fmla="*/ 0 h 172"/>
                    <a:gd name="T46" fmla="*/ 1 w 222"/>
                    <a:gd name="T47" fmla="*/ 69 h 172"/>
                    <a:gd name="T48" fmla="*/ 1 w 222"/>
                    <a:gd name="T49" fmla="*/ 69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43" name="Line 6"/>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prstTxWarp prst="textNoShape">
                    <a:avLst/>
                  </a:prstTxWarp>
                </a:bodyPr>
                <a:lstStyle/>
                <a:p>
                  <a:endParaRPr lang="en-US"/>
                </a:p>
              </p:txBody>
            </p:sp>
            <p:sp>
              <p:nvSpPr>
                <p:cNvPr id="53344" name="Freeform 7"/>
                <p:cNvSpPr>
                  <a:spLocks/>
                </p:cNvSpPr>
                <p:nvPr/>
              </p:nvSpPr>
              <p:spPr bwMode="auto">
                <a:xfrm>
                  <a:off x="739" y="3218"/>
                  <a:ext cx="180" cy="113"/>
                </a:xfrm>
                <a:custGeom>
                  <a:avLst/>
                  <a:gdLst>
                    <a:gd name="T0" fmla="*/ 24 w 252"/>
                    <a:gd name="T1" fmla="*/ 0 h 136"/>
                    <a:gd name="T2" fmla="*/ 24 w 252"/>
                    <a:gd name="T3" fmla="*/ 18 h 136"/>
                    <a:gd name="T4" fmla="*/ 0 w 252"/>
                    <a:gd name="T5" fmla="*/ 18 h 136"/>
                    <a:gd name="T6" fmla="*/ 0 w 252"/>
                    <a:gd name="T7" fmla="*/ 3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45" name="Freeform 11"/>
                <p:cNvSpPr>
                  <a:spLocks/>
                </p:cNvSpPr>
                <p:nvPr/>
              </p:nvSpPr>
              <p:spPr bwMode="auto">
                <a:xfrm>
                  <a:off x="808" y="3069"/>
                  <a:ext cx="220" cy="149"/>
                </a:xfrm>
                <a:custGeom>
                  <a:avLst/>
                  <a:gdLst>
                    <a:gd name="T0" fmla="*/ 52 w 249"/>
                    <a:gd name="T1" fmla="*/ 79 h 165"/>
                    <a:gd name="T2" fmla="*/ 61 w 249"/>
                    <a:gd name="T3" fmla="*/ 79 h 165"/>
                    <a:gd name="T4" fmla="*/ 70 w 249"/>
                    <a:gd name="T5" fmla="*/ 79 h 165"/>
                    <a:gd name="T6" fmla="*/ 76 w 249"/>
                    <a:gd name="T7" fmla="*/ 76 h 165"/>
                    <a:gd name="T8" fmla="*/ 84 w 249"/>
                    <a:gd name="T9" fmla="*/ 71 h 165"/>
                    <a:gd name="T10" fmla="*/ 91 w 249"/>
                    <a:gd name="T11" fmla="*/ 69 h 165"/>
                    <a:gd name="T12" fmla="*/ 95 w 249"/>
                    <a:gd name="T13" fmla="*/ 64 h 165"/>
                    <a:gd name="T14" fmla="*/ 99 w 249"/>
                    <a:gd name="T15" fmla="*/ 58 h 165"/>
                    <a:gd name="T16" fmla="*/ 104 w 249"/>
                    <a:gd name="T17" fmla="*/ 52 h 165"/>
                    <a:gd name="T18" fmla="*/ 104 w 249"/>
                    <a:gd name="T19" fmla="*/ 46 h 165"/>
                    <a:gd name="T20" fmla="*/ 104 w 249"/>
                    <a:gd name="T21" fmla="*/ 40 h 165"/>
                    <a:gd name="T22" fmla="*/ 104 w 249"/>
                    <a:gd name="T23" fmla="*/ 33 h 165"/>
                    <a:gd name="T24" fmla="*/ 104 w 249"/>
                    <a:gd name="T25" fmla="*/ 28 h 165"/>
                    <a:gd name="T26" fmla="*/ 99 w 249"/>
                    <a:gd name="T27" fmla="*/ 22 h 165"/>
                    <a:gd name="T28" fmla="*/ 95 w 249"/>
                    <a:gd name="T29" fmla="*/ 17 h 165"/>
                    <a:gd name="T30" fmla="*/ 91 w 249"/>
                    <a:gd name="T31" fmla="*/ 12 h 165"/>
                    <a:gd name="T32" fmla="*/ 84 w 249"/>
                    <a:gd name="T33" fmla="*/ 8 h 165"/>
                    <a:gd name="T34" fmla="*/ 76 w 249"/>
                    <a:gd name="T35" fmla="*/ 5 h 165"/>
                    <a:gd name="T36" fmla="*/ 70 w 249"/>
                    <a:gd name="T37" fmla="*/ 4 h 165"/>
                    <a:gd name="T38" fmla="*/ 61 w 249"/>
                    <a:gd name="T39" fmla="*/ 2 h 165"/>
                    <a:gd name="T40" fmla="*/ 52 w 249"/>
                    <a:gd name="T41" fmla="*/ 0 h 165"/>
                    <a:gd name="T42" fmla="*/ 44 w 249"/>
                    <a:gd name="T43" fmla="*/ 2 h 165"/>
                    <a:gd name="T44" fmla="*/ 37 w 249"/>
                    <a:gd name="T45" fmla="*/ 4 h 165"/>
                    <a:gd name="T46" fmla="*/ 29 w 249"/>
                    <a:gd name="T47" fmla="*/ 5 h 165"/>
                    <a:gd name="T48" fmla="*/ 21 w 249"/>
                    <a:gd name="T49" fmla="*/ 8 h 165"/>
                    <a:gd name="T50" fmla="*/ 16 w 249"/>
                    <a:gd name="T51" fmla="*/ 12 h 165"/>
                    <a:gd name="T52" fmla="*/ 10 w 249"/>
                    <a:gd name="T53" fmla="*/ 17 h 165"/>
                    <a:gd name="T54" fmla="*/ 6 w 249"/>
                    <a:gd name="T55" fmla="*/ 22 h 165"/>
                    <a:gd name="T56" fmla="*/ 4 w 249"/>
                    <a:gd name="T57" fmla="*/ 28 h 165"/>
                    <a:gd name="T58" fmla="*/ 4 w 249"/>
                    <a:gd name="T59" fmla="*/ 33 h 165"/>
                    <a:gd name="T60" fmla="*/ 0 w 249"/>
                    <a:gd name="T61" fmla="*/ 40 h 165"/>
                    <a:gd name="T62" fmla="*/ 4 w 249"/>
                    <a:gd name="T63" fmla="*/ 46 h 165"/>
                    <a:gd name="T64" fmla="*/ 4 w 249"/>
                    <a:gd name="T65" fmla="*/ 52 h 165"/>
                    <a:gd name="T66" fmla="*/ 6 w 249"/>
                    <a:gd name="T67" fmla="*/ 58 h 165"/>
                    <a:gd name="T68" fmla="*/ 10 w 249"/>
                    <a:gd name="T69" fmla="*/ 64 h 165"/>
                    <a:gd name="T70" fmla="*/ 16 w 249"/>
                    <a:gd name="T71" fmla="*/ 69 h 165"/>
                    <a:gd name="T72" fmla="*/ 21 w 249"/>
                    <a:gd name="T73" fmla="*/ 71 h 165"/>
                    <a:gd name="T74" fmla="*/ 29 w 249"/>
                    <a:gd name="T75" fmla="*/ 76 h 165"/>
                    <a:gd name="T76" fmla="*/ 37 w 249"/>
                    <a:gd name="T77" fmla="*/ 79 h 165"/>
                    <a:gd name="T78" fmla="*/ 44 w 249"/>
                    <a:gd name="T79" fmla="*/ 79 h 165"/>
                    <a:gd name="T80" fmla="*/ 52 w 249"/>
                    <a:gd name="T81" fmla="*/ 80 h 165"/>
                    <a:gd name="T82" fmla="*/ 52 w 249"/>
                    <a:gd name="T83" fmla="*/ 8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46" name="Freeform 12"/>
                <p:cNvSpPr>
                  <a:spLocks noEditPoints="1"/>
                </p:cNvSpPr>
                <p:nvPr/>
              </p:nvSpPr>
              <p:spPr bwMode="auto">
                <a:xfrm>
                  <a:off x="886" y="3134"/>
                  <a:ext cx="65" cy="22"/>
                </a:xfrm>
                <a:custGeom>
                  <a:avLst/>
                  <a:gdLst>
                    <a:gd name="T0" fmla="*/ 0 w 74"/>
                    <a:gd name="T1" fmla="*/ 0 h 25"/>
                    <a:gd name="T2" fmla="*/ 30 w 74"/>
                    <a:gd name="T3" fmla="*/ 0 h 25"/>
                    <a:gd name="T4" fmla="*/ 30 w 74"/>
                    <a:gd name="T5" fmla="*/ 4 h 25"/>
                    <a:gd name="T6" fmla="*/ 3 w 74"/>
                    <a:gd name="T7" fmla="*/ 4 h 25"/>
                    <a:gd name="T8" fmla="*/ 3 w 74"/>
                    <a:gd name="T9" fmla="*/ 0 h 25"/>
                    <a:gd name="T10" fmla="*/ 3 w 74"/>
                    <a:gd name="T11" fmla="*/ 0 h 25"/>
                    <a:gd name="T12" fmla="*/ 0 w 74"/>
                    <a:gd name="T13" fmla="*/ 0 h 25"/>
                    <a:gd name="T14" fmla="*/ 3 w 74"/>
                    <a:gd name="T15" fmla="*/ 8 h 25"/>
                    <a:gd name="T16" fmla="*/ 30 w 74"/>
                    <a:gd name="T17" fmla="*/ 8 h 25"/>
                    <a:gd name="T18" fmla="*/ 30 w 74"/>
                    <a:gd name="T19" fmla="*/ 10 h 25"/>
                    <a:gd name="T20" fmla="*/ 3 w 74"/>
                    <a:gd name="T21" fmla="*/ 10 h 25"/>
                    <a:gd name="T22" fmla="*/ 3 w 74"/>
                    <a:gd name="T23" fmla="*/ 8 h 25"/>
                    <a:gd name="T24" fmla="*/ 3 w 74"/>
                    <a:gd name="T25" fmla="*/ 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prstTxWarp prst="textNoShape">
                    <a:avLst/>
                  </a:prstTxWarp>
                </a:bodyPr>
                <a:lstStyle/>
                <a:p>
                  <a:endParaRPr lang="en-US">
                    <a:latin typeface="Calibri" charset="0"/>
                  </a:endParaRPr>
                </a:p>
              </p:txBody>
            </p:sp>
            <p:sp>
              <p:nvSpPr>
                <p:cNvPr id="53347" name="Line 52"/>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prstTxWarp prst="textNoShape">
                    <a:avLst/>
                  </a:prstTxWarp>
                </a:bodyPr>
                <a:lstStyle/>
                <a:p>
                  <a:endParaRPr lang="en-US"/>
                </a:p>
              </p:txBody>
            </p:sp>
          </p:grpSp>
          <p:grpSp>
            <p:nvGrpSpPr>
              <p:cNvPr id="16" name="Group 223"/>
              <p:cNvGrpSpPr>
                <a:grpSpLocks/>
              </p:cNvGrpSpPr>
              <p:nvPr/>
            </p:nvGrpSpPr>
            <p:grpSpPr bwMode="auto">
              <a:xfrm>
                <a:off x="1872" y="2304"/>
                <a:ext cx="404" cy="1200"/>
                <a:chOff x="624" y="2304"/>
                <a:chExt cx="404" cy="1200"/>
              </a:xfrm>
            </p:grpSpPr>
            <p:sp>
              <p:nvSpPr>
                <p:cNvPr id="53336" name="Freeform 224"/>
                <p:cNvSpPr>
                  <a:spLocks/>
                </p:cNvSpPr>
                <p:nvPr/>
              </p:nvSpPr>
              <p:spPr bwMode="auto">
                <a:xfrm>
                  <a:off x="624" y="3342"/>
                  <a:ext cx="158" cy="162"/>
                </a:xfrm>
                <a:custGeom>
                  <a:avLst/>
                  <a:gdLst>
                    <a:gd name="T0" fmla="*/ 0 w 222"/>
                    <a:gd name="T1" fmla="*/ 66 h 172"/>
                    <a:gd name="T2" fmla="*/ 1 w 222"/>
                    <a:gd name="T3" fmla="*/ 74 h 172"/>
                    <a:gd name="T4" fmla="*/ 1 w 222"/>
                    <a:gd name="T5" fmla="*/ 83 h 172"/>
                    <a:gd name="T6" fmla="*/ 1 w 222"/>
                    <a:gd name="T7" fmla="*/ 88 h 172"/>
                    <a:gd name="T8" fmla="*/ 2 w 222"/>
                    <a:gd name="T9" fmla="*/ 94 h 172"/>
                    <a:gd name="T10" fmla="*/ 3 w 222"/>
                    <a:gd name="T11" fmla="*/ 100 h 172"/>
                    <a:gd name="T12" fmla="*/ 4 w 222"/>
                    <a:gd name="T13" fmla="*/ 104 h 172"/>
                    <a:gd name="T14" fmla="*/ 6 w 222"/>
                    <a:gd name="T15" fmla="*/ 108 h 172"/>
                    <a:gd name="T16" fmla="*/ 7 w 222"/>
                    <a:gd name="T17" fmla="*/ 111 h 172"/>
                    <a:gd name="T18" fmla="*/ 9 w 222"/>
                    <a:gd name="T19" fmla="*/ 114 h 172"/>
                    <a:gd name="T20" fmla="*/ 10 w 222"/>
                    <a:gd name="T21" fmla="*/ 114 h 172"/>
                    <a:gd name="T22" fmla="*/ 11 w 222"/>
                    <a:gd name="T23" fmla="*/ 114 h 172"/>
                    <a:gd name="T24" fmla="*/ 14 w 222"/>
                    <a:gd name="T25" fmla="*/ 111 h 172"/>
                    <a:gd name="T26" fmla="*/ 15 w 222"/>
                    <a:gd name="T27" fmla="*/ 108 h 172"/>
                    <a:gd name="T28" fmla="*/ 16 w 222"/>
                    <a:gd name="T29" fmla="*/ 104 h 172"/>
                    <a:gd name="T30" fmla="*/ 17 w 222"/>
                    <a:gd name="T31" fmla="*/ 100 h 172"/>
                    <a:gd name="T32" fmla="*/ 19 w 222"/>
                    <a:gd name="T33" fmla="*/ 94 h 172"/>
                    <a:gd name="T34" fmla="*/ 19 w 222"/>
                    <a:gd name="T35" fmla="*/ 88 h 172"/>
                    <a:gd name="T36" fmla="*/ 20 w 222"/>
                    <a:gd name="T37" fmla="*/ 83 h 172"/>
                    <a:gd name="T38" fmla="*/ 21 w 222"/>
                    <a:gd name="T39" fmla="*/ 74 h 172"/>
                    <a:gd name="T40" fmla="*/ 21 w 222"/>
                    <a:gd name="T41" fmla="*/ 69 h 172"/>
                    <a:gd name="T42" fmla="*/ 21 w 222"/>
                    <a:gd name="T43" fmla="*/ 0 h 172"/>
                    <a:gd name="T44" fmla="*/ 1 w 222"/>
                    <a:gd name="T45" fmla="*/ 0 h 172"/>
                    <a:gd name="T46" fmla="*/ 1 w 222"/>
                    <a:gd name="T47" fmla="*/ 69 h 172"/>
                    <a:gd name="T48" fmla="*/ 1 w 222"/>
                    <a:gd name="T49" fmla="*/ 69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7" name="Line 225"/>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prstTxWarp prst="textNoShape">
                    <a:avLst/>
                  </a:prstTxWarp>
                </a:bodyPr>
                <a:lstStyle/>
                <a:p>
                  <a:endParaRPr lang="en-US"/>
                </a:p>
              </p:txBody>
            </p:sp>
            <p:sp>
              <p:nvSpPr>
                <p:cNvPr id="53338" name="Freeform 226"/>
                <p:cNvSpPr>
                  <a:spLocks/>
                </p:cNvSpPr>
                <p:nvPr/>
              </p:nvSpPr>
              <p:spPr bwMode="auto">
                <a:xfrm>
                  <a:off x="739" y="3218"/>
                  <a:ext cx="180" cy="113"/>
                </a:xfrm>
                <a:custGeom>
                  <a:avLst/>
                  <a:gdLst>
                    <a:gd name="T0" fmla="*/ 24 w 252"/>
                    <a:gd name="T1" fmla="*/ 0 h 136"/>
                    <a:gd name="T2" fmla="*/ 24 w 252"/>
                    <a:gd name="T3" fmla="*/ 18 h 136"/>
                    <a:gd name="T4" fmla="*/ 0 w 252"/>
                    <a:gd name="T5" fmla="*/ 18 h 136"/>
                    <a:gd name="T6" fmla="*/ 0 w 252"/>
                    <a:gd name="T7" fmla="*/ 3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9" name="Freeform 227"/>
                <p:cNvSpPr>
                  <a:spLocks/>
                </p:cNvSpPr>
                <p:nvPr/>
              </p:nvSpPr>
              <p:spPr bwMode="auto">
                <a:xfrm>
                  <a:off x="808" y="3069"/>
                  <a:ext cx="220" cy="149"/>
                </a:xfrm>
                <a:custGeom>
                  <a:avLst/>
                  <a:gdLst>
                    <a:gd name="T0" fmla="*/ 52 w 249"/>
                    <a:gd name="T1" fmla="*/ 79 h 165"/>
                    <a:gd name="T2" fmla="*/ 61 w 249"/>
                    <a:gd name="T3" fmla="*/ 79 h 165"/>
                    <a:gd name="T4" fmla="*/ 70 w 249"/>
                    <a:gd name="T5" fmla="*/ 79 h 165"/>
                    <a:gd name="T6" fmla="*/ 76 w 249"/>
                    <a:gd name="T7" fmla="*/ 76 h 165"/>
                    <a:gd name="T8" fmla="*/ 84 w 249"/>
                    <a:gd name="T9" fmla="*/ 71 h 165"/>
                    <a:gd name="T10" fmla="*/ 91 w 249"/>
                    <a:gd name="T11" fmla="*/ 69 h 165"/>
                    <a:gd name="T12" fmla="*/ 95 w 249"/>
                    <a:gd name="T13" fmla="*/ 64 h 165"/>
                    <a:gd name="T14" fmla="*/ 99 w 249"/>
                    <a:gd name="T15" fmla="*/ 58 h 165"/>
                    <a:gd name="T16" fmla="*/ 104 w 249"/>
                    <a:gd name="T17" fmla="*/ 52 h 165"/>
                    <a:gd name="T18" fmla="*/ 104 w 249"/>
                    <a:gd name="T19" fmla="*/ 46 h 165"/>
                    <a:gd name="T20" fmla="*/ 104 w 249"/>
                    <a:gd name="T21" fmla="*/ 40 h 165"/>
                    <a:gd name="T22" fmla="*/ 104 w 249"/>
                    <a:gd name="T23" fmla="*/ 33 h 165"/>
                    <a:gd name="T24" fmla="*/ 104 w 249"/>
                    <a:gd name="T25" fmla="*/ 28 h 165"/>
                    <a:gd name="T26" fmla="*/ 99 w 249"/>
                    <a:gd name="T27" fmla="*/ 22 h 165"/>
                    <a:gd name="T28" fmla="*/ 95 w 249"/>
                    <a:gd name="T29" fmla="*/ 17 h 165"/>
                    <a:gd name="T30" fmla="*/ 91 w 249"/>
                    <a:gd name="T31" fmla="*/ 12 h 165"/>
                    <a:gd name="T32" fmla="*/ 84 w 249"/>
                    <a:gd name="T33" fmla="*/ 8 h 165"/>
                    <a:gd name="T34" fmla="*/ 76 w 249"/>
                    <a:gd name="T35" fmla="*/ 5 h 165"/>
                    <a:gd name="T36" fmla="*/ 70 w 249"/>
                    <a:gd name="T37" fmla="*/ 4 h 165"/>
                    <a:gd name="T38" fmla="*/ 61 w 249"/>
                    <a:gd name="T39" fmla="*/ 2 h 165"/>
                    <a:gd name="T40" fmla="*/ 52 w 249"/>
                    <a:gd name="T41" fmla="*/ 0 h 165"/>
                    <a:gd name="T42" fmla="*/ 44 w 249"/>
                    <a:gd name="T43" fmla="*/ 2 h 165"/>
                    <a:gd name="T44" fmla="*/ 37 w 249"/>
                    <a:gd name="T45" fmla="*/ 4 h 165"/>
                    <a:gd name="T46" fmla="*/ 29 w 249"/>
                    <a:gd name="T47" fmla="*/ 5 h 165"/>
                    <a:gd name="T48" fmla="*/ 21 w 249"/>
                    <a:gd name="T49" fmla="*/ 8 h 165"/>
                    <a:gd name="T50" fmla="*/ 16 w 249"/>
                    <a:gd name="T51" fmla="*/ 12 h 165"/>
                    <a:gd name="T52" fmla="*/ 10 w 249"/>
                    <a:gd name="T53" fmla="*/ 17 h 165"/>
                    <a:gd name="T54" fmla="*/ 6 w 249"/>
                    <a:gd name="T55" fmla="*/ 22 h 165"/>
                    <a:gd name="T56" fmla="*/ 4 w 249"/>
                    <a:gd name="T57" fmla="*/ 28 h 165"/>
                    <a:gd name="T58" fmla="*/ 4 w 249"/>
                    <a:gd name="T59" fmla="*/ 33 h 165"/>
                    <a:gd name="T60" fmla="*/ 0 w 249"/>
                    <a:gd name="T61" fmla="*/ 40 h 165"/>
                    <a:gd name="T62" fmla="*/ 4 w 249"/>
                    <a:gd name="T63" fmla="*/ 46 h 165"/>
                    <a:gd name="T64" fmla="*/ 4 w 249"/>
                    <a:gd name="T65" fmla="*/ 52 h 165"/>
                    <a:gd name="T66" fmla="*/ 6 w 249"/>
                    <a:gd name="T67" fmla="*/ 58 h 165"/>
                    <a:gd name="T68" fmla="*/ 10 w 249"/>
                    <a:gd name="T69" fmla="*/ 64 h 165"/>
                    <a:gd name="T70" fmla="*/ 16 w 249"/>
                    <a:gd name="T71" fmla="*/ 69 h 165"/>
                    <a:gd name="T72" fmla="*/ 21 w 249"/>
                    <a:gd name="T73" fmla="*/ 71 h 165"/>
                    <a:gd name="T74" fmla="*/ 29 w 249"/>
                    <a:gd name="T75" fmla="*/ 76 h 165"/>
                    <a:gd name="T76" fmla="*/ 37 w 249"/>
                    <a:gd name="T77" fmla="*/ 79 h 165"/>
                    <a:gd name="T78" fmla="*/ 44 w 249"/>
                    <a:gd name="T79" fmla="*/ 79 h 165"/>
                    <a:gd name="T80" fmla="*/ 52 w 249"/>
                    <a:gd name="T81" fmla="*/ 80 h 165"/>
                    <a:gd name="T82" fmla="*/ 52 w 249"/>
                    <a:gd name="T83" fmla="*/ 8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40" name="Freeform 228"/>
                <p:cNvSpPr>
                  <a:spLocks noEditPoints="1"/>
                </p:cNvSpPr>
                <p:nvPr/>
              </p:nvSpPr>
              <p:spPr bwMode="auto">
                <a:xfrm>
                  <a:off x="886" y="3134"/>
                  <a:ext cx="65" cy="22"/>
                </a:xfrm>
                <a:custGeom>
                  <a:avLst/>
                  <a:gdLst>
                    <a:gd name="T0" fmla="*/ 0 w 74"/>
                    <a:gd name="T1" fmla="*/ 0 h 25"/>
                    <a:gd name="T2" fmla="*/ 30 w 74"/>
                    <a:gd name="T3" fmla="*/ 0 h 25"/>
                    <a:gd name="T4" fmla="*/ 30 w 74"/>
                    <a:gd name="T5" fmla="*/ 4 h 25"/>
                    <a:gd name="T6" fmla="*/ 3 w 74"/>
                    <a:gd name="T7" fmla="*/ 4 h 25"/>
                    <a:gd name="T8" fmla="*/ 3 w 74"/>
                    <a:gd name="T9" fmla="*/ 0 h 25"/>
                    <a:gd name="T10" fmla="*/ 3 w 74"/>
                    <a:gd name="T11" fmla="*/ 0 h 25"/>
                    <a:gd name="T12" fmla="*/ 0 w 74"/>
                    <a:gd name="T13" fmla="*/ 0 h 25"/>
                    <a:gd name="T14" fmla="*/ 3 w 74"/>
                    <a:gd name="T15" fmla="*/ 8 h 25"/>
                    <a:gd name="T16" fmla="*/ 30 w 74"/>
                    <a:gd name="T17" fmla="*/ 8 h 25"/>
                    <a:gd name="T18" fmla="*/ 30 w 74"/>
                    <a:gd name="T19" fmla="*/ 10 h 25"/>
                    <a:gd name="T20" fmla="*/ 3 w 74"/>
                    <a:gd name="T21" fmla="*/ 10 h 25"/>
                    <a:gd name="T22" fmla="*/ 3 w 74"/>
                    <a:gd name="T23" fmla="*/ 8 h 25"/>
                    <a:gd name="T24" fmla="*/ 3 w 74"/>
                    <a:gd name="T25" fmla="*/ 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prstTxWarp prst="textNoShape">
                    <a:avLst/>
                  </a:prstTxWarp>
                </a:bodyPr>
                <a:lstStyle/>
                <a:p>
                  <a:endParaRPr lang="en-US">
                    <a:latin typeface="Calibri" charset="0"/>
                  </a:endParaRPr>
                </a:p>
              </p:txBody>
            </p:sp>
            <p:sp>
              <p:nvSpPr>
                <p:cNvPr id="53341" name="Line 229"/>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prstTxWarp prst="textNoShape">
                    <a:avLst/>
                  </a:prstTxWarp>
                </a:bodyPr>
                <a:lstStyle/>
                <a:p>
                  <a:endParaRPr lang="en-US"/>
                </a:p>
              </p:txBody>
            </p:sp>
          </p:grpSp>
          <p:grpSp>
            <p:nvGrpSpPr>
              <p:cNvPr id="17" name="Group 230"/>
              <p:cNvGrpSpPr>
                <a:grpSpLocks/>
              </p:cNvGrpSpPr>
              <p:nvPr/>
            </p:nvGrpSpPr>
            <p:grpSpPr bwMode="auto">
              <a:xfrm>
                <a:off x="3120" y="2304"/>
                <a:ext cx="404" cy="1200"/>
                <a:chOff x="624" y="2304"/>
                <a:chExt cx="404" cy="1200"/>
              </a:xfrm>
            </p:grpSpPr>
            <p:sp>
              <p:nvSpPr>
                <p:cNvPr id="53330" name="Freeform 231"/>
                <p:cNvSpPr>
                  <a:spLocks/>
                </p:cNvSpPr>
                <p:nvPr/>
              </p:nvSpPr>
              <p:spPr bwMode="auto">
                <a:xfrm>
                  <a:off x="624" y="3342"/>
                  <a:ext cx="158" cy="162"/>
                </a:xfrm>
                <a:custGeom>
                  <a:avLst/>
                  <a:gdLst>
                    <a:gd name="T0" fmla="*/ 0 w 222"/>
                    <a:gd name="T1" fmla="*/ 66 h 172"/>
                    <a:gd name="T2" fmla="*/ 1 w 222"/>
                    <a:gd name="T3" fmla="*/ 74 h 172"/>
                    <a:gd name="T4" fmla="*/ 1 w 222"/>
                    <a:gd name="T5" fmla="*/ 83 h 172"/>
                    <a:gd name="T6" fmla="*/ 1 w 222"/>
                    <a:gd name="T7" fmla="*/ 88 h 172"/>
                    <a:gd name="T8" fmla="*/ 2 w 222"/>
                    <a:gd name="T9" fmla="*/ 94 h 172"/>
                    <a:gd name="T10" fmla="*/ 3 w 222"/>
                    <a:gd name="T11" fmla="*/ 100 h 172"/>
                    <a:gd name="T12" fmla="*/ 4 w 222"/>
                    <a:gd name="T13" fmla="*/ 104 h 172"/>
                    <a:gd name="T14" fmla="*/ 6 w 222"/>
                    <a:gd name="T15" fmla="*/ 108 h 172"/>
                    <a:gd name="T16" fmla="*/ 7 w 222"/>
                    <a:gd name="T17" fmla="*/ 111 h 172"/>
                    <a:gd name="T18" fmla="*/ 9 w 222"/>
                    <a:gd name="T19" fmla="*/ 114 h 172"/>
                    <a:gd name="T20" fmla="*/ 10 w 222"/>
                    <a:gd name="T21" fmla="*/ 114 h 172"/>
                    <a:gd name="T22" fmla="*/ 11 w 222"/>
                    <a:gd name="T23" fmla="*/ 114 h 172"/>
                    <a:gd name="T24" fmla="*/ 14 w 222"/>
                    <a:gd name="T25" fmla="*/ 111 h 172"/>
                    <a:gd name="T26" fmla="*/ 15 w 222"/>
                    <a:gd name="T27" fmla="*/ 108 h 172"/>
                    <a:gd name="T28" fmla="*/ 16 w 222"/>
                    <a:gd name="T29" fmla="*/ 104 h 172"/>
                    <a:gd name="T30" fmla="*/ 17 w 222"/>
                    <a:gd name="T31" fmla="*/ 100 h 172"/>
                    <a:gd name="T32" fmla="*/ 19 w 222"/>
                    <a:gd name="T33" fmla="*/ 94 h 172"/>
                    <a:gd name="T34" fmla="*/ 19 w 222"/>
                    <a:gd name="T35" fmla="*/ 88 h 172"/>
                    <a:gd name="T36" fmla="*/ 20 w 222"/>
                    <a:gd name="T37" fmla="*/ 83 h 172"/>
                    <a:gd name="T38" fmla="*/ 21 w 222"/>
                    <a:gd name="T39" fmla="*/ 74 h 172"/>
                    <a:gd name="T40" fmla="*/ 21 w 222"/>
                    <a:gd name="T41" fmla="*/ 69 h 172"/>
                    <a:gd name="T42" fmla="*/ 21 w 222"/>
                    <a:gd name="T43" fmla="*/ 0 h 172"/>
                    <a:gd name="T44" fmla="*/ 1 w 222"/>
                    <a:gd name="T45" fmla="*/ 0 h 172"/>
                    <a:gd name="T46" fmla="*/ 1 w 222"/>
                    <a:gd name="T47" fmla="*/ 69 h 172"/>
                    <a:gd name="T48" fmla="*/ 1 w 222"/>
                    <a:gd name="T49" fmla="*/ 69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1" name="Line 232"/>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prstTxWarp prst="textNoShape">
                    <a:avLst/>
                  </a:prstTxWarp>
                </a:bodyPr>
                <a:lstStyle/>
                <a:p>
                  <a:endParaRPr lang="en-US"/>
                </a:p>
              </p:txBody>
            </p:sp>
            <p:sp>
              <p:nvSpPr>
                <p:cNvPr id="53332" name="Freeform 233"/>
                <p:cNvSpPr>
                  <a:spLocks/>
                </p:cNvSpPr>
                <p:nvPr/>
              </p:nvSpPr>
              <p:spPr bwMode="auto">
                <a:xfrm>
                  <a:off x="739" y="3218"/>
                  <a:ext cx="180" cy="113"/>
                </a:xfrm>
                <a:custGeom>
                  <a:avLst/>
                  <a:gdLst>
                    <a:gd name="T0" fmla="*/ 24 w 252"/>
                    <a:gd name="T1" fmla="*/ 0 h 136"/>
                    <a:gd name="T2" fmla="*/ 24 w 252"/>
                    <a:gd name="T3" fmla="*/ 18 h 136"/>
                    <a:gd name="T4" fmla="*/ 0 w 252"/>
                    <a:gd name="T5" fmla="*/ 18 h 136"/>
                    <a:gd name="T6" fmla="*/ 0 w 252"/>
                    <a:gd name="T7" fmla="*/ 3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3" name="Freeform 234"/>
                <p:cNvSpPr>
                  <a:spLocks/>
                </p:cNvSpPr>
                <p:nvPr/>
              </p:nvSpPr>
              <p:spPr bwMode="auto">
                <a:xfrm>
                  <a:off x="808" y="3069"/>
                  <a:ext cx="220" cy="149"/>
                </a:xfrm>
                <a:custGeom>
                  <a:avLst/>
                  <a:gdLst>
                    <a:gd name="T0" fmla="*/ 52 w 249"/>
                    <a:gd name="T1" fmla="*/ 79 h 165"/>
                    <a:gd name="T2" fmla="*/ 61 w 249"/>
                    <a:gd name="T3" fmla="*/ 79 h 165"/>
                    <a:gd name="T4" fmla="*/ 70 w 249"/>
                    <a:gd name="T5" fmla="*/ 79 h 165"/>
                    <a:gd name="T6" fmla="*/ 76 w 249"/>
                    <a:gd name="T7" fmla="*/ 76 h 165"/>
                    <a:gd name="T8" fmla="*/ 84 w 249"/>
                    <a:gd name="T9" fmla="*/ 71 h 165"/>
                    <a:gd name="T10" fmla="*/ 91 w 249"/>
                    <a:gd name="T11" fmla="*/ 69 h 165"/>
                    <a:gd name="T12" fmla="*/ 95 w 249"/>
                    <a:gd name="T13" fmla="*/ 64 h 165"/>
                    <a:gd name="T14" fmla="*/ 99 w 249"/>
                    <a:gd name="T15" fmla="*/ 58 h 165"/>
                    <a:gd name="T16" fmla="*/ 104 w 249"/>
                    <a:gd name="T17" fmla="*/ 52 h 165"/>
                    <a:gd name="T18" fmla="*/ 104 w 249"/>
                    <a:gd name="T19" fmla="*/ 46 h 165"/>
                    <a:gd name="T20" fmla="*/ 104 w 249"/>
                    <a:gd name="T21" fmla="*/ 40 h 165"/>
                    <a:gd name="T22" fmla="*/ 104 w 249"/>
                    <a:gd name="T23" fmla="*/ 33 h 165"/>
                    <a:gd name="T24" fmla="*/ 104 w 249"/>
                    <a:gd name="T25" fmla="*/ 28 h 165"/>
                    <a:gd name="T26" fmla="*/ 99 w 249"/>
                    <a:gd name="T27" fmla="*/ 22 h 165"/>
                    <a:gd name="T28" fmla="*/ 95 w 249"/>
                    <a:gd name="T29" fmla="*/ 17 h 165"/>
                    <a:gd name="T30" fmla="*/ 91 w 249"/>
                    <a:gd name="T31" fmla="*/ 12 h 165"/>
                    <a:gd name="T32" fmla="*/ 84 w 249"/>
                    <a:gd name="T33" fmla="*/ 8 h 165"/>
                    <a:gd name="T34" fmla="*/ 76 w 249"/>
                    <a:gd name="T35" fmla="*/ 5 h 165"/>
                    <a:gd name="T36" fmla="*/ 70 w 249"/>
                    <a:gd name="T37" fmla="*/ 4 h 165"/>
                    <a:gd name="T38" fmla="*/ 61 w 249"/>
                    <a:gd name="T39" fmla="*/ 2 h 165"/>
                    <a:gd name="T40" fmla="*/ 52 w 249"/>
                    <a:gd name="T41" fmla="*/ 0 h 165"/>
                    <a:gd name="T42" fmla="*/ 44 w 249"/>
                    <a:gd name="T43" fmla="*/ 2 h 165"/>
                    <a:gd name="T44" fmla="*/ 37 w 249"/>
                    <a:gd name="T45" fmla="*/ 4 h 165"/>
                    <a:gd name="T46" fmla="*/ 29 w 249"/>
                    <a:gd name="T47" fmla="*/ 5 h 165"/>
                    <a:gd name="T48" fmla="*/ 21 w 249"/>
                    <a:gd name="T49" fmla="*/ 8 h 165"/>
                    <a:gd name="T50" fmla="*/ 16 w 249"/>
                    <a:gd name="T51" fmla="*/ 12 h 165"/>
                    <a:gd name="T52" fmla="*/ 10 w 249"/>
                    <a:gd name="T53" fmla="*/ 17 h 165"/>
                    <a:gd name="T54" fmla="*/ 6 w 249"/>
                    <a:gd name="T55" fmla="*/ 22 h 165"/>
                    <a:gd name="T56" fmla="*/ 4 w 249"/>
                    <a:gd name="T57" fmla="*/ 28 h 165"/>
                    <a:gd name="T58" fmla="*/ 4 w 249"/>
                    <a:gd name="T59" fmla="*/ 33 h 165"/>
                    <a:gd name="T60" fmla="*/ 0 w 249"/>
                    <a:gd name="T61" fmla="*/ 40 h 165"/>
                    <a:gd name="T62" fmla="*/ 4 w 249"/>
                    <a:gd name="T63" fmla="*/ 46 h 165"/>
                    <a:gd name="T64" fmla="*/ 4 w 249"/>
                    <a:gd name="T65" fmla="*/ 52 h 165"/>
                    <a:gd name="T66" fmla="*/ 6 w 249"/>
                    <a:gd name="T67" fmla="*/ 58 h 165"/>
                    <a:gd name="T68" fmla="*/ 10 w 249"/>
                    <a:gd name="T69" fmla="*/ 64 h 165"/>
                    <a:gd name="T70" fmla="*/ 16 w 249"/>
                    <a:gd name="T71" fmla="*/ 69 h 165"/>
                    <a:gd name="T72" fmla="*/ 21 w 249"/>
                    <a:gd name="T73" fmla="*/ 71 h 165"/>
                    <a:gd name="T74" fmla="*/ 29 w 249"/>
                    <a:gd name="T75" fmla="*/ 76 h 165"/>
                    <a:gd name="T76" fmla="*/ 37 w 249"/>
                    <a:gd name="T77" fmla="*/ 79 h 165"/>
                    <a:gd name="T78" fmla="*/ 44 w 249"/>
                    <a:gd name="T79" fmla="*/ 79 h 165"/>
                    <a:gd name="T80" fmla="*/ 52 w 249"/>
                    <a:gd name="T81" fmla="*/ 80 h 165"/>
                    <a:gd name="T82" fmla="*/ 52 w 249"/>
                    <a:gd name="T83" fmla="*/ 8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34" name="Freeform 235"/>
                <p:cNvSpPr>
                  <a:spLocks noEditPoints="1"/>
                </p:cNvSpPr>
                <p:nvPr/>
              </p:nvSpPr>
              <p:spPr bwMode="auto">
                <a:xfrm>
                  <a:off x="886" y="3134"/>
                  <a:ext cx="65" cy="22"/>
                </a:xfrm>
                <a:custGeom>
                  <a:avLst/>
                  <a:gdLst>
                    <a:gd name="T0" fmla="*/ 0 w 74"/>
                    <a:gd name="T1" fmla="*/ 0 h 25"/>
                    <a:gd name="T2" fmla="*/ 30 w 74"/>
                    <a:gd name="T3" fmla="*/ 0 h 25"/>
                    <a:gd name="T4" fmla="*/ 30 w 74"/>
                    <a:gd name="T5" fmla="*/ 4 h 25"/>
                    <a:gd name="T6" fmla="*/ 3 w 74"/>
                    <a:gd name="T7" fmla="*/ 4 h 25"/>
                    <a:gd name="T8" fmla="*/ 3 w 74"/>
                    <a:gd name="T9" fmla="*/ 0 h 25"/>
                    <a:gd name="T10" fmla="*/ 3 w 74"/>
                    <a:gd name="T11" fmla="*/ 0 h 25"/>
                    <a:gd name="T12" fmla="*/ 0 w 74"/>
                    <a:gd name="T13" fmla="*/ 0 h 25"/>
                    <a:gd name="T14" fmla="*/ 3 w 74"/>
                    <a:gd name="T15" fmla="*/ 8 h 25"/>
                    <a:gd name="T16" fmla="*/ 30 w 74"/>
                    <a:gd name="T17" fmla="*/ 8 h 25"/>
                    <a:gd name="T18" fmla="*/ 30 w 74"/>
                    <a:gd name="T19" fmla="*/ 10 h 25"/>
                    <a:gd name="T20" fmla="*/ 3 w 74"/>
                    <a:gd name="T21" fmla="*/ 10 h 25"/>
                    <a:gd name="T22" fmla="*/ 3 w 74"/>
                    <a:gd name="T23" fmla="*/ 8 h 25"/>
                    <a:gd name="T24" fmla="*/ 3 w 74"/>
                    <a:gd name="T25" fmla="*/ 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prstTxWarp prst="textNoShape">
                    <a:avLst/>
                  </a:prstTxWarp>
                </a:bodyPr>
                <a:lstStyle/>
                <a:p>
                  <a:endParaRPr lang="en-US">
                    <a:latin typeface="Calibri" charset="0"/>
                  </a:endParaRPr>
                </a:p>
              </p:txBody>
            </p:sp>
            <p:sp>
              <p:nvSpPr>
                <p:cNvPr id="53335" name="Line 236"/>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prstTxWarp prst="textNoShape">
                    <a:avLst/>
                  </a:prstTxWarp>
                </a:bodyPr>
                <a:lstStyle/>
                <a:p>
                  <a:endParaRPr lang="en-US"/>
                </a:p>
              </p:txBody>
            </p:sp>
          </p:grpSp>
          <p:grpSp>
            <p:nvGrpSpPr>
              <p:cNvPr id="18" name="Group 237"/>
              <p:cNvGrpSpPr>
                <a:grpSpLocks/>
              </p:cNvGrpSpPr>
              <p:nvPr/>
            </p:nvGrpSpPr>
            <p:grpSpPr bwMode="auto">
              <a:xfrm>
                <a:off x="4368" y="2304"/>
                <a:ext cx="404" cy="1200"/>
                <a:chOff x="624" y="2304"/>
                <a:chExt cx="404" cy="1200"/>
              </a:xfrm>
            </p:grpSpPr>
            <p:sp>
              <p:nvSpPr>
                <p:cNvPr id="53324" name="Freeform 238"/>
                <p:cNvSpPr>
                  <a:spLocks/>
                </p:cNvSpPr>
                <p:nvPr/>
              </p:nvSpPr>
              <p:spPr bwMode="auto">
                <a:xfrm>
                  <a:off x="624" y="3342"/>
                  <a:ext cx="158" cy="162"/>
                </a:xfrm>
                <a:custGeom>
                  <a:avLst/>
                  <a:gdLst>
                    <a:gd name="T0" fmla="*/ 0 w 222"/>
                    <a:gd name="T1" fmla="*/ 66 h 172"/>
                    <a:gd name="T2" fmla="*/ 1 w 222"/>
                    <a:gd name="T3" fmla="*/ 74 h 172"/>
                    <a:gd name="T4" fmla="*/ 1 w 222"/>
                    <a:gd name="T5" fmla="*/ 83 h 172"/>
                    <a:gd name="T6" fmla="*/ 1 w 222"/>
                    <a:gd name="T7" fmla="*/ 88 h 172"/>
                    <a:gd name="T8" fmla="*/ 2 w 222"/>
                    <a:gd name="T9" fmla="*/ 94 h 172"/>
                    <a:gd name="T10" fmla="*/ 3 w 222"/>
                    <a:gd name="T11" fmla="*/ 100 h 172"/>
                    <a:gd name="T12" fmla="*/ 4 w 222"/>
                    <a:gd name="T13" fmla="*/ 104 h 172"/>
                    <a:gd name="T14" fmla="*/ 6 w 222"/>
                    <a:gd name="T15" fmla="*/ 108 h 172"/>
                    <a:gd name="T16" fmla="*/ 7 w 222"/>
                    <a:gd name="T17" fmla="*/ 111 h 172"/>
                    <a:gd name="T18" fmla="*/ 9 w 222"/>
                    <a:gd name="T19" fmla="*/ 114 h 172"/>
                    <a:gd name="T20" fmla="*/ 10 w 222"/>
                    <a:gd name="T21" fmla="*/ 114 h 172"/>
                    <a:gd name="T22" fmla="*/ 11 w 222"/>
                    <a:gd name="T23" fmla="*/ 114 h 172"/>
                    <a:gd name="T24" fmla="*/ 14 w 222"/>
                    <a:gd name="T25" fmla="*/ 111 h 172"/>
                    <a:gd name="T26" fmla="*/ 15 w 222"/>
                    <a:gd name="T27" fmla="*/ 108 h 172"/>
                    <a:gd name="T28" fmla="*/ 16 w 222"/>
                    <a:gd name="T29" fmla="*/ 104 h 172"/>
                    <a:gd name="T30" fmla="*/ 17 w 222"/>
                    <a:gd name="T31" fmla="*/ 100 h 172"/>
                    <a:gd name="T32" fmla="*/ 19 w 222"/>
                    <a:gd name="T33" fmla="*/ 94 h 172"/>
                    <a:gd name="T34" fmla="*/ 19 w 222"/>
                    <a:gd name="T35" fmla="*/ 88 h 172"/>
                    <a:gd name="T36" fmla="*/ 20 w 222"/>
                    <a:gd name="T37" fmla="*/ 83 h 172"/>
                    <a:gd name="T38" fmla="*/ 21 w 222"/>
                    <a:gd name="T39" fmla="*/ 74 h 172"/>
                    <a:gd name="T40" fmla="*/ 21 w 222"/>
                    <a:gd name="T41" fmla="*/ 69 h 172"/>
                    <a:gd name="T42" fmla="*/ 21 w 222"/>
                    <a:gd name="T43" fmla="*/ 0 h 172"/>
                    <a:gd name="T44" fmla="*/ 1 w 222"/>
                    <a:gd name="T45" fmla="*/ 0 h 172"/>
                    <a:gd name="T46" fmla="*/ 1 w 222"/>
                    <a:gd name="T47" fmla="*/ 69 h 172"/>
                    <a:gd name="T48" fmla="*/ 1 w 222"/>
                    <a:gd name="T49" fmla="*/ 69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25" name="Line 239"/>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prstTxWarp prst="textNoShape">
                    <a:avLst/>
                  </a:prstTxWarp>
                </a:bodyPr>
                <a:lstStyle/>
                <a:p>
                  <a:endParaRPr lang="en-US"/>
                </a:p>
              </p:txBody>
            </p:sp>
            <p:sp>
              <p:nvSpPr>
                <p:cNvPr id="53326" name="Freeform 240"/>
                <p:cNvSpPr>
                  <a:spLocks/>
                </p:cNvSpPr>
                <p:nvPr/>
              </p:nvSpPr>
              <p:spPr bwMode="auto">
                <a:xfrm>
                  <a:off x="739" y="3218"/>
                  <a:ext cx="180" cy="113"/>
                </a:xfrm>
                <a:custGeom>
                  <a:avLst/>
                  <a:gdLst>
                    <a:gd name="T0" fmla="*/ 24 w 252"/>
                    <a:gd name="T1" fmla="*/ 0 h 136"/>
                    <a:gd name="T2" fmla="*/ 24 w 252"/>
                    <a:gd name="T3" fmla="*/ 18 h 136"/>
                    <a:gd name="T4" fmla="*/ 0 w 252"/>
                    <a:gd name="T5" fmla="*/ 18 h 136"/>
                    <a:gd name="T6" fmla="*/ 0 w 252"/>
                    <a:gd name="T7" fmla="*/ 3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27" name="Freeform 241"/>
                <p:cNvSpPr>
                  <a:spLocks/>
                </p:cNvSpPr>
                <p:nvPr/>
              </p:nvSpPr>
              <p:spPr bwMode="auto">
                <a:xfrm>
                  <a:off x="808" y="3069"/>
                  <a:ext cx="220" cy="149"/>
                </a:xfrm>
                <a:custGeom>
                  <a:avLst/>
                  <a:gdLst>
                    <a:gd name="T0" fmla="*/ 52 w 249"/>
                    <a:gd name="T1" fmla="*/ 79 h 165"/>
                    <a:gd name="T2" fmla="*/ 61 w 249"/>
                    <a:gd name="T3" fmla="*/ 79 h 165"/>
                    <a:gd name="T4" fmla="*/ 70 w 249"/>
                    <a:gd name="T5" fmla="*/ 79 h 165"/>
                    <a:gd name="T6" fmla="*/ 76 w 249"/>
                    <a:gd name="T7" fmla="*/ 76 h 165"/>
                    <a:gd name="T8" fmla="*/ 84 w 249"/>
                    <a:gd name="T9" fmla="*/ 71 h 165"/>
                    <a:gd name="T10" fmla="*/ 91 w 249"/>
                    <a:gd name="T11" fmla="*/ 69 h 165"/>
                    <a:gd name="T12" fmla="*/ 95 w 249"/>
                    <a:gd name="T13" fmla="*/ 64 h 165"/>
                    <a:gd name="T14" fmla="*/ 99 w 249"/>
                    <a:gd name="T15" fmla="*/ 58 h 165"/>
                    <a:gd name="T16" fmla="*/ 104 w 249"/>
                    <a:gd name="T17" fmla="*/ 52 h 165"/>
                    <a:gd name="T18" fmla="*/ 104 w 249"/>
                    <a:gd name="T19" fmla="*/ 46 h 165"/>
                    <a:gd name="T20" fmla="*/ 104 w 249"/>
                    <a:gd name="T21" fmla="*/ 40 h 165"/>
                    <a:gd name="T22" fmla="*/ 104 w 249"/>
                    <a:gd name="T23" fmla="*/ 33 h 165"/>
                    <a:gd name="T24" fmla="*/ 104 w 249"/>
                    <a:gd name="T25" fmla="*/ 28 h 165"/>
                    <a:gd name="T26" fmla="*/ 99 w 249"/>
                    <a:gd name="T27" fmla="*/ 22 h 165"/>
                    <a:gd name="T28" fmla="*/ 95 w 249"/>
                    <a:gd name="T29" fmla="*/ 17 h 165"/>
                    <a:gd name="T30" fmla="*/ 91 w 249"/>
                    <a:gd name="T31" fmla="*/ 12 h 165"/>
                    <a:gd name="T32" fmla="*/ 84 w 249"/>
                    <a:gd name="T33" fmla="*/ 8 h 165"/>
                    <a:gd name="T34" fmla="*/ 76 w 249"/>
                    <a:gd name="T35" fmla="*/ 5 h 165"/>
                    <a:gd name="T36" fmla="*/ 70 w 249"/>
                    <a:gd name="T37" fmla="*/ 4 h 165"/>
                    <a:gd name="T38" fmla="*/ 61 w 249"/>
                    <a:gd name="T39" fmla="*/ 2 h 165"/>
                    <a:gd name="T40" fmla="*/ 52 w 249"/>
                    <a:gd name="T41" fmla="*/ 0 h 165"/>
                    <a:gd name="T42" fmla="*/ 44 w 249"/>
                    <a:gd name="T43" fmla="*/ 2 h 165"/>
                    <a:gd name="T44" fmla="*/ 37 w 249"/>
                    <a:gd name="T45" fmla="*/ 4 h 165"/>
                    <a:gd name="T46" fmla="*/ 29 w 249"/>
                    <a:gd name="T47" fmla="*/ 5 h 165"/>
                    <a:gd name="T48" fmla="*/ 21 w 249"/>
                    <a:gd name="T49" fmla="*/ 8 h 165"/>
                    <a:gd name="T50" fmla="*/ 16 w 249"/>
                    <a:gd name="T51" fmla="*/ 12 h 165"/>
                    <a:gd name="T52" fmla="*/ 10 w 249"/>
                    <a:gd name="T53" fmla="*/ 17 h 165"/>
                    <a:gd name="T54" fmla="*/ 6 w 249"/>
                    <a:gd name="T55" fmla="*/ 22 h 165"/>
                    <a:gd name="T56" fmla="*/ 4 w 249"/>
                    <a:gd name="T57" fmla="*/ 28 h 165"/>
                    <a:gd name="T58" fmla="*/ 4 w 249"/>
                    <a:gd name="T59" fmla="*/ 33 h 165"/>
                    <a:gd name="T60" fmla="*/ 0 w 249"/>
                    <a:gd name="T61" fmla="*/ 40 h 165"/>
                    <a:gd name="T62" fmla="*/ 4 w 249"/>
                    <a:gd name="T63" fmla="*/ 46 h 165"/>
                    <a:gd name="T64" fmla="*/ 4 w 249"/>
                    <a:gd name="T65" fmla="*/ 52 h 165"/>
                    <a:gd name="T66" fmla="*/ 6 w 249"/>
                    <a:gd name="T67" fmla="*/ 58 h 165"/>
                    <a:gd name="T68" fmla="*/ 10 w 249"/>
                    <a:gd name="T69" fmla="*/ 64 h 165"/>
                    <a:gd name="T70" fmla="*/ 16 w 249"/>
                    <a:gd name="T71" fmla="*/ 69 h 165"/>
                    <a:gd name="T72" fmla="*/ 21 w 249"/>
                    <a:gd name="T73" fmla="*/ 71 h 165"/>
                    <a:gd name="T74" fmla="*/ 29 w 249"/>
                    <a:gd name="T75" fmla="*/ 76 h 165"/>
                    <a:gd name="T76" fmla="*/ 37 w 249"/>
                    <a:gd name="T77" fmla="*/ 79 h 165"/>
                    <a:gd name="T78" fmla="*/ 44 w 249"/>
                    <a:gd name="T79" fmla="*/ 79 h 165"/>
                    <a:gd name="T80" fmla="*/ 52 w 249"/>
                    <a:gd name="T81" fmla="*/ 80 h 165"/>
                    <a:gd name="T82" fmla="*/ 52 w 249"/>
                    <a:gd name="T83" fmla="*/ 80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p:spPr>
              <p:txBody>
                <a:bodyPr>
                  <a:prstTxWarp prst="textNoShape">
                    <a:avLst/>
                  </a:prstTxWarp>
                </a:bodyPr>
                <a:lstStyle/>
                <a:p>
                  <a:endParaRPr lang="en-US">
                    <a:latin typeface="Calibri" charset="0"/>
                  </a:endParaRPr>
                </a:p>
              </p:txBody>
            </p:sp>
            <p:sp>
              <p:nvSpPr>
                <p:cNvPr id="53328" name="Freeform 242"/>
                <p:cNvSpPr>
                  <a:spLocks noEditPoints="1"/>
                </p:cNvSpPr>
                <p:nvPr/>
              </p:nvSpPr>
              <p:spPr bwMode="auto">
                <a:xfrm>
                  <a:off x="886" y="3134"/>
                  <a:ext cx="65" cy="22"/>
                </a:xfrm>
                <a:custGeom>
                  <a:avLst/>
                  <a:gdLst>
                    <a:gd name="T0" fmla="*/ 0 w 74"/>
                    <a:gd name="T1" fmla="*/ 0 h 25"/>
                    <a:gd name="T2" fmla="*/ 30 w 74"/>
                    <a:gd name="T3" fmla="*/ 0 h 25"/>
                    <a:gd name="T4" fmla="*/ 30 w 74"/>
                    <a:gd name="T5" fmla="*/ 4 h 25"/>
                    <a:gd name="T6" fmla="*/ 3 w 74"/>
                    <a:gd name="T7" fmla="*/ 4 h 25"/>
                    <a:gd name="T8" fmla="*/ 3 w 74"/>
                    <a:gd name="T9" fmla="*/ 0 h 25"/>
                    <a:gd name="T10" fmla="*/ 3 w 74"/>
                    <a:gd name="T11" fmla="*/ 0 h 25"/>
                    <a:gd name="T12" fmla="*/ 0 w 74"/>
                    <a:gd name="T13" fmla="*/ 0 h 25"/>
                    <a:gd name="T14" fmla="*/ 3 w 74"/>
                    <a:gd name="T15" fmla="*/ 8 h 25"/>
                    <a:gd name="T16" fmla="*/ 30 w 74"/>
                    <a:gd name="T17" fmla="*/ 8 h 25"/>
                    <a:gd name="T18" fmla="*/ 30 w 74"/>
                    <a:gd name="T19" fmla="*/ 10 h 25"/>
                    <a:gd name="T20" fmla="*/ 3 w 74"/>
                    <a:gd name="T21" fmla="*/ 10 h 25"/>
                    <a:gd name="T22" fmla="*/ 3 w 74"/>
                    <a:gd name="T23" fmla="*/ 8 h 25"/>
                    <a:gd name="T24" fmla="*/ 3 w 74"/>
                    <a:gd name="T25" fmla="*/ 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prstTxWarp prst="textNoShape">
                    <a:avLst/>
                  </a:prstTxWarp>
                </a:bodyPr>
                <a:lstStyle/>
                <a:p>
                  <a:endParaRPr lang="en-US">
                    <a:latin typeface="Calibri" charset="0"/>
                  </a:endParaRPr>
                </a:p>
              </p:txBody>
            </p:sp>
            <p:sp>
              <p:nvSpPr>
                <p:cNvPr id="53329" name="Line 243"/>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prstTxWarp prst="textNoShape">
                    <a:avLst/>
                  </a:prstTxWarp>
                </a:bodyPr>
                <a:lstStyle/>
                <a:p>
                  <a:endParaRPr lang="en-US"/>
                </a:p>
              </p:txBody>
            </p:sp>
          </p:grpSp>
          <p:sp>
            <p:nvSpPr>
              <p:cNvPr id="53317" name="Line 251"/>
              <p:cNvSpPr>
                <a:spLocks noChangeShapeType="1"/>
              </p:cNvSpPr>
              <p:nvPr/>
            </p:nvSpPr>
            <p:spPr bwMode="auto">
              <a:xfrm>
                <a:off x="2592" y="1200"/>
                <a:ext cx="0" cy="192"/>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18" name="Line 252"/>
              <p:cNvSpPr>
                <a:spLocks noChangeShapeType="1"/>
              </p:cNvSpPr>
              <p:nvPr/>
            </p:nvSpPr>
            <p:spPr bwMode="auto">
              <a:xfrm>
                <a:off x="240" y="1392"/>
                <a:ext cx="2352"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19" name="Line 253"/>
              <p:cNvSpPr>
                <a:spLocks noChangeShapeType="1"/>
              </p:cNvSpPr>
              <p:nvPr/>
            </p:nvSpPr>
            <p:spPr bwMode="auto">
              <a:xfrm>
                <a:off x="240" y="1392"/>
                <a:ext cx="0" cy="1728"/>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320" name="Line 254"/>
              <p:cNvSpPr>
                <a:spLocks noChangeShapeType="1"/>
              </p:cNvSpPr>
              <p:nvPr/>
            </p:nvSpPr>
            <p:spPr bwMode="auto">
              <a:xfrm>
                <a:off x="240" y="3120"/>
                <a:ext cx="576"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53321" name="Line 255"/>
              <p:cNvSpPr>
                <a:spLocks noChangeShapeType="1"/>
              </p:cNvSpPr>
              <p:nvPr/>
            </p:nvSpPr>
            <p:spPr bwMode="auto">
              <a:xfrm>
                <a:off x="1008" y="3120"/>
                <a:ext cx="1056"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53322" name="Line 256"/>
              <p:cNvSpPr>
                <a:spLocks noChangeShapeType="1"/>
              </p:cNvSpPr>
              <p:nvPr/>
            </p:nvSpPr>
            <p:spPr bwMode="auto">
              <a:xfrm>
                <a:off x="2256" y="3120"/>
                <a:ext cx="1056"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53323" name="Line 257"/>
              <p:cNvSpPr>
                <a:spLocks noChangeShapeType="1"/>
              </p:cNvSpPr>
              <p:nvPr/>
            </p:nvSpPr>
            <p:spPr bwMode="auto">
              <a:xfrm>
                <a:off x="3504" y="3120"/>
                <a:ext cx="1056" cy="0"/>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grpSp>
      </p:grpSp>
      <p:sp>
        <p:nvSpPr>
          <p:cNvPr id="53262" name="TextBox 177"/>
          <p:cNvSpPr txBox="1">
            <a:spLocks noChangeArrowheads="1"/>
          </p:cNvSpPr>
          <p:nvPr/>
        </p:nvSpPr>
        <p:spPr bwMode="auto">
          <a:xfrm>
            <a:off x="2819400" y="2870200"/>
            <a:ext cx="825354" cy="400110"/>
          </a:xfrm>
          <a:prstGeom prst="rect">
            <a:avLst/>
          </a:prstGeom>
          <a:solidFill>
            <a:srgbClr val="FFFFFF"/>
          </a:solidFill>
          <a:ln w="9525">
            <a:noFill/>
            <a:miter lim="800000"/>
            <a:headEnd/>
            <a:tailEnd/>
          </a:ln>
        </p:spPr>
        <p:txBody>
          <a:bodyPr wrap="none">
            <a:prstTxWarp prst="textNoShape">
              <a:avLst/>
            </a:prstTxWarp>
            <a:spAutoFit/>
          </a:bodyPr>
          <a:lstStyle/>
          <a:p>
            <a:r>
              <a:rPr lang="en-US" sz="2000" dirty="0">
                <a:latin typeface="Calibri" charset="0"/>
              </a:rPr>
              <a:t>Way 0</a:t>
            </a:r>
          </a:p>
        </p:txBody>
      </p:sp>
      <p:sp>
        <p:nvSpPr>
          <p:cNvPr id="53263" name="TextBox 178"/>
          <p:cNvSpPr txBox="1">
            <a:spLocks noChangeArrowheads="1"/>
          </p:cNvSpPr>
          <p:nvPr/>
        </p:nvSpPr>
        <p:spPr bwMode="auto">
          <a:xfrm>
            <a:off x="4876800" y="2870200"/>
            <a:ext cx="825354" cy="400110"/>
          </a:xfrm>
          <a:prstGeom prst="rect">
            <a:avLst/>
          </a:prstGeom>
          <a:solidFill>
            <a:srgbClr val="FFFFFF"/>
          </a:solidFill>
          <a:ln w="9525">
            <a:noFill/>
            <a:miter lim="800000"/>
            <a:headEnd/>
            <a:tailEnd/>
          </a:ln>
        </p:spPr>
        <p:txBody>
          <a:bodyPr wrap="none">
            <a:prstTxWarp prst="textNoShape">
              <a:avLst/>
            </a:prstTxWarp>
            <a:spAutoFit/>
          </a:bodyPr>
          <a:lstStyle/>
          <a:p>
            <a:r>
              <a:rPr lang="en-US" sz="2000" dirty="0">
                <a:latin typeface="Calibri" charset="0"/>
              </a:rPr>
              <a:t>Way 1</a:t>
            </a:r>
          </a:p>
        </p:txBody>
      </p:sp>
      <p:sp>
        <p:nvSpPr>
          <p:cNvPr id="53264" name="TextBox 179"/>
          <p:cNvSpPr txBox="1">
            <a:spLocks noChangeArrowheads="1"/>
          </p:cNvSpPr>
          <p:nvPr/>
        </p:nvSpPr>
        <p:spPr bwMode="auto">
          <a:xfrm>
            <a:off x="6858000" y="2870200"/>
            <a:ext cx="825354" cy="400110"/>
          </a:xfrm>
          <a:prstGeom prst="rect">
            <a:avLst/>
          </a:prstGeom>
          <a:solidFill>
            <a:srgbClr val="FFFFFF"/>
          </a:solidFill>
          <a:ln w="9525">
            <a:noFill/>
            <a:miter lim="800000"/>
            <a:headEnd/>
            <a:tailEnd/>
          </a:ln>
        </p:spPr>
        <p:txBody>
          <a:bodyPr wrap="none">
            <a:prstTxWarp prst="textNoShape">
              <a:avLst/>
            </a:prstTxWarp>
            <a:spAutoFit/>
          </a:bodyPr>
          <a:lstStyle/>
          <a:p>
            <a:r>
              <a:rPr lang="en-US" sz="2000" dirty="0">
                <a:latin typeface="Calibri" charset="0"/>
              </a:rPr>
              <a:t>Way 2</a:t>
            </a:r>
          </a:p>
        </p:txBody>
      </p:sp>
      <p:sp>
        <p:nvSpPr>
          <p:cNvPr id="53265" name="TextBox 180"/>
          <p:cNvSpPr txBox="1">
            <a:spLocks noChangeArrowheads="1"/>
          </p:cNvSpPr>
          <p:nvPr/>
        </p:nvSpPr>
        <p:spPr bwMode="auto">
          <a:xfrm>
            <a:off x="8839200" y="2870200"/>
            <a:ext cx="825354" cy="400110"/>
          </a:xfrm>
          <a:prstGeom prst="rect">
            <a:avLst/>
          </a:prstGeom>
          <a:solidFill>
            <a:srgbClr val="FFFFFF"/>
          </a:solidFill>
          <a:ln w="9525">
            <a:noFill/>
            <a:miter lim="800000"/>
            <a:headEnd/>
            <a:tailEnd/>
          </a:ln>
        </p:spPr>
        <p:txBody>
          <a:bodyPr wrap="none">
            <a:prstTxWarp prst="textNoShape">
              <a:avLst/>
            </a:prstTxWarp>
            <a:spAutoFit/>
          </a:bodyPr>
          <a:lstStyle/>
          <a:p>
            <a:r>
              <a:rPr lang="en-US" sz="2000" dirty="0">
                <a:latin typeface="Calibri" charset="0"/>
              </a:rPr>
              <a:t>Way 3</a:t>
            </a:r>
          </a:p>
        </p:txBody>
      </p:sp>
      <p:sp>
        <p:nvSpPr>
          <p:cNvPr id="183" name="Date Placeholder 3"/>
          <p:cNvSpPr txBox="1">
            <a:spLocks/>
          </p:cNvSpPr>
          <p:nvPr/>
        </p:nvSpPr>
        <p:spPr>
          <a:xfrm>
            <a:off x="713874"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dirty="0"/>
          </a:p>
        </p:txBody>
      </p:sp>
      <p:sp>
        <p:nvSpPr>
          <p:cNvPr id="185" name="Slide Number Placeholder 5"/>
          <p:cNvSpPr>
            <a:spLocks noGrp="1"/>
          </p:cNvSpPr>
          <p:nvPr>
            <p:ph type="sldNum" sz="quarter" idx="4"/>
          </p:nvPr>
        </p:nvSpPr>
        <p:spPr>
          <a:xfrm>
            <a:off x="99822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61</a:t>
            </a:fld>
            <a:endParaRPr lang="en-US" dirty="0"/>
          </a:p>
        </p:txBody>
      </p:sp>
      <p:sp>
        <p:nvSpPr>
          <p:cNvPr id="186" name="Rectangle 3"/>
          <p:cNvSpPr txBox="1">
            <a:spLocks noChangeArrowheads="1"/>
          </p:cNvSpPr>
          <p:nvPr/>
        </p:nvSpPr>
        <p:spPr>
          <a:xfrm>
            <a:off x="495619" y="831747"/>
            <a:ext cx="10883266" cy="650980"/>
          </a:xfrm>
          <a:prstGeom prst="rect">
            <a:avLst/>
          </a:prstGeom>
          <a:noFill/>
          <a:ln/>
        </p:spPr>
        <p:txBody>
          <a:bodyPr vert="horz" lIns="90488" tIns="44450" rIns="90488" bIns="4445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en-US" sz="1800" dirty="0" smtClean="0"/>
              <a:t>Assume: 32</a:t>
            </a:r>
            <a:r>
              <a:rPr lang="en-US" altLang="zh-CN" sz="1800" dirty="0" smtClean="0"/>
              <a:t>-bit memory </a:t>
            </a:r>
            <a:r>
              <a:rPr lang="en-US" sz="1800" dirty="0" smtClean="0"/>
              <a:t>address: 22-bit Tag, 8-bit </a:t>
            </a:r>
            <a:r>
              <a:rPr lang="en-US" sz="1800" dirty="0"/>
              <a:t>set index</a:t>
            </a:r>
            <a:r>
              <a:rPr lang="en-US" sz="1800" dirty="0" smtClean="0"/>
              <a:t>, 2-bit Offset (each cache block is 4 Bytes/1 Word). Cache size: 4 ways * 2</a:t>
            </a:r>
            <a:r>
              <a:rPr lang="en-US" sz="1800" baseline="30000" dirty="0" smtClean="0"/>
              <a:t>^8</a:t>
            </a:r>
            <a:r>
              <a:rPr lang="en-US" sz="1800" dirty="0" smtClean="0"/>
              <a:t> (8-bit set index) = 1K blocks = 1K Words (4 KB)</a:t>
            </a:r>
            <a:endParaRPr lang="en-US" sz="1800" i="1" dirty="0">
              <a:solidFill>
                <a:schemeClr val="accent1"/>
              </a:solidFill>
            </a:endParaRPr>
          </a:p>
        </p:txBody>
      </p:sp>
      <p:sp>
        <p:nvSpPr>
          <p:cNvPr id="188" name="Rounded Rectangular Callout 187"/>
          <p:cNvSpPr/>
          <p:nvPr/>
        </p:nvSpPr>
        <p:spPr>
          <a:xfrm>
            <a:off x="10117139" y="2564671"/>
            <a:ext cx="1494477" cy="733612"/>
          </a:xfrm>
          <a:prstGeom prst="wedgeRoundRectCallout">
            <a:avLst>
              <a:gd name="adj1" fmla="val -49958"/>
              <a:gd name="adj2" fmla="val 64706"/>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A cache set contains 4 cache blocks</a:t>
            </a:r>
            <a:endParaRPr lang="en-US" dirty="0"/>
          </a:p>
        </p:txBody>
      </p:sp>
      <p:sp>
        <p:nvSpPr>
          <p:cNvPr id="211" name="Rounded Rectangular Callout 210"/>
          <p:cNvSpPr/>
          <p:nvPr/>
        </p:nvSpPr>
        <p:spPr>
          <a:xfrm>
            <a:off x="734618" y="3391800"/>
            <a:ext cx="1397395" cy="733612"/>
          </a:xfrm>
          <a:prstGeom prst="wedgeRoundRectCallout">
            <a:avLst>
              <a:gd name="adj1" fmla="val 47057"/>
              <a:gd name="adj2" fmla="val 6853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Total of 256 cache sets</a:t>
            </a:r>
            <a:endParaRPr lang="en-US" dirty="0"/>
          </a:p>
        </p:txBody>
      </p:sp>
      <p:grpSp>
        <p:nvGrpSpPr>
          <p:cNvPr id="19" name="Group 300"/>
          <p:cNvGrpSpPr>
            <a:grpSpLocks/>
          </p:cNvGrpSpPr>
          <p:nvPr/>
        </p:nvGrpSpPr>
        <p:grpSpPr bwMode="auto">
          <a:xfrm>
            <a:off x="2667001" y="3479801"/>
            <a:ext cx="7453313" cy="3055413"/>
            <a:chOff x="720" y="2017"/>
            <a:chExt cx="4695" cy="1967"/>
          </a:xfrm>
        </p:grpSpPr>
        <p:sp>
          <p:nvSpPr>
            <p:cNvPr id="53269" name="Line 263"/>
            <p:cNvSpPr>
              <a:spLocks noChangeShapeType="1"/>
            </p:cNvSpPr>
            <p:nvPr/>
          </p:nvSpPr>
          <p:spPr bwMode="auto">
            <a:xfrm>
              <a:off x="5136" y="2017"/>
              <a:ext cx="0" cy="1583"/>
            </a:xfrm>
            <a:prstGeom prst="line">
              <a:avLst/>
            </a:prstGeom>
            <a:noFill/>
            <a:ln w="38100">
              <a:solidFill>
                <a:srgbClr val="000000"/>
              </a:solidFill>
              <a:round/>
              <a:headEnd type="oval" w="sm" len="sm"/>
              <a:tailEnd/>
            </a:ln>
          </p:spPr>
          <p:txBody>
            <a:bodyPr>
              <a:prstTxWarp prst="textNoShape">
                <a:avLst/>
              </a:prstTxWarp>
            </a:bodyPr>
            <a:lstStyle/>
            <a:p>
              <a:endParaRPr lang="en-US"/>
            </a:p>
          </p:txBody>
        </p:sp>
        <p:sp>
          <p:nvSpPr>
            <p:cNvPr id="53270" name="Line 265"/>
            <p:cNvSpPr>
              <a:spLocks noChangeShapeType="1"/>
            </p:cNvSpPr>
            <p:nvPr/>
          </p:nvSpPr>
          <p:spPr bwMode="auto">
            <a:xfrm>
              <a:off x="3840" y="2017"/>
              <a:ext cx="0" cy="1679"/>
            </a:xfrm>
            <a:prstGeom prst="line">
              <a:avLst/>
            </a:prstGeom>
            <a:noFill/>
            <a:ln w="28575">
              <a:solidFill>
                <a:schemeClr val="tx1"/>
              </a:solidFill>
              <a:round/>
              <a:headEnd type="none" w="med" len="med"/>
              <a:tailEnd type="triangle" w="med" len="med"/>
            </a:ln>
          </p:spPr>
          <p:txBody>
            <a:bodyPr>
              <a:prstTxWarp prst="textNoShape">
                <a:avLst/>
              </a:prstTxWarp>
            </a:bodyPr>
            <a:lstStyle/>
            <a:p>
              <a:endParaRPr lang="en-US"/>
            </a:p>
          </p:txBody>
        </p:sp>
        <p:sp>
          <p:nvSpPr>
            <p:cNvPr id="53271" name="Line 266"/>
            <p:cNvSpPr>
              <a:spLocks noChangeShapeType="1"/>
            </p:cNvSpPr>
            <p:nvPr/>
          </p:nvSpPr>
          <p:spPr bwMode="auto">
            <a:xfrm>
              <a:off x="2592" y="2017"/>
              <a:ext cx="0" cy="1295"/>
            </a:xfrm>
            <a:prstGeom prst="line">
              <a:avLst/>
            </a:prstGeom>
            <a:noFill/>
            <a:ln w="38100">
              <a:solidFill>
                <a:srgbClr val="000000"/>
              </a:solidFill>
              <a:round/>
              <a:headEnd type="oval" w="sm" len="sm"/>
              <a:tailEnd/>
            </a:ln>
          </p:spPr>
          <p:txBody>
            <a:bodyPr>
              <a:prstTxWarp prst="textNoShape">
                <a:avLst/>
              </a:prstTxWarp>
            </a:bodyPr>
            <a:lstStyle/>
            <a:p>
              <a:endParaRPr lang="en-US"/>
            </a:p>
          </p:txBody>
        </p:sp>
        <p:sp>
          <p:nvSpPr>
            <p:cNvPr id="53272" name="Line 267"/>
            <p:cNvSpPr>
              <a:spLocks noChangeShapeType="1"/>
            </p:cNvSpPr>
            <p:nvPr/>
          </p:nvSpPr>
          <p:spPr bwMode="auto">
            <a:xfrm>
              <a:off x="1344" y="2017"/>
              <a:ext cx="0" cy="1391"/>
            </a:xfrm>
            <a:prstGeom prst="line">
              <a:avLst/>
            </a:prstGeom>
            <a:noFill/>
            <a:ln w="38100">
              <a:solidFill>
                <a:srgbClr val="000000"/>
              </a:solidFill>
              <a:round/>
              <a:headEnd type="oval" w="sm" len="sm"/>
              <a:tailEnd/>
            </a:ln>
          </p:spPr>
          <p:txBody>
            <a:bodyPr>
              <a:prstTxWarp prst="textNoShape">
                <a:avLst/>
              </a:prstTxWarp>
            </a:bodyPr>
            <a:lstStyle/>
            <a:p>
              <a:endParaRPr lang="en-US"/>
            </a:p>
          </p:txBody>
        </p:sp>
        <p:grpSp>
          <p:nvGrpSpPr>
            <p:cNvPr id="20" name="Group 299"/>
            <p:cNvGrpSpPr>
              <a:grpSpLocks/>
            </p:cNvGrpSpPr>
            <p:nvPr/>
          </p:nvGrpSpPr>
          <p:grpSpPr bwMode="auto">
            <a:xfrm>
              <a:off x="720" y="3229"/>
              <a:ext cx="4695" cy="755"/>
              <a:chOff x="720" y="3229"/>
              <a:chExt cx="4695" cy="755"/>
            </a:xfrm>
          </p:grpSpPr>
          <p:sp>
            <p:nvSpPr>
              <p:cNvPr id="53275" name="Line 56"/>
              <p:cNvSpPr>
                <a:spLocks noChangeShapeType="1"/>
              </p:cNvSpPr>
              <p:nvPr/>
            </p:nvSpPr>
            <p:spPr bwMode="auto">
              <a:xfrm>
                <a:off x="5040" y="3325"/>
                <a:ext cx="192" cy="57"/>
              </a:xfrm>
              <a:prstGeom prst="line">
                <a:avLst/>
              </a:prstGeom>
              <a:noFill/>
              <a:ln w="20638">
                <a:solidFill>
                  <a:srgbClr val="000000"/>
                </a:solidFill>
                <a:round/>
                <a:headEnd/>
                <a:tailEnd/>
              </a:ln>
            </p:spPr>
            <p:txBody>
              <a:bodyPr>
                <a:prstTxWarp prst="textNoShape">
                  <a:avLst/>
                </a:prstTxWarp>
              </a:bodyPr>
              <a:lstStyle/>
              <a:p>
                <a:endParaRPr lang="en-US"/>
              </a:p>
            </p:txBody>
          </p:sp>
          <p:sp>
            <p:nvSpPr>
              <p:cNvPr id="53277" name="Text Box 58"/>
              <p:cNvSpPr txBox="1">
                <a:spLocks noChangeArrowheads="1"/>
              </p:cNvSpPr>
              <p:nvPr/>
            </p:nvSpPr>
            <p:spPr bwMode="auto">
              <a:xfrm>
                <a:off x="5184" y="3229"/>
                <a:ext cx="231" cy="198"/>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32</a:t>
                </a:r>
              </a:p>
            </p:txBody>
          </p:sp>
          <p:sp>
            <p:nvSpPr>
              <p:cNvPr id="53278" name="AutoShape 260"/>
              <p:cNvSpPr>
                <a:spLocks noChangeArrowheads="1"/>
              </p:cNvSpPr>
              <p:nvPr/>
            </p:nvSpPr>
            <p:spPr bwMode="auto">
              <a:xfrm rot="-5400000">
                <a:off x="1872" y="3648"/>
                <a:ext cx="288" cy="384"/>
              </a:xfrm>
              <a:prstGeom prst="moon">
                <a:avLst>
                  <a:gd name="adj" fmla="val 81944"/>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3279" name="AutoShape 261"/>
              <p:cNvSpPr>
                <a:spLocks noChangeArrowheads="1"/>
              </p:cNvSpPr>
              <p:nvPr/>
            </p:nvSpPr>
            <p:spPr bwMode="auto">
              <a:xfrm>
                <a:off x="3120" y="3709"/>
                <a:ext cx="1104" cy="1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3280" name="Text Box 262"/>
              <p:cNvSpPr txBox="1">
                <a:spLocks noChangeArrowheads="1"/>
              </p:cNvSpPr>
              <p:nvPr/>
            </p:nvSpPr>
            <p:spPr bwMode="auto">
              <a:xfrm>
                <a:off x="3456" y="3709"/>
                <a:ext cx="559" cy="218"/>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4x1 </a:t>
                </a:r>
                <a:r>
                  <a:rPr lang="en-US" sz="1600" dirty="0" smtClean="0">
                    <a:latin typeface="Calibri" charset="0"/>
                  </a:rPr>
                  <a:t>mux</a:t>
                </a:r>
                <a:endParaRPr lang="en-US" sz="1600" dirty="0">
                  <a:latin typeface="Calibri" charset="0"/>
                </a:endParaRPr>
              </a:p>
            </p:txBody>
          </p:sp>
          <p:sp>
            <p:nvSpPr>
              <p:cNvPr id="53281" name="Line 264"/>
              <p:cNvSpPr>
                <a:spLocks noChangeShapeType="1"/>
              </p:cNvSpPr>
              <p:nvPr/>
            </p:nvSpPr>
            <p:spPr bwMode="auto">
              <a:xfrm>
                <a:off x="4080" y="3613"/>
                <a:ext cx="1056"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82" name="Line 268"/>
              <p:cNvSpPr>
                <a:spLocks noChangeShapeType="1"/>
              </p:cNvSpPr>
              <p:nvPr/>
            </p:nvSpPr>
            <p:spPr bwMode="auto">
              <a:xfrm>
                <a:off x="720" y="3277"/>
                <a:ext cx="0" cy="192"/>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3" name="Line 269"/>
              <p:cNvSpPr>
                <a:spLocks noChangeShapeType="1"/>
              </p:cNvSpPr>
              <p:nvPr/>
            </p:nvSpPr>
            <p:spPr bwMode="auto">
              <a:xfrm>
                <a:off x="1968" y="3277"/>
                <a:ext cx="0" cy="467"/>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4" name="Line 270"/>
              <p:cNvSpPr>
                <a:spLocks noChangeShapeType="1"/>
              </p:cNvSpPr>
              <p:nvPr/>
            </p:nvSpPr>
            <p:spPr bwMode="auto">
              <a:xfrm>
                <a:off x="3216" y="3277"/>
                <a:ext cx="0" cy="96"/>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5" name="Line 271"/>
              <p:cNvSpPr>
                <a:spLocks noChangeShapeType="1"/>
              </p:cNvSpPr>
              <p:nvPr/>
            </p:nvSpPr>
            <p:spPr bwMode="auto">
              <a:xfrm>
                <a:off x="4464" y="3277"/>
                <a:ext cx="0" cy="192"/>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6" name="Line 272"/>
              <p:cNvSpPr>
                <a:spLocks noChangeShapeType="1"/>
              </p:cNvSpPr>
              <p:nvPr/>
            </p:nvSpPr>
            <p:spPr bwMode="auto">
              <a:xfrm>
                <a:off x="720" y="3469"/>
                <a:ext cx="115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7" name="Line 273"/>
              <p:cNvSpPr>
                <a:spLocks noChangeShapeType="1"/>
              </p:cNvSpPr>
              <p:nvPr/>
            </p:nvSpPr>
            <p:spPr bwMode="auto">
              <a:xfrm>
                <a:off x="1872" y="3469"/>
                <a:ext cx="0" cy="232"/>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8" name="Line 274"/>
              <p:cNvSpPr>
                <a:spLocks noChangeShapeType="1"/>
              </p:cNvSpPr>
              <p:nvPr/>
            </p:nvSpPr>
            <p:spPr bwMode="auto">
              <a:xfrm>
                <a:off x="2160" y="3469"/>
                <a:ext cx="0" cy="232"/>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89" name="Line 275"/>
              <p:cNvSpPr>
                <a:spLocks noChangeShapeType="1"/>
              </p:cNvSpPr>
              <p:nvPr/>
            </p:nvSpPr>
            <p:spPr bwMode="auto">
              <a:xfrm>
                <a:off x="2064" y="3373"/>
                <a:ext cx="0" cy="371"/>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90" name="Line 276"/>
              <p:cNvSpPr>
                <a:spLocks noChangeShapeType="1"/>
              </p:cNvSpPr>
              <p:nvPr/>
            </p:nvSpPr>
            <p:spPr bwMode="auto">
              <a:xfrm>
                <a:off x="2064" y="3373"/>
                <a:ext cx="1152"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91" name="Line 277"/>
              <p:cNvSpPr>
                <a:spLocks noChangeShapeType="1"/>
              </p:cNvSpPr>
              <p:nvPr/>
            </p:nvSpPr>
            <p:spPr bwMode="auto">
              <a:xfrm>
                <a:off x="2160" y="3469"/>
                <a:ext cx="2304"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292" name="Line 278"/>
              <p:cNvSpPr>
                <a:spLocks noChangeShapeType="1"/>
              </p:cNvSpPr>
              <p:nvPr/>
            </p:nvSpPr>
            <p:spPr bwMode="auto">
              <a:xfrm>
                <a:off x="4080" y="3613"/>
                <a:ext cx="0" cy="96"/>
              </a:xfrm>
              <a:prstGeom prst="line">
                <a:avLst/>
              </a:prstGeom>
              <a:noFill/>
              <a:ln w="28575">
                <a:solidFill>
                  <a:schemeClr val="tx1"/>
                </a:solidFill>
                <a:round/>
                <a:headEnd type="none" w="med" len="med"/>
                <a:tailEnd type="triangle" w="med" len="med"/>
              </a:ln>
            </p:spPr>
            <p:txBody>
              <a:bodyPr>
                <a:prstTxWarp prst="textNoShape">
                  <a:avLst/>
                </a:prstTxWarp>
              </a:bodyPr>
              <a:lstStyle/>
              <a:p>
                <a:endParaRPr lang="en-US"/>
              </a:p>
            </p:txBody>
          </p:sp>
          <p:sp>
            <p:nvSpPr>
              <p:cNvPr id="53293" name="Line 279"/>
              <p:cNvSpPr>
                <a:spLocks noChangeShapeType="1"/>
              </p:cNvSpPr>
              <p:nvPr/>
            </p:nvSpPr>
            <p:spPr bwMode="auto">
              <a:xfrm>
                <a:off x="3600" y="3325"/>
                <a:ext cx="0" cy="384"/>
              </a:xfrm>
              <a:prstGeom prst="line">
                <a:avLst/>
              </a:prstGeom>
              <a:noFill/>
              <a:ln w="28575">
                <a:solidFill>
                  <a:schemeClr val="tx1"/>
                </a:solidFill>
                <a:round/>
                <a:headEnd type="none" w="med" len="med"/>
                <a:tailEnd type="triangle" w="med" len="med"/>
              </a:ln>
            </p:spPr>
            <p:txBody>
              <a:bodyPr>
                <a:prstTxWarp prst="textNoShape">
                  <a:avLst/>
                </a:prstTxWarp>
              </a:bodyPr>
              <a:lstStyle/>
              <a:p>
                <a:endParaRPr lang="en-US"/>
              </a:p>
            </p:txBody>
          </p:sp>
          <p:sp>
            <p:nvSpPr>
              <p:cNvPr id="53294" name="Line 280"/>
              <p:cNvSpPr>
                <a:spLocks noChangeShapeType="1"/>
              </p:cNvSpPr>
              <p:nvPr/>
            </p:nvSpPr>
            <p:spPr bwMode="auto">
              <a:xfrm>
                <a:off x="3312" y="3421"/>
                <a:ext cx="0" cy="288"/>
              </a:xfrm>
              <a:prstGeom prst="line">
                <a:avLst/>
              </a:prstGeom>
              <a:noFill/>
              <a:ln w="28575">
                <a:solidFill>
                  <a:schemeClr val="tx1"/>
                </a:solidFill>
                <a:round/>
                <a:headEnd type="none" w="med" len="med"/>
                <a:tailEnd type="triangle" w="med" len="med"/>
              </a:ln>
            </p:spPr>
            <p:txBody>
              <a:bodyPr>
                <a:prstTxWarp prst="textNoShape">
                  <a:avLst/>
                </a:prstTxWarp>
              </a:bodyPr>
              <a:lstStyle/>
              <a:p>
                <a:endParaRPr lang="en-US"/>
              </a:p>
            </p:txBody>
          </p:sp>
          <p:sp>
            <p:nvSpPr>
              <p:cNvPr id="53295" name="Line 281"/>
              <p:cNvSpPr>
                <a:spLocks noChangeShapeType="1"/>
              </p:cNvSpPr>
              <p:nvPr/>
            </p:nvSpPr>
            <p:spPr bwMode="auto">
              <a:xfrm>
                <a:off x="2592" y="3325"/>
                <a:ext cx="1008"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96" name="Line 282"/>
              <p:cNvSpPr>
                <a:spLocks noChangeShapeType="1"/>
              </p:cNvSpPr>
              <p:nvPr/>
            </p:nvSpPr>
            <p:spPr bwMode="auto">
              <a:xfrm>
                <a:off x="1344" y="3421"/>
                <a:ext cx="1968"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3299" name="Line 287"/>
              <p:cNvSpPr>
                <a:spLocks noChangeShapeType="1"/>
              </p:cNvSpPr>
              <p:nvPr/>
            </p:nvSpPr>
            <p:spPr bwMode="auto">
              <a:xfrm>
                <a:off x="3024" y="3741"/>
                <a:ext cx="144" cy="0"/>
              </a:xfrm>
              <a:prstGeom prst="line">
                <a:avLst/>
              </a:prstGeom>
              <a:noFill/>
              <a:ln w="12700">
                <a:solidFill>
                  <a:schemeClr val="tx1"/>
                </a:solidFill>
                <a:round/>
                <a:headEnd type="none" w="med" len="med"/>
                <a:tailEnd type="triangle" w="med" len="med"/>
              </a:ln>
            </p:spPr>
            <p:txBody>
              <a:bodyPr>
                <a:prstTxWarp prst="textNoShape">
                  <a:avLst/>
                </a:prstTxWarp>
              </a:bodyPr>
              <a:lstStyle/>
              <a:p>
                <a:endParaRPr lang="en-US"/>
              </a:p>
            </p:txBody>
          </p:sp>
          <p:sp>
            <p:nvSpPr>
              <p:cNvPr id="53300" name="Line 290"/>
              <p:cNvSpPr>
                <a:spLocks noChangeShapeType="1"/>
              </p:cNvSpPr>
              <p:nvPr/>
            </p:nvSpPr>
            <p:spPr bwMode="auto">
              <a:xfrm>
                <a:off x="3024" y="3453"/>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1" name="Line 291"/>
              <p:cNvSpPr>
                <a:spLocks noChangeShapeType="1"/>
              </p:cNvSpPr>
              <p:nvPr/>
            </p:nvSpPr>
            <p:spPr bwMode="auto">
              <a:xfrm>
                <a:off x="2928" y="3789"/>
                <a:ext cx="288" cy="0"/>
              </a:xfrm>
              <a:prstGeom prst="line">
                <a:avLst/>
              </a:prstGeom>
              <a:noFill/>
              <a:ln w="12700">
                <a:solidFill>
                  <a:schemeClr val="tx1"/>
                </a:solidFill>
                <a:round/>
                <a:headEnd type="none" w="med" len="med"/>
                <a:tailEnd type="triangle" w="med" len="med"/>
              </a:ln>
            </p:spPr>
            <p:txBody>
              <a:bodyPr>
                <a:prstTxWarp prst="textNoShape">
                  <a:avLst/>
                </a:prstTxWarp>
              </a:bodyPr>
              <a:lstStyle/>
              <a:p>
                <a:endParaRPr lang="en-US"/>
              </a:p>
            </p:txBody>
          </p:sp>
          <p:sp>
            <p:nvSpPr>
              <p:cNvPr id="53302" name="Line 292"/>
              <p:cNvSpPr>
                <a:spLocks noChangeShapeType="1"/>
              </p:cNvSpPr>
              <p:nvPr/>
            </p:nvSpPr>
            <p:spPr bwMode="auto">
              <a:xfrm>
                <a:off x="2928" y="3357"/>
                <a:ext cx="0" cy="432"/>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3" name="Line 293"/>
              <p:cNvSpPr>
                <a:spLocks noChangeShapeType="1"/>
              </p:cNvSpPr>
              <p:nvPr/>
            </p:nvSpPr>
            <p:spPr bwMode="auto">
              <a:xfrm flipV="1">
                <a:off x="2448" y="3837"/>
                <a:ext cx="864" cy="3"/>
              </a:xfrm>
              <a:prstGeom prst="line">
                <a:avLst/>
              </a:prstGeom>
              <a:noFill/>
              <a:ln w="12700">
                <a:solidFill>
                  <a:schemeClr val="tx1"/>
                </a:solidFill>
                <a:round/>
                <a:headEnd type="none" w="med" len="med"/>
                <a:tailEnd type="triangle" w="med" len="med"/>
              </a:ln>
            </p:spPr>
            <p:txBody>
              <a:bodyPr>
                <a:prstTxWarp prst="textNoShape">
                  <a:avLst/>
                </a:prstTxWarp>
              </a:bodyPr>
              <a:lstStyle/>
              <a:p>
                <a:endParaRPr lang="en-US"/>
              </a:p>
            </p:txBody>
          </p:sp>
          <p:sp>
            <p:nvSpPr>
              <p:cNvPr id="53304" name="Line 294"/>
              <p:cNvSpPr>
                <a:spLocks noChangeShapeType="1"/>
              </p:cNvSpPr>
              <p:nvPr/>
            </p:nvSpPr>
            <p:spPr bwMode="auto">
              <a:xfrm flipV="1">
                <a:off x="2352" y="3885"/>
                <a:ext cx="1008" cy="3"/>
              </a:xfrm>
              <a:prstGeom prst="line">
                <a:avLst/>
              </a:prstGeom>
              <a:noFill/>
              <a:ln w="12700">
                <a:solidFill>
                  <a:schemeClr val="tx1"/>
                </a:solidFill>
                <a:round/>
                <a:headEnd type="none" w="med" len="med"/>
                <a:tailEnd type="triangle" w="med" len="med"/>
              </a:ln>
            </p:spPr>
            <p:txBody>
              <a:bodyPr>
                <a:prstTxWarp prst="textNoShape">
                  <a:avLst/>
                </a:prstTxWarp>
              </a:bodyPr>
              <a:lstStyle/>
              <a:p>
                <a:endParaRPr lang="en-US"/>
              </a:p>
            </p:txBody>
          </p:sp>
          <p:sp>
            <p:nvSpPr>
              <p:cNvPr id="53305" name="Line 295"/>
              <p:cNvSpPr>
                <a:spLocks noChangeShapeType="1"/>
              </p:cNvSpPr>
              <p:nvPr/>
            </p:nvSpPr>
            <p:spPr bwMode="auto">
              <a:xfrm>
                <a:off x="1872" y="3648"/>
                <a:ext cx="480"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6" name="Line 296"/>
              <p:cNvSpPr>
                <a:spLocks noChangeShapeType="1"/>
              </p:cNvSpPr>
              <p:nvPr/>
            </p:nvSpPr>
            <p:spPr bwMode="auto">
              <a:xfrm>
                <a:off x="1968" y="3600"/>
                <a:ext cx="480" cy="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7" name="Line 297"/>
              <p:cNvSpPr>
                <a:spLocks noChangeShapeType="1"/>
              </p:cNvSpPr>
              <p:nvPr/>
            </p:nvSpPr>
            <p:spPr bwMode="auto">
              <a:xfrm>
                <a:off x="2352" y="3648"/>
                <a:ext cx="0" cy="240"/>
              </a:xfrm>
              <a:prstGeom prst="line">
                <a:avLst/>
              </a:prstGeom>
              <a:noFill/>
              <a:ln w="12700">
                <a:solidFill>
                  <a:schemeClr val="tx1"/>
                </a:solidFill>
                <a:round/>
                <a:headEnd/>
                <a:tailEnd/>
              </a:ln>
            </p:spPr>
            <p:txBody>
              <a:bodyPr>
                <a:prstTxWarp prst="textNoShape">
                  <a:avLst/>
                </a:prstTxWarp>
              </a:bodyPr>
              <a:lstStyle/>
              <a:p>
                <a:endParaRPr lang="en-US"/>
              </a:p>
            </p:txBody>
          </p:sp>
          <p:sp>
            <p:nvSpPr>
              <p:cNvPr id="53308" name="Line 298"/>
              <p:cNvSpPr>
                <a:spLocks noChangeShapeType="1"/>
              </p:cNvSpPr>
              <p:nvPr/>
            </p:nvSpPr>
            <p:spPr bwMode="auto">
              <a:xfrm>
                <a:off x="2448" y="3600"/>
                <a:ext cx="0" cy="240"/>
              </a:xfrm>
              <a:prstGeom prst="line">
                <a:avLst/>
              </a:prstGeom>
              <a:noFill/>
              <a:ln w="12700">
                <a:solidFill>
                  <a:schemeClr val="tx1"/>
                </a:solidFill>
                <a:round/>
                <a:headEnd/>
                <a:tailEnd/>
              </a:ln>
            </p:spPr>
            <p:txBody>
              <a:bodyPr>
                <a:prstTxWarp prst="textNoShape">
                  <a:avLst/>
                </a:prstTxWarp>
              </a:bodyPr>
              <a:lstStyle/>
              <a:p>
                <a:endParaRPr lang="en-US"/>
              </a:p>
            </p:txBody>
          </p:sp>
        </p:grpSp>
      </p:grpSp>
      <p:sp>
        <p:nvSpPr>
          <p:cNvPr id="192" name="Line 34"/>
          <p:cNvSpPr>
            <a:spLocks noChangeShapeType="1"/>
          </p:cNvSpPr>
          <p:nvPr/>
        </p:nvSpPr>
        <p:spPr bwMode="auto">
          <a:xfrm>
            <a:off x="4724403" y="6530397"/>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93" name="Line 35"/>
          <p:cNvSpPr>
            <a:spLocks noChangeShapeType="1"/>
          </p:cNvSpPr>
          <p:nvPr/>
        </p:nvSpPr>
        <p:spPr bwMode="auto">
          <a:xfrm flipH="1">
            <a:off x="4191002" y="6682797"/>
            <a:ext cx="545381" cy="0"/>
          </a:xfrm>
          <a:prstGeom prst="line">
            <a:avLst/>
          </a:prstGeom>
          <a:noFill/>
          <a:ln w="25400">
            <a:solidFill>
              <a:schemeClr val="tx1"/>
            </a:solidFill>
            <a:round/>
            <a:headEnd type="none" w="med" len="med"/>
            <a:tailEnd type="triangle"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94" name="Rectangle 80"/>
          <p:cNvSpPr>
            <a:spLocks noChangeArrowheads="1"/>
          </p:cNvSpPr>
          <p:nvPr/>
        </p:nvSpPr>
        <p:spPr bwMode="auto">
          <a:xfrm>
            <a:off x="3714494" y="6460371"/>
            <a:ext cx="610745" cy="339196"/>
          </a:xfrm>
          <a:prstGeom prst="rect">
            <a:avLst/>
          </a:prstGeom>
          <a:noFill/>
          <a:ln w="9525">
            <a:noFill/>
            <a:miter lim="800000"/>
            <a:headEnd/>
            <a:tailEnd/>
          </a:ln>
          <a:effectLst/>
        </p:spPr>
        <p:txBody>
          <a:bodyPr wrap="squar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Calibri"/>
                <a:ea typeface="+mn-ea"/>
                <a:cs typeface="Calibri"/>
              </a:rPr>
              <a:t>Hit?</a:t>
            </a:r>
            <a:endParaRPr kumimoji="0" lang="en-US" sz="16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95" name="Line 89"/>
          <p:cNvSpPr>
            <a:spLocks noChangeShapeType="1"/>
          </p:cNvSpPr>
          <p:nvPr/>
        </p:nvSpPr>
        <p:spPr bwMode="auto">
          <a:xfrm>
            <a:off x="7388227" y="6407976"/>
            <a:ext cx="0" cy="228600"/>
          </a:xfrm>
          <a:prstGeom prst="line">
            <a:avLst/>
          </a:prstGeom>
          <a:noFill/>
          <a:ln w="38100">
            <a:solidFill>
              <a:schemeClr val="tx1"/>
            </a:solidFill>
            <a:round/>
            <a:headEnd/>
            <a:tailEnd/>
          </a:ln>
          <a:effectLst/>
        </p:spPr>
        <p:txBody>
          <a:bodyPr/>
          <a:lstStyle/>
          <a:p>
            <a:endParaRPr lang="en-US"/>
          </a:p>
        </p:txBody>
      </p:sp>
      <p:sp>
        <p:nvSpPr>
          <p:cNvPr id="196" name="Line 58"/>
          <p:cNvSpPr>
            <a:spLocks noChangeShapeType="1"/>
          </p:cNvSpPr>
          <p:nvPr/>
        </p:nvSpPr>
        <p:spPr bwMode="auto">
          <a:xfrm>
            <a:off x="7372271" y="6636576"/>
            <a:ext cx="769724" cy="0"/>
          </a:xfrm>
          <a:prstGeom prst="line">
            <a:avLst/>
          </a:prstGeom>
          <a:noFill/>
          <a:ln w="38100">
            <a:solidFill>
              <a:srgbClr val="000000"/>
            </a:solidFill>
            <a:round/>
            <a:headEnd type="none" w="med" len="med"/>
            <a:tailEnd type="triangle" w="med" len="med"/>
          </a:ln>
        </p:spPr>
        <p:txBody>
          <a:bodyPr/>
          <a:lstStyle/>
          <a:p>
            <a:endParaRPr lang="en-US"/>
          </a:p>
        </p:txBody>
      </p:sp>
      <p:sp>
        <p:nvSpPr>
          <p:cNvPr id="197" name="Line 67"/>
          <p:cNvSpPr>
            <a:spLocks noChangeShapeType="1"/>
          </p:cNvSpPr>
          <p:nvPr/>
        </p:nvSpPr>
        <p:spPr bwMode="auto">
          <a:xfrm>
            <a:off x="7559695" y="6560376"/>
            <a:ext cx="228600" cy="152400"/>
          </a:xfrm>
          <a:prstGeom prst="line">
            <a:avLst/>
          </a:prstGeom>
          <a:noFill/>
          <a:ln w="20638">
            <a:solidFill>
              <a:srgbClr val="000000"/>
            </a:solidFill>
            <a:round/>
            <a:headEnd/>
            <a:tailEnd/>
          </a:ln>
        </p:spPr>
        <p:txBody>
          <a:bodyPr/>
          <a:lstStyle/>
          <a:p>
            <a:endParaRPr lang="en-US"/>
          </a:p>
        </p:txBody>
      </p:sp>
      <p:sp>
        <p:nvSpPr>
          <p:cNvPr id="198" name="Text Box 69"/>
          <p:cNvSpPr txBox="1">
            <a:spLocks noChangeArrowheads="1"/>
          </p:cNvSpPr>
          <p:nvPr/>
        </p:nvSpPr>
        <p:spPr bwMode="auto">
          <a:xfrm>
            <a:off x="7700964" y="6568926"/>
            <a:ext cx="393700" cy="338138"/>
          </a:xfrm>
          <a:prstGeom prst="rect">
            <a:avLst/>
          </a:prstGeom>
          <a:noFill/>
          <a:ln w="12700">
            <a:noFill/>
            <a:miter lim="800000"/>
            <a:headEnd/>
            <a:tailEnd/>
          </a:ln>
          <a:effectLst/>
        </p:spPr>
        <p:txBody>
          <a:bodyPr wrap="none">
            <a:spAutoFit/>
          </a:bodyPr>
          <a:lstStyle/>
          <a:p>
            <a:r>
              <a:rPr lang="en-US" sz="1600" dirty="0"/>
              <a:t>32</a:t>
            </a:r>
          </a:p>
        </p:txBody>
      </p:sp>
      <p:sp>
        <p:nvSpPr>
          <p:cNvPr id="199" name="Rectangle 51"/>
          <p:cNvSpPr>
            <a:spLocks noChangeArrowheads="1"/>
          </p:cNvSpPr>
          <p:nvPr/>
        </p:nvSpPr>
        <p:spPr bwMode="auto">
          <a:xfrm>
            <a:off x="8106833" y="6172200"/>
            <a:ext cx="3477548" cy="700724"/>
          </a:xfrm>
          <a:prstGeom prst="rect">
            <a:avLst/>
          </a:prstGeom>
          <a:noFill/>
          <a:ln w="12700">
            <a:noFill/>
            <a:miter lim="800000"/>
            <a:headEnd/>
            <a:tailEnd/>
          </a:ln>
          <a:effectLst/>
        </p:spPr>
        <p:txBody>
          <a:bodyPr lIns="90488" tIns="44450" rIns="90488" bIns="44450"/>
          <a:lstStyle/>
          <a:p>
            <a:r>
              <a:rPr lang="en-US" dirty="0" smtClean="0">
                <a:solidFill>
                  <a:schemeClr val="dk1"/>
                </a:solidFill>
              </a:rPr>
              <a:t>Output 32-bit data if Hit, </a:t>
            </a:r>
            <a:r>
              <a:rPr lang="en-US" dirty="0" smtClean="0"/>
              <a:t>from </a:t>
            </a:r>
            <a:r>
              <a:rPr lang="en-US" dirty="0"/>
              <a:t>the </a:t>
            </a:r>
            <a:r>
              <a:rPr lang="en-US" dirty="0" smtClean="0"/>
              <a:t> way where the Tag matched</a:t>
            </a:r>
            <a:endParaRPr lang="en-US" dirty="0"/>
          </a:p>
        </p:txBody>
      </p:sp>
      <p:sp>
        <p:nvSpPr>
          <p:cNvPr id="200" name="Horizontal Scroll 199"/>
          <p:cNvSpPr/>
          <p:nvPr/>
        </p:nvSpPr>
        <p:spPr>
          <a:xfrm>
            <a:off x="142401" y="5223506"/>
            <a:ext cx="2392538" cy="1323240"/>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indent="-342900">
              <a:buAutoNum type="arabicPeriod"/>
            </a:pPr>
            <a:r>
              <a:rPr lang="en-US" sz="2000" dirty="0" smtClean="0">
                <a:solidFill>
                  <a:schemeClr val="tx1"/>
                </a:solidFill>
                <a:latin typeface="Calibri" charset="0"/>
              </a:rPr>
              <a:t>Set selection</a:t>
            </a:r>
            <a:endParaRPr lang="en-US" sz="2000" dirty="0">
              <a:solidFill>
                <a:schemeClr val="tx1"/>
              </a:solidFill>
              <a:latin typeface="Calibri" charset="0"/>
            </a:endParaRPr>
          </a:p>
          <a:p>
            <a:pPr marL="342900" indent="-342900">
              <a:buAutoNum type="arabicPeriod"/>
            </a:pPr>
            <a:r>
              <a:rPr lang="en-US" sz="2000" dirty="0" smtClean="0">
                <a:solidFill>
                  <a:schemeClr val="tx1"/>
                </a:solidFill>
                <a:latin typeface="Calibri" charset="0"/>
              </a:rPr>
              <a:t>Tag comparison</a:t>
            </a:r>
          </a:p>
          <a:p>
            <a:pPr marL="342900" indent="-342900">
              <a:buAutoNum type="arabicPeriod"/>
            </a:pPr>
            <a:r>
              <a:rPr lang="en-US" sz="2000" dirty="0" smtClean="0">
                <a:solidFill>
                  <a:schemeClr val="tx1"/>
                </a:solidFill>
                <a:latin typeface="Calibri" charset="0"/>
              </a:rPr>
              <a:t>Data output</a:t>
            </a:r>
            <a:endParaRPr lang="en-US" sz="2000" dirty="0">
              <a:solidFill>
                <a:schemeClr val="tx1"/>
              </a:solidFill>
            </a:endParaRPr>
          </a:p>
        </p:txBody>
      </p:sp>
    </p:spTree>
    <p:extLst>
      <p:ext uri="{BB962C8B-B14F-4D97-AF65-F5344CB8AC3E}">
        <p14:creationId xmlns:p14="http://schemas.microsoft.com/office/powerpoint/2010/main" val="235501799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Line 2"/>
          <p:cNvSpPr>
            <a:spLocks noChangeShapeType="1"/>
          </p:cNvSpPr>
          <p:nvPr/>
        </p:nvSpPr>
        <p:spPr bwMode="auto">
          <a:xfrm>
            <a:off x="3962400" y="4800600"/>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75" name="Rectangle 3" descr="Large confetti"/>
          <p:cNvSpPr>
            <a:spLocks noChangeArrowheads="1"/>
          </p:cNvSpPr>
          <p:nvPr/>
        </p:nvSpPr>
        <p:spPr bwMode="auto">
          <a:xfrm>
            <a:off x="3282950" y="3206750"/>
            <a:ext cx="4864100" cy="368300"/>
          </a:xfrm>
          <a:prstGeom prst="rect">
            <a:avLst/>
          </a:prstGeom>
          <a:solidFill>
            <a:schemeClr val="accent1">
              <a:lumMod val="75000"/>
            </a:schemeClr>
          </a:solidFill>
          <a:ln w="12700">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76" name="Rectangle 4"/>
          <p:cNvSpPr>
            <a:spLocks noGrp="1" noChangeArrowheads="1"/>
          </p:cNvSpPr>
          <p:nvPr>
            <p:ph type="title"/>
          </p:nvPr>
        </p:nvSpPr>
        <p:spPr>
          <a:noFill/>
          <a:ln/>
        </p:spPr>
        <p:txBody>
          <a:bodyPr/>
          <a:lstStyle/>
          <a:p>
            <a:r>
              <a:rPr lang="en-US" sz="4400" b="0" kern="1200" dirty="0" smtClean="0">
                <a:solidFill>
                  <a:srgbClr val="FF0000"/>
                </a:solidFill>
                <a:latin typeface="Calibri" panose="020F0502020204030204" pitchFamily="34" charset="0"/>
                <a:ea typeface="+mj-ea"/>
                <a:cs typeface="Calibri" panose="020F0502020204030204" pitchFamily="34" charset="0"/>
              </a:rPr>
              <a:t>DM Cache HW Structure </a:t>
            </a:r>
            <a:r>
              <a:rPr lang="en-US" altLang="zh-CN" sz="4400" b="0" kern="1200" dirty="0" smtClean="0">
                <a:solidFill>
                  <a:srgbClr val="FF0000"/>
                </a:solidFill>
                <a:latin typeface="Calibri" panose="020F0502020204030204" pitchFamily="34" charset="0"/>
                <a:ea typeface="+mj-ea"/>
                <a:cs typeface="Calibri" panose="020F0502020204030204" pitchFamily="34" charset="0"/>
              </a:rPr>
              <a:t>(Generic)</a:t>
            </a:r>
            <a:endParaRPr lang="en-US" sz="4400" b="0" kern="1200" dirty="0">
              <a:solidFill>
                <a:srgbClr val="FF0000"/>
              </a:solidFill>
              <a:latin typeface="Calibri" panose="020F0502020204030204" pitchFamily="34" charset="0"/>
              <a:ea typeface="+mj-ea"/>
              <a:cs typeface="Calibri" panose="020F0502020204030204" pitchFamily="34" charset="0"/>
            </a:endParaRPr>
          </a:p>
        </p:txBody>
      </p:sp>
      <p:sp>
        <p:nvSpPr>
          <p:cNvPr id="1436677" name="Rectangle 5"/>
          <p:cNvSpPr>
            <a:spLocks noChangeArrowheads="1"/>
          </p:cNvSpPr>
          <p:nvPr/>
        </p:nvSpPr>
        <p:spPr bwMode="auto">
          <a:xfrm>
            <a:off x="3289300" y="2451100"/>
            <a:ext cx="4851400" cy="1498600"/>
          </a:xfrm>
          <a:prstGeom prst="rect">
            <a:avLst/>
          </a:prstGeom>
          <a:noFill/>
          <a:ln w="25400">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78" name="Line 6"/>
          <p:cNvSpPr>
            <a:spLocks noChangeShapeType="1"/>
          </p:cNvSpPr>
          <p:nvPr/>
        </p:nvSpPr>
        <p:spPr bwMode="auto">
          <a:xfrm>
            <a:off x="3276600" y="2819400"/>
            <a:ext cx="4876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79" name="Line 7"/>
          <p:cNvSpPr>
            <a:spLocks noChangeShapeType="1"/>
          </p:cNvSpPr>
          <p:nvPr/>
        </p:nvSpPr>
        <p:spPr bwMode="auto">
          <a:xfrm>
            <a:off x="3276600" y="3200400"/>
            <a:ext cx="4876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80" name="Line 8"/>
          <p:cNvSpPr>
            <a:spLocks noChangeShapeType="1"/>
          </p:cNvSpPr>
          <p:nvPr/>
        </p:nvSpPr>
        <p:spPr bwMode="auto">
          <a:xfrm>
            <a:off x="3276600" y="3581400"/>
            <a:ext cx="4876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81" name="Line 9"/>
          <p:cNvSpPr>
            <a:spLocks noChangeShapeType="1"/>
          </p:cNvSpPr>
          <p:nvPr/>
        </p:nvSpPr>
        <p:spPr bwMode="auto">
          <a:xfrm>
            <a:off x="4495800" y="2286000"/>
            <a:ext cx="0" cy="1676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82" name="Line 10"/>
          <p:cNvSpPr>
            <a:spLocks noChangeShapeType="1"/>
          </p:cNvSpPr>
          <p:nvPr/>
        </p:nvSpPr>
        <p:spPr bwMode="auto">
          <a:xfrm>
            <a:off x="5410200" y="2438400"/>
            <a:ext cx="0" cy="1524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83" name="Line 11"/>
          <p:cNvSpPr>
            <a:spLocks noChangeShapeType="1"/>
          </p:cNvSpPr>
          <p:nvPr/>
        </p:nvSpPr>
        <p:spPr bwMode="auto">
          <a:xfrm>
            <a:off x="3581400" y="2286000"/>
            <a:ext cx="0" cy="1676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84" name="Rectangle 12"/>
          <p:cNvSpPr>
            <a:spLocks noChangeArrowheads="1"/>
          </p:cNvSpPr>
          <p:nvPr/>
        </p:nvSpPr>
        <p:spPr bwMode="auto">
          <a:xfrm>
            <a:off x="3565526" y="2087563"/>
            <a:ext cx="670481"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Calibri"/>
              </a:rPr>
              <a:t>  Tag</a:t>
            </a:r>
          </a:p>
        </p:txBody>
      </p:sp>
      <p:sp>
        <p:nvSpPr>
          <p:cNvPr id="1436685" name="Rectangle 13"/>
          <p:cNvSpPr>
            <a:spLocks noChangeArrowheads="1"/>
          </p:cNvSpPr>
          <p:nvPr/>
        </p:nvSpPr>
        <p:spPr bwMode="auto">
          <a:xfrm>
            <a:off x="5931254" y="2087563"/>
            <a:ext cx="67536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Data</a:t>
            </a:r>
          </a:p>
        </p:txBody>
      </p:sp>
      <p:sp>
        <p:nvSpPr>
          <p:cNvPr id="1436686" name="Rectangle 14"/>
          <p:cNvSpPr>
            <a:spLocks noChangeArrowheads="1"/>
          </p:cNvSpPr>
          <p:nvPr/>
        </p:nvSpPr>
        <p:spPr bwMode="auto">
          <a:xfrm>
            <a:off x="3108326" y="2087563"/>
            <a:ext cx="455253"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Calibri"/>
              </a:rPr>
              <a:t>  V</a:t>
            </a:r>
          </a:p>
        </p:txBody>
      </p:sp>
      <p:sp>
        <p:nvSpPr>
          <p:cNvPr id="1436687" name="Line 15"/>
          <p:cNvSpPr>
            <a:spLocks noChangeShapeType="1"/>
          </p:cNvSpPr>
          <p:nvPr/>
        </p:nvSpPr>
        <p:spPr bwMode="auto">
          <a:xfrm>
            <a:off x="6324600" y="2438400"/>
            <a:ext cx="0" cy="1524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88" name="Line 16"/>
          <p:cNvSpPr>
            <a:spLocks noChangeShapeType="1"/>
          </p:cNvSpPr>
          <p:nvPr/>
        </p:nvSpPr>
        <p:spPr bwMode="auto">
          <a:xfrm>
            <a:off x="7239000" y="2438400"/>
            <a:ext cx="0" cy="1524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89" name="Rectangle 17"/>
          <p:cNvSpPr>
            <a:spLocks noChangeArrowheads="1"/>
          </p:cNvSpPr>
          <p:nvPr/>
        </p:nvSpPr>
        <p:spPr bwMode="auto">
          <a:xfrm>
            <a:off x="2603500" y="1003300"/>
            <a:ext cx="4318000" cy="508000"/>
          </a:xfrm>
          <a:prstGeom prst="rect">
            <a:avLst/>
          </a:prstGeom>
          <a:noFill/>
          <a:ln w="25400">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grpSp>
        <p:nvGrpSpPr>
          <p:cNvPr id="1436690" name="Group 18"/>
          <p:cNvGrpSpPr>
            <a:grpSpLocks/>
          </p:cNvGrpSpPr>
          <p:nvPr/>
        </p:nvGrpSpPr>
        <p:grpSpPr bwMode="auto">
          <a:xfrm>
            <a:off x="3351214" y="5114926"/>
            <a:ext cx="325437" cy="473075"/>
            <a:chOff x="1151" y="3414"/>
            <a:chExt cx="205" cy="298"/>
          </a:xfrm>
        </p:grpSpPr>
        <p:sp>
          <p:nvSpPr>
            <p:cNvPr id="1436691" name="Line 19"/>
            <p:cNvSpPr>
              <a:spLocks noChangeShapeType="1"/>
            </p:cNvSpPr>
            <p:nvPr/>
          </p:nvSpPr>
          <p:spPr bwMode="auto">
            <a:xfrm>
              <a:off x="1354" y="3414"/>
              <a:ext cx="0" cy="204"/>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92" name="Line 20"/>
            <p:cNvSpPr>
              <a:spLocks noChangeShapeType="1"/>
            </p:cNvSpPr>
            <p:nvPr/>
          </p:nvSpPr>
          <p:spPr bwMode="auto">
            <a:xfrm>
              <a:off x="1152" y="3414"/>
              <a:ext cx="0" cy="204"/>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93" name="Line 21"/>
            <p:cNvSpPr>
              <a:spLocks noChangeShapeType="1"/>
            </p:cNvSpPr>
            <p:nvPr/>
          </p:nvSpPr>
          <p:spPr bwMode="auto">
            <a:xfrm flipH="1">
              <a:off x="1153" y="3416"/>
              <a:ext cx="202"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94" name="Arc 22"/>
            <p:cNvSpPr>
              <a:spLocks/>
            </p:cNvSpPr>
            <p:nvPr/>
          </p:nvSpPr>
          <p:spPr bwMode="auto">
            <a:xfrm>
              <a:off x="1249" y="3617"/>
              <a:ext cx="107" cy="94"/>
            </a:xfrm>
            <a:custGeom>
              <a:avLst/>
              <a:gdLst>
                <a:gd name="G0" fmla="+- 205 0 0"/>
                <a:gd name="G1" fmla="+- 0 0 0"/>
                <a:gd name="G2" fmla="+- 21600 0 0"/>
                <a:gd name="T0" fmla="*/ 21805 w 21805"/>
                <a:gd name="T1" fmla="*/ 0 h 21600"/>
                <a:gd name="T2" fmla="*/ 0 w 21805"/>
                <a:gd name="T3" fmla="*/ 21599 h 21600"/>
                <a:gd name="T4" fmla="*/ 205 w 21805"/>
                <a:gd name="T5" fmla="*/ 0 h 21600"/>
              </a:gdLst>
              <a:ahLst/>
              <a:cxnLst>
                <a:cxn ang="0">
                  <a:pos x="T0" y="T1"/>
                </a:cxn>
                <a:cxn ang="0">
                  <a:pos x="T2" y="T3"/>
                </a:cxn>
                <a:cxn ang="0">
                  <a:pos x="T4" y="T5"/>
                </a:cxn>
              </a:cxnLst>
              <a:rect l="0" t="0" r="r" b="b"/>
              <a:pathLst>
                <a:path w="21805" h="21600" fill="none" extrusionOk="0">
                  <a:moveTo>
                    <a:pt x="21805" y="0"/>
                  </a:moveTo>
                  <a:cubicBezTo>
                    <a:pt x="21805" y="11929"/>
                    <a:pt x="12134" y="21600"/>
                    <a:pt x="205" y="21600"/>
                  </a:cubicBezTo>
                  <a:cubicBezTo>
                    <a:pt x="136" y="21599"/>
                    <a:pt x="68" y="21599"/>
                    <a:pt x="-1" y="21599"/>
                  </a:cubicBezTo>
                </a:path>
                <a:path w="21805" h="21600" stroke="0" extrusionOk="0">
                  <a:moveTo>
                    <a:pt x="21805" y="0"/>
                  </a:moveTo>
                  <a:cubicBezTo>
                    <a:pt x="21805" y="11929"/>
                    <a:pt x="12134" y="21600"/>
                    <a:pt x="205" y="21600"/>
                  </a:cubicBezTo>
                  <a:cubicBezTo>
                    <a:pt x="136" y="21599"/>
                    <a:pt x="68" y="21599"/>
                    <a:pt x="-1" y="21599"/>
                  </a:cubicBezTo>
                  <a:lnTo>
                    <a:pt x="205" y="0"/>
                  </a:lnTo>
                  <a:close/>
                </a:path>
              </a:pathLst>
            </a:custGeom>
            <a:noFill/>
            <a:ln w="25400" cap="rnd">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95" name="Arc 23"/>
            <p:cNvSpPr>
              <a:spLocks/>
            </p:cNvSpPr>
            <p:nvPr/>
          </p:nvSpPr>
          <p:spPr bwMode="auto">
            <a:xfrm>
              <a:off x="1151" y="3618"/>
              <a:ext cx="106" cy="94"/>
            </a:xfrm>
            <a:custGeom>
              <a:avLst/>
              <a:gdLst>
                <a:gd name="G0" fmla="+- 21600 0 0"/>
                <a:gd name="G1" fmla="+- 0 0 0"/>
                <a:gd name="G2" fmla="+- 21600 0 0"/>
                <a:gd name="T0" fmla="*/ 21395 w 21600"/>
                <a:gd name="T1" fmla="*/ 21599 h 21599"/>
                <a:gd name="T2" fmla="*/ 0 w 21600"/>
                <a:gd name="T3" fmla="*/ 0 h 21599"/>
                <a:gd name="T4" fmla="*/ 21600 w 21600"/>
                <a:gd name="T5" fmla="*/ 0 h 21599"/>
              </a:gdLst>
              <a:ahLst/>
              <a:cxnLst>
                <a:cxn ang="0">
                  <a:pos x="T0" y="T1"/>
                </a:cxn>
                <a:cxn ang="0">
                  <a:pos x="T2" y="T3"/>
                </a:cxn>
                <a:cxn ang="0">
                  <a:pos x="T4" y="T5"/>
                </a:cxn>
              </a:cxnLst>
              <a:rect l="0" t="0" r="r" b="b"/>
              <a:pathLst>
                <a:path w="21600" h="21599" fill="none" extrusionOk="0">
                  <a:moveTo>
                    <a:pt x="21394" y="21599"/>
                  </a:moveTo>
                  <a:cubicBezTo>
                    <a:pt x="9546" y="21486"/>
                    <a:pt x="-1" y="11849"/>
                    <a:pt x="-1" y="-1"/>
                  </a:cubicBezTo>
                </a:path>
                <a:path w="21600" h="21599" stroke="0" extrusionOk="0">
                  <a:moveTo>
                    <a:pt x="21394" y="21599"/>
                  </a:moveTo>
                  <a:cubicBezTo>
                    <a:pt x="9546" y="21486"/>
                    <a:pt x="-1" y="11849"/>
                    <a:pt x="-1" y="-1"/>
                  </a:cubicBezTo>
                  <a:lnTo>
                    <a:pt x="21600" y="0"/>
                  </a:lnTo>
                  <a:close/>
                </a:path>
              </a:pathLst>
            </a:custGeom>
            <a:noFill/>
            <a:ln w="25400" cap="rnd">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grpSp>
      <p:sp>
        <p:nvSpPr>
          <p:cNvPr id="1436696" name="AutoShape 24"/>
          <p:cNvSpPr>
            <a:spLocks noChangeArrowheads="1"/>
          </p:cNvSpPr>
          <p:nvPr/>
        </p:nvSpPr>
        <p:spPr bwMode="auto">
          <a:xfrm rot="-10800000" flipH="1" flipV="1">
            <a:off x="5803900" y="5272088"/>
            <a:ext cx="1117600" cy="277812"/>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bg1"/>
          </a:solidFill>
          <a:ln w="25400">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smtClean="0">
                <a:ln>
                  <a:noFill/>
                </a:ln>
                <a:solidFill>
                  <a:srgbClr val="000000"/>
                </a:solidFill>
                <a:effectLst/>
                <a:uLnTx/>
                <a:uFillTx/>
                <a:latin typeface="Calibri"/>
                <a:ea typeface="+mn-ea"/>
                <a:cs typeface="Calibri"/>
              </a:rPr>
              <a:t>Mux</a:t>
            </a:r>
            <a:endParaRPr kumimoji="0" lang="en-US" sz="16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436697" name="Oval 25"/>
          <p:cNvSpPr>
            <a:spLocks noChangeArrowheads="1"/>
          </p:cNvSpPr>
          <p:nvPr/>
        </p:nvSpPr>
        <p:spPr bwMode="auto">
          <a:xfrm>
            <a:off x="3697288" y="4356100"/>
            <a:ext cx="508000" cy="508000"/>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698" name="Rectangle 26"/>
          <p:cNvSpPr>
            <a:spLocks noChangeArrowheads="1"/>
          </p:cNvSpPr>
          <p:nvPr/>
        </p:nvSpPr>
        <p:spPr bwMode="auto">
          <a:xfrm>
            <a:off x="3730626" y="4411663"/>
            <a:ext cx="371671"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Calibri"/>
              </a:rPr>
              <a:t> =</a:t>
            </a:r>
          </a:p>
        </p:txBody>
      </p:sp>
      <p:sp>
        <p:nvSpPr>
          <p:cNvPr id="1436699" name="Rectangle 27"/>
          <p:cNvSpPr>
            <a:spLocks noChangeArrowheads="1"/>
          </p:cNvSpPr>
          <p:nvPr/>
        </p:nvSpPr>
        <p:spPr bwMode="auto">
          <a:xfrm>
            <a:off x="6115825" y="1066800"/>
            <a:ext cx="805349"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err="1" smtClean="0">
                <a:ln>
                  <a:noFill/>
                </a:ln>
                <a:solidFill>
                  <a:srgbClr val="000000"/>
                </a:solidFill>
                <a:effectLst/>
                <a:uLnTx/>
                <a:uFillTx/>
                <a:latin typeface="Calibri"/>
                <a:ea typeface="+mn-ea"/>
                <a:cs typeface="Calibri"/>
              </a:rPr>
              <a:t>BOffset</a:t>
            </a:r>
            <a:endParaRPr kumimoji="0" lang="en-US" sz="16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436700" name="Line 28"/>
          <p:cNvSpPr>
            <a:spLocks noChangeShapeType="1"/>
          </p:cNvSpPr>
          <p:nvPr/>
        </p:nvSpPr>
        <p:spPr bwMode="auto">
          <a:xfrm>
            <a:off x="6172200" y="990600"/>
            <a:ext cx="0" cy="533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01" name="Line 29"/>
          <p:cNvSpPr>
            <a:spLocks noChangeShapeType="1"/>
          </p:cNvSpPr>
          <p:nvPr/>
        </p:nvSpPr>
        <p:spPr bwMode="auto">
          <a:xfrm>
            <a:off x="4038600" y="990600"/>
            <a:ext cx="0" cy="533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02" name="Rectangle 30"/>
          <p:cNvSpPr>
            <a:spLocks noChangeArrowheads="1"/>
          </p:cNvSpPr>
          <p:nvPr/>
        </p:nvSpPr>
        <p:spPr bwMode="auto">
          <a:xfrm>
            <a:off x="2879726" y="1033463"/>
            <a:ext cx="670481"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Calibri"/>
              </a:rPr>
              <a:t>  Tag</a:t>
            </a:r>
          </a:p>
        </p:txBody>
      </p:sp>
      <p:sp>
        <p:nvSpPr>
          <p:cNvPr id="1436703" name="Rectangle 31"/>
          <p:cNvSpPr>
            <a:spLocks noChangeArrowheads="1"/>
          </p:cNvSpPr>
          <p:nvPr/>
        </p:nvSpPr>
        <p:spPr bwMode="auto">
          <a:xfrm>
            <a:off x="4388864" y="1033463"/>
            <a:ext cx="114409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mn-ea"/>
                <a:cs typeface="Calibri"/>
              </a:rPr>
              <a:t>Set Index</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436704" name="Line 32"/>
          <p:cNvSpPr>
            <a:spLocks noChangeShapeType="1"/>
          </p:cNvSpPr>
          <p:nvPr/>
        </p:nvSpPr>
        <p:spPr bwMode="auto">
          <a:xfrm>
            <a:off x="3429000" y="3429000"/>
            <a:ext cx="0" cy="1066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05" name="Line 33"/>
          <p:cNvSpPr>
            <a:spLocks noChangeShapeType="1"/>
          </p:cNvSpPr>
          <p:nvPr/>
        </p:nvSpPr>
        <p:spPr bwMode="auto">
          <a:xfrm>
            <a:off x="3962400" y="3429000"/>
            <a:ext cx="0" cy="91440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06" name="Line 34"/>
          <p:cNvSpPr>
            <a:spLocks noChangeShapeType="1"/>
          </p:cNvSpPr>
          <p:nvPr/>
        </p:nvSpPr>
        <p:spPr bwMode="auto">
          <a:xfrm>
            <a:off x="3505200" y="5562600"/>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07" name="Line 35"/>
          <p:cNvSpPr>
            <a:spLocks noChangeShapeType="1"/>
          </p:cNvSpPr>
          <p:nvPr/>
        </p:nvSpPr>
        <p:spPr bwMode="auto">
          <a:xfrm flipH="1">
            <a:off x="2971800" y="5715000"/>
            <a:ext cx="5334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08" name="Line 36"/>
          <p:cNvSpPr>
            <a:spLocks noChangeShapeType="1"/>
          </p:cNvSpPr>
          <p:nvPr/>
        </p:nvSpPr>
        <p:spPr bwMode="auto">
          <a:xfrm flipH="1">
            <a:off x="3581400" y="4953000"/>
            <a:ext cx="3810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09" name="Line 37"/>
          <p:cNvSpPr>
            <a:spLocks noChangeShapeType="1"/>
          </p:cNvSpPr>
          <p:nvPr/>
        </p:nvSpPr>
        <p:spPr bwMode="auto">
          <a:xfrm>
            <a:off x="3581400" y="4953000"/>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0" name="Line 38"/>
          <p:cNvSpPr>
            <a:spLocks noChangeShapeType="1"/>
          </p:cNvSpPr>
          <p:nvPr/>
        </p:nvSpPr>
        <p:spPr bwMode="auto">
          <a:xfrm>
            <a:off x="4964113" y="3429000"/>
            <a:ext cx="0" cy="1371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1" name="Line 39"/>
          <p:cNvSpPr>
            <a:spLocks noChangeShapeType="1"/>
          </p:cNvSpPr>
          <p:nvPr/>
        </p:nvSpPr>
        <p:spPr bwMode="auto">
          <a:xfrm flipH="1">
            <a:off x="4953000" y="4800600"/>
            <a:ext cx="9144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2" name="Line 40"/>
          <p:cNvSpPr>
            <a:spLocks noChangeShapeType="1"/>
          </p:cNvSpPr>
          <p:nvPr/>
        </p:nvSpPr>
        <p:spPr bwMode="auto">
          <a:xfrm>
            <a:off x="5867400" y="4800600"/>
            <a:ext cx="0" cy="45720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3" name="Line 41"/>
          <p:cNvSpPr>
            <a:spLocks noChangeShapeType="1"/>
          </p:cNvSpPr>
          <p:nvPr/>
        </p:nvSpPr>
        <p:spPr bwMode="auto">
          <a:xfrm>
            <a:off x="5851525" y="3429000"/>
            <a:ext cx="0" cy="1143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4" name="Line 42"/>
          <p:cNvSpPr>
            <a:spLocks noChangeShapeType="1"/>
          </p:cNvSpPr>
          <p:nvPr/>
        </p:nvSpPr>
        <p:spPr bwMode="auto">
          <a:xfrm flipH="1">
            <a:off x="5867400" y="4572000"/>
            <a:ext cx="304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5" name="Line 43"/>
          <p:cNvSpPr>
            <a:spLocks noChangeShapeType="1"/>
          </p:cNvSpPr>
          <p:nvPr/>
        </p:nvSpPr>
        <p:spPr bwMode="auto">
          <a:xfrm>
            <a:off x="6172200" y="4572000"/>
            <a:ext cx="0" cy="68580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6" name="Line 44"/>
          <p:cNvSpPr>
            <a:spLocks noChangeShapeType="1"/>
          </p:cNvSpPr>
          <p:nvPr/>
        </p:nvSpPr>
        <p:spPr bwMode="auto">
          <a:xfrm>
            <a:off x="6553200" y="4572000"/>
            <a:ext cx="0" cy="68580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7" name="Line 45"/>
          <p:cNvSpPr>
            <a:spLocks noChangeShapeType="1"/>
          </p:cNvSpPr>
          <p:nvPr/>
        </p:nvSpPr>
        <p:spPr bwMode="auto">
          <a:xfrm>
            <a:off x="6858000" y="4800600"/>
            <a:ext cx="0" cy="45720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8" name="Line 46"/>
          <p:cNvSpPr>
            <a:spLocks noChangeShapeType="1"/>
          </p:cNvSpPr>
          <p:nvPr/>
        </p:nvSpPr>
        <p:spPr bwMode="auto">
          <a:xfrm flipH="1">
            <a:off x="6553200" y="4572000"/>
            <a:ext cx="304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19" name="Line 47"/>
          <p:cNvSpPr>
            <a:spLocks noChangeShapeType="1"/>
          </p:cNvSpPr>
          <p:nvPr/>
        </p:nvSpPr>
        <p:spPr bwMode="auto">
          <a:xfrm flipH="1">
            <a:off x="6858000" y="4800600"/>
            <a:ext cx="838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0" name="Line 48"/>
          <p:cNvSpPr>
            <a:spLocks noChangeShapeType="1"/>
          </p:cNvSpPr>
          <p:nvPr/>
        </p:nvSpPr>
        <p:spPr bwMode="auto">
          <a:xfrm>
            <a:off x="6881813" y="3429000"/>
            <a:ext cx="0" cy="1143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1" name="Line 49"/>
          <p:cNvSpPr>
            <a:spLocks noChangeShapeType="1"/>
          </p:cNvSpPr>
          <p:nvPr/>
        </p:nvSpPr>
        <p:spPr bwMode="auto">
          <a:xfrm>
            <a:off x="7702550" y="3429000"/>
            <a:ext cx="0" cy="1371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2" name="Line 50"/>
          <p:cNvSpPr>
            <a:spLocks noChangeShapeType="1"/>
          </p:cNvSpPr>
          <p:nvPr/>
        </p:nvSpPr>
        <p:spPr bwMode="auto">
          <a:xfrm>
            <a:off x="6400800" y="5562600"/>
            <a:ext cx="0" cy="228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3" name="Line 51"/>
          <p:cNvSpPr>
            <a:spLocks noChangeShapeType="1"/>
          </p:cNvSpPr>
          <p:nvPr/>
        </p:nvSpPr>
        <p:spPr bwMode="auto">
          <a:xfrm flipH="1">
            <a:off x="6400800" y="5791200"/>
            <a:ext cx="990600" cy="0"/>
          </a:xfrm>
          <a:prstGeom prst="line">
            <a:avLst/>
          </a:prstGeom>
          <a:noFill/>
          <a:ln w="25400">
            <a:solidFill>
              <a:schemeClr val="tx1"/>
            </a:solidFill>
            <a:round/>
            <a:headEnd type="stealth" w="med" len="lg"/>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4" name="Line 52"/>
          <p:cNvSpPr>
            <a:spLocks noChangeShapeType="1"/>
          </p:cNvSpPr>
          <p:nvPr/>
        </p:nvSpPr>
        <p:spPr bwMode="auto">
          <a:xfrm>
            <a:off x="5105400" y="1524000"/>
            <a:ext cx="0" cy="304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5" name="Line 53"/>
          <p:cNvSpPr>
            <a:spLocks noChangeShapeType="1"/>
          </p:cNvSpPr>
          <p:nvPr/>
        </p:nvSpPr>
        <p:spPr bwMode="auto">
          <a:xfrm flipH="1">
            <a:off x="3048000" y="1828800"/>
            <a:ext cx="20574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6" name="Line 54"/>
          <p:cNvSpPr>
            <a:spLocks noChangeShapeType="1"/>
          </p:cNvSpPr>
          <p:nvPr/>
        </p:nvSpPr>
        <p:spPr bwMode="auto">
          <a:xfrm>
            <a:off x="3276600" y="1524000"/>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7" name="Line 55"/>
          <p:cNvSpPr>
            <a:spLocks noChangeShapeType="1"/>
          </p:cNvSpPr>
          <p:nvPr/>
        </p:nvSpPr>
        <p:spPr bwMode="auto">
          <a:xfrm>
            <a:off x="3048000" y="1828800"/>
            <a:ext cx="0" cy="1524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8" name="Line 56"/>
          <p:cNvSpPr>
            <a:spLocks noChangeShapeType="1"/>
          </p:cNvSpPr>
          <p:nvPr/>
        </p:nvSpPr>
        <p:spPr bwMode="auto">
          <a:xfrm flipH="1">
            <a:off x="3048000" y="3352800"/>
            <a:ext cx="228600" cy="0"/>
          </a:xfrm>
          <a:prstGeom prst="line">
            <a:avLst/>
          </a:prstGeom>
          <a:noFill/>
          <a:ln w="25400">
            <a:solidFill>
              <a:schemeClr val="tx1"/>
            </a:solidFill>
            <a:round/>
            <a:headEnd type="stealth" w="med" len="med"/>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29" name="Line 57"/>
          <p:cNvSpPr>
            <a:spLocks noChangeShapeType="1"/>
          </p:cNvSpPr>
          <p:nvPr/>
        </p:nvSpPr>
        <p:spPr bwMode="auto">
          <a:xfrm flipH="1">
            <a:off x="2590800" y="1676400"/>
            <a:ext cx="685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0" name="Line 58"/>
          <p:cNvSpPr>
            <a:spLocks noChangeShapeType="1"/>
          </p:cNvSpPr>
          <p:nvPr/>
        </p:nvSpPr>
        <p:spPr bwMode="auto">
          <a:xfrm>
            <a:off x="2590800" y="1676400"/>
            <a:ext cx="0" cy="2895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1" name="Line 59"/>
          <p:cNvSpPr>
            <a:spLocks noChangeShapeType="1"/>
          </p:cNvSpPr>
          <p:nvPr/>
        </p:nvSpPr>
        <p:spPr bwMode="auto">
          <a:xfrm flipH="1">
            <a:off x="2590800" y="4572000"/>
            <a:ext cx="7620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2" name="Line 60"/>
          <p:cNvSpPr>
            <a:spLocks noChangeShapeType="1"/>
          </p:cNvSpPr>
          <p:nvPr/>
        </p:nvSpPr>
        <p:spPr bwMode="auto">
          <a:xfrm flipH="1">
            <a:off x="3276600" y="4572000"/>
            <a:ext cx="381000" cy="0"/>
          </a:xfrm>
          <a:prstGeom prst="line">
            <a:avLst/>
          </a:prstGeom>
          <a:noFill/>
          <a:ln w="25400">
            <a:solidFill>
              <a:schemeClr val="tx1"/>
            </a:solidFill>
            <a:round/>
            <a:headEnd type="stealth" w="med" len="med"/>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3" name="Oval 61"/>
          <p:cNvSpPr>
            <a:spLocks noChangeArrowheads="1"/>
          </p:cNvSpPr>
          <p:nvPr/>
        </p:nvSpPr>
        <p:spPr bwMode="auto">
          <a:xfrm>
            <a:off x="3398838" y="3365500"/>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4" name="Oval 62"/>
          <p:cNvSpPr>
            <a:spLocks noChangeArrowheads="1"/>
          </p:cNvSpPr>
          <p:nvPr/>
        </p:nvSpPr>
        <p:spPr bwMode="auto">
          <a:xfrm>
            <a:off x="3927475" y="3365500"/>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5" name="Oval 63"/>
          <p:cNvSpPr>
            <a:spLocks noChangeArrowheads="1"/>
          </p:cNvSpPr>
          <p:nvPr/>
        </p:nvSpPr>
        <p:spPr bwMode="auto">
          <a:xfrm>
            <a:off x="4932363" y="3365500"/>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6" name="Oval 64"/>
          <p:cNvSpPr>
            <a:spLocks noChangeArrowheads="1"/>
          </p:cNvSpPr>
          <p:nvPr/>
        </p:nvSpPr>
        <p:spPr bwMode="auto">
          <a:xfrm>
            <a:off x="5819775" y="3365500"/>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7" name="Oval 65"/>
          <p:cNvSpPr>
            <a:spLocks noChangeArrowheads="1"/>
          </p:cNvSpPr>
          <p:nvPr/>
        </p:nvSpPr>
        <p:spPr bwMode="auto">
          <a:xfrm>
            <a:off x="6850063" y="3365500"/>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8" name="Oval 66"/>
          <p:cNvSpPr>
            <a:spLocks noChangeArrowheads="1"/>
          </p:cNvSpPr>
          <p:nvPr/>
        </p:nvSpPr>
        <p:spPr bwMode="auto">
          <a:xfrm>
            <a:off x="7670800" y="3365500"/>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39" name="Line 67"/>
          <p:cNvSpPr>
            <a:spLocks noChangeShapeType="1"/>
          </p:cNvSpPr>
          <p:nvPr/>
        </p:nvSpPr>
        <p:spPr bwMode="auto">
          <a:xfrm>
            <a:off x="3429000" y="4648200"/>
            <a:ext cx="0" cy="4572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40" name="Line 68"/>
          <p:cNvSpPr>
            <a:spLocks noChangeShapeType="1"/>
          </p:cNvSpPr>
          <p:nvPr/>
        </p:nvSpPr>
        <p:spPr bwMode="auto">
          <a:xfrm>
            <a:off x="6553200" y="1524000"/>
            <a:ext cx="0" cy="304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41" name="Line 69"/>
          <p:cNvSpPr>
            <a:spLocks noChangeShapeType="1"/>
          </p:cNvSpPr>
          <p:nvPr/>
        </p:nvSpPr>
        <p:spPr bwMode="auto">
          <a:xfrm flipH="1">
            <a:off x="6553200" y="1828800"/>
            <a:ext cx="2590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42" name="Line 70"/>
          <p:cNvSpPr>
            <a:spLocks noChangeShapeType="1"/>
          </p:cNvSpPr>
          <p:nvPr/>
        </p:nvSpPr>
        <p:spPr bwMode="auto">
          <a:xfrm>
            <a:off x="9144000" y="1828800"/>
            <a:ext cx="0" cy="3581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43" name="Line 71"/>
          <p:cNvSpPr>
            <a:spLocks noChangeShapeType="1"/>
          </p:cNvSpPr>
          <p:nvPr/>
        </p:nvSpPr>
        <p:spPr bwMode="auto">
          <a:xfrm flipH="1">
            <a:off x="6781800" y="5410200"/>
            <a:ext cx="2362200" cy="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44" name="Line 72"/>
          <p:cNvSpPr>
            <a:spLocks noChangeShapeType="1"/>
          </p:cNvSpPr>
          <p:nvPr/>
        </p:nvSpPr>
        <p:spPr bwMode="auto">
          <a:xfrm flipH="1">
            <a:off x="2667000" y="1600200"/>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45" name="Line 73"/>
          <p:cNvSpPr>
            <a:spLocks noChangeShapeType="1"/>
          </p:cNvSpPr>
          <p:nvPr/>
        </p:nvSpPr>
        <p:spPr bwMode="auto">
          <a:xfrm flipH="1">
            <a:off x="4724400" y="1752600"/>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46" name="Line 74"/>
          <p:cNvSpPr>
            <a:spLocks noChangeShapeType="1"/>
          </p:cNvSpPr>
          <p:nvPr/>
        </p:nvSpPr>
        <p:spPr bwMode="auto">
          <a:xfrm flipH="1">
            <a:off x="7239000" y="1752600"/>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47" name="Line 75"/>
          <p:cNvSpPr>
            <a:spLocks noChangeShapeType="1"/>
          </p:cNvSpPr>
          <p:nvPr/>
        </p:nvSpPr>
        <p:spPr bwMode="auto">
          <a:xfrm flipH="1">
            <a:off x="3886200" y="4038600"/>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48" name="Rectangle 76"/>
          <p:cNvSpPr>
            <a:spLocks noChangeArrowheads="1"/>
          </p:cNvSpPr>
          <p:nvPr/>
        </p:nvSpPr>
        <p:spPr bwMode="auto">
          <a:xfrm>
            <a:off x="2574926" y="1706563"/>
            <a:ext cx="329843"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Calibri"/>
              </a:rPr>
              <a:t> t</a:t>
            </a:r>
          </a:p>
        </p:txBody>
      </p:sp>
      <p:sp>
        <p:nvSpPr>
          <p:cNvPr id="1436749" name="Rectangle 77"/>
          <p:cNvSpPr>
            <a:spLocks noChangeArrowheads="1"/>
          </p:cNvSpPr>
          <p:nvPr/>
        </p:nvSpPr>
        <p:spPr bwMode="auto">
          <a:xfrm>
            <a:off x="4632326" y="1858963"/>
            <a:ext cx="36548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Calibri"/>
              </a:rPr>
              <a:t> k</a:t>
            </a:r>
          </a:p>
        </p:txBody>
      </p:sp>
      <p:sp>
        <p:nvSpPr>
          <p:cNvPr id="1436750" name="Rectangle 78"/>
          <p:cNvSpPr>
            <a:spLocks noChangeArrowheads="1"/>
          </p:cNvSpPr>
          <p:nvPr/>
        </p:nvSpPr>
        <p:spPr bwMode="auto">
          <a:xfrm>
            <a:off x="7146925" y="1858963"/>
            <a:ext cx="378684"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Calibri"/>
              </a:rPr>
              <a:t> b</a:t>
            </a:r>
          </a:p>
        </p:txBody>
      </p:sp>
      <p:sp>
        <p:nvSpPr>
          <p:cNvPr id="1436751" name="Rectangle 79"/>
          <p:cNvSpPr>
            <a:spLocks noChangeArrowheads="1"/>
          </p:cNvSpPr>
          <p:nvPr/>
        </p:nvSpPr>
        <p:spPr bwMode="auto">
          <a:xfrm>
            <a:off x="4022726" y="3992563"/>
            <a:ext cx="329843"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a:ea typeface="+mn-ea"/>
                <a:cs typeface="Calibri"/>
              </a:rPr>
              <a:t> t</a:t>
            </a:r>
          </a:p>
        </p:txBody>
      </p:sp>
      <p:sp>
        <p:nvSpPr>
          <p:cNvPr id="1436752" name="Rectangle 80"/>
          <p:cNvSpPr>
            <a:spLocks noChangeArrowheads="1"/>
          </p:cNvSpPr>
          <p:nvPr/>
        </p:nvSpPr>
        <p:spPr bwMode="auto">
          <a:xfrm>
            <a:off x="2437828" y="5528910"/>
            <a:ext cx="61074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mn-ea"/>
                <a:cs typeface="Calibri"/>
              </a:rPr>
              <a:t>Hit?</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436753" name="Rectangle 81"/>
          <p:cNvSpPr>
            <a:spLocks noChangeArrowheads="1"/>
          </p:cNvSpPr>
          <p:nvPr/>
        </p:nvSpPr>
        <p:spPr bwMode="auto">
          <a:xfrm>
            <a:off x="7380179" y="5592763"/>
            <a:ext cx="670953"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000000"/>
                </a:solidFill>
                <a:effectLst/>
                <a:uLnTx/>
                <a:uFillTx/>
                <a:latin typeface="Calibri"/>
                <a:ea typeface="+mn-ea"/>
                <a:cs typeface="Calibri"/>
              </a:rPr>
              <a:t>Data</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436754" name="Line 82"/>
          <p:cNvSpPr>
            <a:spLocks noChangeShapeType="1"/>
          </p:cNvSpPr>
          <p:nvPr/>
        </p:nvSpPr>
        <p:spPr bwMode="auto">
          <a:xfrm>
            <a:off x="8305800" y="2438400"/>
            <a:ext cx="0" cy="1524000"/>
          </a:xfrm>
          <a:prstGeom prst="line">
            <a:avLst/>
          </a:prstGeom>
          <a:noFill/>
          <a:ln w="12700">
            <a:solidFill>
              <a:schemeClr val="tx1"/>
            </a:solidFill>
            <a:round/>
            <a:headEnd type="stealth" w="med" len="med"/>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436755" name="Rectangle 83"/>
          <p:cNvSpPr>
            <a:spLocks noChangeArrowheads="1"/>
          </p:cNvSpPr>
          <p:nvPr/>
        </p:nvSpPr>
        <p:spPr bwMode="auto">
          <a:xfrm>
            <a:off x="8322407" y="3001963"/>
            <a:ext cx="601383" cy="708528"/>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Calibri"/>
              </a:rPr>
              <a:t>  2</a:t>
            </a:r>
            <a:r>
              <a:rPr kumimoji="0" lang="en-US" sz="2000" b="0" i="0" u="none" strike="noStrike" kern="1200" cap="none" spc="0" normalizeH="0" baseline="30000" noProof="0" dirty="0">
                <a:ln>
                  <a:noFill/>
                </a:ln>
                <a:solidFill>
                  <a:srgbClr val="000000"/>
                </a:solidFill>
                <a:effectLst/>
                <a:uLnTx/>
                <a:uFillTx/>
                <a:latin typeface="Calibri"/>
                <a:ea typeface="+mn-ea"/>
                <a:cs typeface="Calibri"/>
              </a:rPr>
              <a:t>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000000"/>
                </a:solidFill>
                <a:effectLst/>
                <a:uLnTx/>
                <a:uFillTx/>
                <a:latin typeface="Calibri"/>
                <a:ea typeface="+mn-ea"/>
                <a:cs typeface="Calibri"/>
              </a:rPr>
              <a:t>sets</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85" name="Line 74"/>
          <p:cNvSpPr>
            <a:spLocks noChangeShapeType="1"/>
          </p:cNvSpPr>
          <p:nvPr/>
        </p:nvSpPr>
        <p:spPr bwMode="auto">
          <a:xfrm flipH="1">
            <a:off x="6781800" y="5729286"/>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88" name="Horizontal Scroll 87"/>
          <p:cNvSpPr/>
          <p:nvPr/>
        </p:nvSpPr>
        <p:spPr>
          <a:xfrm>
            <a:off x="66283" y="5257800"/>
            <a:ext cx="2429137" cy="1323240"/>
          </a:xfrm>
          <a:prstGeom prst="horizontalScroll">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342900" indent="-342900" defTabSz="914400">
              <a:buFontTx/>
              <a:buAutoNum type="arabicPeriod"/>
            </a:pPr>
            <a:r>
              <a:rPr lang="en-US" sz="2000" kern="0" dirty="0">
                <a:solidFill>
                  <a:prstClr val="black"/>
                </a:solidFill>
                <a:latin typeface="Calibri" charset="0"/>
              </a:rPr>
              <a:t>Set selection</a:t>
            </a:r>
          </a:p>
          <a:p>
            <a:pPr marL="342900" indent="-342900" defTabSz="914400">
              <a:buFontTx/>
              <a:buAutoNum type="arabicPeriod"/>
            </a:pPr>
            <a:r>
              <a:rPr lang="en-US" sz="2000" kern="0" dirty="0">
                <a:solidFill>
                  <a:prstClr val="black"/>
                </a:solidFill>
                <a:latin typeface="Calibri" charset="0"/>
              </a:rPr>
              <a:t>Tag comparison</a:t>
            </a:r>
          </a:p>
          <a:p>
            <a:pPr marL="342900" indent="-342900" defTabSz="914400">
              <a:buFontTx/>
              <a:buAutoNum type="arabicPeriod"/>
            </a:pPr>
            <a:r>
              <a:rPr lang="en-US" sz="2000" kern="0" dirty="0">
                <a:solidFill>
                  <a:prstClr val="black"/>
                </a:solidFill>
                <a:latin typeface="Calibri" charset="0"/>
              </a:rPr>
              <a:t>Data output</a:t>
            </a:r>
          </a:p>
        </p:txBody>
      </p:sp>
      <p:sp>
        <p:nvSpPr>
          <p:cNvPr id="2" name="Slide Number Placeholder 1"/>
          <p:cNvSpPr>
            <a:spLocks noGrp="1"/>
          </p:cNvSpPr>
          <p:nvPr>
            <p:ph type="sldNum" sz="quarter" idx="4"/>
          </p:nvPr>
        </p:nvSpPr>
        <p:spPr>
          <a:xfrm>
            <a:off x="9550400" y="6477000"/>
            <a:ext cx="2540000" cy="292100"/>
          </a:xfrm>
        </p:spPr>
        <p:txBody>
          <a:bodyPr/>
          <a:lstStyle/>
          <a:p>
            <a:pPr>
              <a:defRPr/>
            </a:pPr>
            <a:fld id="{5DC2A54D-D38A-6449-A27D-1BD4A1440DD2}" type="slidenum">
              <a:rPr lang="en-US" smtClean="0"/>
              <a:pPr>
                <a:defRPr/>
              </a:pPr>
              <a:t>62</a:t>
            </a:fld>
            <a:endParaRPr lang="en-US" b="0" dirty="0">
              <a:solidFill>
                <a:srgbClr val="FBBA03"/>
              </a:solidFill>
            </a:endParaRPr>
          </a:p>
        </p:txBody>
      </p:sp>
    </p:spTree>
    <p:extLst>
      <p:ext uri="{BB962C8B-B14F-4D97-AF65-F5344CB8AC3E}">
        <p14:creationId xmlns:p14="http://schemas.microsoft.com/office/powerpoint/2010/main" val="17313940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0" name="Rectangle 2"/>
          <p:cNvSpPr>
            <a:spLocks noGrp="1" noChangeArrowheads="1"/>
          </p:cNvSpPr>
          <p:nvPr>
            <p:ph type="title"/>
          </p:nvPr>
        </p:nvSpPr>
        <p:spPr>
          <a:noFill/>
          <a:ln/>
        </p:spPr>
        <p:txBody>
          <a:bodyPr/>
          <a:lstStyle/>
          <a:p>
            <a:r>
              <a:rPr lang="en-US" b="0" kern="1200" dirty="0" smtClean="0">
                <a:solidFill>
                  <a:srgbClr val="FF0000"/>
                </a:solidFill>
                <a:latin typeface="Calibri" panose="020F0502020204030204" pitchFamily="34" charset="0"/>
                <a:cs typeface="Calibri" panose="020F0502020204030204" pitchFamily="34" charset="0"/>
              </a:rPr>
              <a:t>SA </a:t>
            </a:r>
            <a:r>
              <a:rPr lang="en-US" b="0" kern="1200" dirty="0">
                <a:solidFill>
                  <a:srgbClr val="FF0000"/>
                </a:solidFill>
                <a:latin typeface="Calibri" panose="020F0502020204030204" pitchFamily="34" charset="0"/>
                <a:cs typeface="Calibri" panose="020F0502020204030204" pitchFamily="34" charset="0"/>
              </a:rPr>
              <a:t>Cache HW </a:t>
            </a:r>
            <a:r>
              <a:rPr lang="en-US" b="0" kern="1200" dirty="0" smtClean="0">
                <a:solidFill>
                  <a:srgbClr val="FF0000"/>
                </a:solidFill>
                <a:latin typeface="Calibri" panose="020F0502020204030204" pitchFamily="34" charset="0"/>
                <a:cs typeface="Calibri" panose="020F0502020204030204" pitchFamily="34" charset="0"/>
              </a:rPr>
              <a:t>Structure </a:t>
            </a:r>
            <a:r>
              <a:rPr lang="en-US" altLang="zh-CN" b="0" kern="1200" dirty="0">
                <a:solidFill>
                  <a:srgbClr val="FF0000"/>
                </a:solidFill>
                <a:latin typeface="Calibri" panose="020F0502020204030204" pitchFamily="34" charset="0"/>
                <a:cs typeface="Calibri" panose="020F0502020204030204" pitchFamily="34" charset="0"/>
              </a:rPr>
              <a:t>(Generic)</a:t>
            </a:r>
            <a:endParaRPr lang="en-US" dirty="0"/>
          </a:p>
        </p:txBody>
      </p:sp>
      <p:sp>
        <p:nvSpPr>
          <p:cNvPr id="1440775" name="Line 7"/>
          <p:cNvSpPr>
            <a:spLocks noChangeShapeType="1"/>
          </p:cNvSpPr>
          <p:nvPr/>
        </p:nvSpPr>
        <p:spPr bwMode="auto">
          <a:xfrm>
            <a:off x="3818005" y="4800600"/>
            <a:ext cx="0" cy="304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77" name="Rectangle 9" descr="Large confetti"/>
          <p:cNvSpPr>
            <a:spLocks noChangeArrowheads="1"/>
          </p:cNvSpPr>
          <p:nvPr/>
        </p:nvSpPr>
        <p:spPr bwMode="auto">
          <a:xfrm>
            <a:off x="3138555" y="3054350"/>
            <a:ext cx="2349500" cy="292100"/>
          </a:xfrm>
          <a:prstGeom prst="rect">
            <a:avLst/>
          </a:prstGeom>
          <a:solidFill>
            <a:schemeClr val="accent1">
              <a:lumMod val="75000"/>
            </a:schemeClr>
          </a:solidFill>
          <a:ln w="12700">
            <a:solidFill>
              <a:schemeClr val="tx1"/>
            </a:solidFill>
            <a:miter lim="800000"/>
            <a:headEnd/>
            <a:tailEnd/>
          </a:ln>
          <a:effectLst/>
        </p:spPr>
        <p:txBody>
          <a:bodyPr wrap="none" anchor="ctr">
            <a:prstTxWarp prst="textNoShape">
              <a:avLst/>
            </a:prstTxWarp>
          </a:bodyPr>
          <a:lstStyle/>
          <a:p>
            <a:pPr algn="ctr" defTabSz="914400" eaLnBrk="0" fontAlgn="base" hangingPunct="0">
              <a:spcBef>
                <a:spcPct val="50000"/>
              </a:spcBef>
              <a:spcAft>
                <a:spcPct val="0"/>
              </a:spcAft>
            </a:pPr>
            <a:endParaRPr lang="en-US" sz="1600">
              <a:solidFill>
                <a:srgbClr val="000000"/>
              </a:solidFill>
              <a:latin typeface="Calibri"/>
              <a:cs typeface="Calibri"/>
            </a:endParaRPr>
          </a:p>
        </p:txBody>
      </p:sp>
      <p:sp>
        <p:nvSpPr>
          <p:cNvPr id="1440778" name="Rectangle 10"/>
          <p:cNvSpPr>
            <a:spLocks noChangeArrowheads="1"/>
          </p:cNvSpPr>
          <p:nvPr/>
        </p:nvSpPr>
        <p:spPr bwMode="auto">
          <a:xfrm>
            <a:off x="3144905" y="2451100"/>
            <a:ext cx="2336800" cy="1193800"/>
          </a:xfrm>
          <a:prstGeom prst="rect">
            <a:avLst/>
          </a:prstGeom>
          <a:noFill/>
          <a:ln w="25400">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79" name="Line 11"/>
          <p:cNvSpPr>
            <a:spLocks noChangeShapeType="1"/>
          </p:cNvSpPr>
          <p:nvPr/>
        </p:nvSpPr>
        <p:spPr bwMode="auto">
          <a:xfrm>
            <a:off x="3132205" y="2743200"/>
            <a:ext cx="2362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80" name="Line 12"/>
          <p:cNvSpPr>
            <a:spLocks noChangeShapeType="1"/>
          </p:cNvSpPr>
          <p:nvPr/>
        </p:nvSpPr>
        <p:spPr bwMode="auto">
          <a:xfrm>
            <a:off x="3132205" y="3048000"/>
            <a:ext cx="2362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81" name="Line 13"/>
          <p:cNvSpPr>
            <a:spLocks noChangeShapeType="1"/>
          </p:cNvSpPr>
          <p:nvPr/>
        </p:nvSpPr>
        <p:spPr bwMode="auto">
          <a:xfrm>
            <a:off x="3132205" y="3352800"/>
            <a:ext cx="2362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82" name="Line 14"/>
          <p:cNvSpPr>
            <a:spLocks noChangeShapeType="1"/>
          </p:cNvSpPr>
          <p:nvPr/>
        </p:nvSpPr>
        <p:spPr bwMode="auto">
          <a:xfrm>
            <a:off x="4122805" y="2286000"/>
            <a:ext cx="0" cy="1371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83" name="Line 15"/>
          <p:cNvSpPr>
            <a:spLocks noChangeShapeType="1"/>
          </p:cNvSpPr>
          <p:nvPr/>
        </p:nvSpPr>
        <p:spPr bwMode="auto">
          <a:xfrm>
            <a:off x="3437005" y="2286000"/>
            <a:ext cx="0" cy="1371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84" name="Rectangle 16"/>
          <p:cNvSpPr>
            <a:spLocks noChangeArrowheads="1"/>
          </p:cNvSpPr>
          <p:nvPr/>
        </p:nvSpPr>
        <p:spPr bwMode="auto">
          <a:xfrm>
            <a:off x="3268730" y="2087563"/>
            <a:ext cx="73735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Tag</a:t>
            </a:r>
          </a:p>
        </p:txBody>
      </p:sp>
      <p:sp>
        <p:nvSpPr>
          <p:cNvPr id="1440785" name="Rectangle 17"/>
          <p:cNvSpPr>
            <a:spLocks noChangeArrowheads="1"/>
          </p:cNvSpPr>
          <p:nvPr/>
        </p:nvSpPr>
        <p:spPr bwMode="auto">
          <a:xfrm>
            <a:off x="4458012" y="2087563"/>
            <a:ext cx="727713"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 Calibri"/>
                <a:ea typeface="+mn-ea"/>
                <a:cs typeface=" Calibri"/>
              </a:rPr>
              <a:t>Data</a:t>
            </a:r>
          </a:p>
        </p:txBody>
      </p:sp>
      <p:sp>
        <p:nvSpPr>
          <p:cNvPr id="1440786" name="Rectangle 18"/>
          <p:cNvSpPr>
            <a:spLocks noChangeArrowheads="1"/>
          </p:cNvSpPr>
          <p:nvPr/>
        </p:nvSpPr>
        <p:spPr bwMode="auto">
          <a:xfrm>
            <a:off x="2963930" y="2087563"/>
            <a:ext cx="506549"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V</a:t>
            </a:r>
          </a:p>
        </p:txBody>
      </p:sp>
      <p:sp>
        <p:nvSpPr>
          <p:cNvPr id="1440787" name="Rectangle 19"/>
          <p:cNvSpPr>
            <a:spLocks noChangeArrowheads="1"/>
          </p:cNvSpPr>
          <p:nvPr/>
        </p:nvSpPr>
        <p:spPr bwMode="auto">
          <a:xfrm>
            <a:off x="2535305" y="927100"/>
            <a:ext cx="4241800" cy="508000"/>
          </a:xfrm>
          <a:prstGeom prst="rect">
            <a:avLst/>
          </a:prstGeom>
          <a:noFill/>
          <a:ln w="25400">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grpSp>
        <p:nvGrpSpPr>
          <p:cNvPr id="1440788" name="Group 20"/>
          <p:cNvGrpSpPr>
            <a:grpSpLocks/>
          </p:cNvGrpSpPr>
          <p:nvPr/>
        </p:nvGrpSpPr>
        <p:grpSpPr bwMode="auto">
          <a:xfrm>
            <a:off x="3968818" y="5035550"/>
            <a:ext cx="473075" cy="327025"/>
            <a:chOff x="1535" y="3412"/>
            <a:chExt cx="298" cy="206"/>
          </a:xfrm>
        </p:grpSpPr>
        <p:sp>
          <p:nvSpPr>
            <p:cNvPr id="1440789" name="Line 21"/>
            <p:cNvSpPr>
              <a:spLocks noChangeShapeType="1"/>
            </p:cNvSpPr>
            <p:nvPr/>
          </p:nvSpPr>
          <p:spPr bwMode="auto">
            <a:xfrm>
              <a:off x="1535" y="3413"/>
              <a:ext cx="204"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90" name="Line 22"/>
            <p:cNvSpPr>
              <a:spLocks noChangeShapeType="1"/>
            </p:cNvSpPr>
            <p:nvPr/>
          </p:nvSpPr>
          <p:spPr bwMode="auto">
            <a:xfrm>
              <a:off x="1535" y="3615"/>
              <a:ext cx="204"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91" name="Line 23"/>
            <p:cNvSpPr>
              <a:spLocks noChangeShapeType="1"/>
            </p:cNvSpPr>
            <p:nvPr/>
          </p:nvSpPr>
          <p:spPr bwMode="auto">
            <a:xfrm>
              <a:off x="1537" y="3412"/>
              <a:ext cx="0" cy="202"/>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92" name="Arc 24"/>
            <p:cNvSpPr>
              <a:spLocks/>
            </p:cNvSpPr>
            <p:nvPr/>
          </p:nvSpPr>
          <p:spPr bwMode="auto">
            <a:xfrm>
              <a:off x="1738" y="3413"/>
              <a:ext cx="94" cy="106"/>
            </a:xfrm>
            <a:custGeom>
              <a:avLst/>
              <a:gdLst>
                <a:gd name="G0" fmla="+- 0 0 0"/>
                <a:gd name="G1" fmla="+- 21600 0 0"/>
                <a:gd name="G2" fmla="+- 21600 0 0"/>
                <a:gd name="T0" fmla="*/ 0 w 21599"/>
                <a:gd name="T1" fmla="*/ 0 h 21600"/>
                <a:gd name="T2" fmla="*/ 21599 w 21599"/>
                <a:gd name="T3" fmla="*/ 21395 h 21600"/>
                <a:gd name="T4" fmla="*/ 0 w 21599"/>
                <a:gd name="T5" fmla="*/ 21600 h 21600"/>
              </a:gdLst>
              <a:ahLst/>
              <a:cxnLst>
                <a:cxn ang="0">
                  <a:pos x="T0" y="T1"/>
                </a:cxn>
                <a:cxn ang="0">
                  <a:pos x="T2" y="T3"/>
                </a:cxn>
                <a:cxn ang="0">
                  <a:pos x="T4" y="T5"/>
                </a:cxn>
              </a:cxnLst>
              <a:rect l="0" t="0" r="r" b="b"/>
              <a:pathLst>
                <a:path w="21599" h="21600" fill="none" extrusionOk="0">
                  <a:moveTo>
                    <a:pt x="0" y="-1"/>
                  </a:moveTo>
                  <a:cubicBezTo>
                    <a:pt x="11849" y="-1"/>
                    <a:pt x="21486" y="9546"/>
                    <a:pt x="21599" y="21394"/>
                  </a:cubicBezTo>
                </a:path>
                <a:path w="21599" h="21600" stroke="0" extrusionOk="0">
                  <a:moveTo>
                    <a:pt x="0" y="-1"/>
                  </a:moveTo>
                  <a:cubicBezTo>
                    <a:pt x="11849" y="-1"/>
                    <a:pt x="21486" y="9546"/>
                    <a:pt x="21599" y="21394"/>
                  </a:cubicBezTo>
                  <a:lnTo>
                    <a:pt x="0" y="21600"/>
                  </a:lnTo>
                  <a:close/>
                </a:path>
              </a:pathLst>
            </a:custGeom>
            <a:noFill/>
            <a:ln w="25400" cap="rnd">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93" name="Arc 25"/>
            <p:cNvSpPr>
              <a:spLocks/>
            </p:cNvSpPr>
            <p:nvPr/>
          </p:nvSpPr>
          <p:spPr bwMode="auto">
            <a:xfrm>
              <a:off x="1739" y="3511"/>
              <a:ext cx="94" cy="107"/>
            </a:xfrm>
            <a:custGeom>
              <a:avLst/>
              <a:gdLst>
                <a:gd name="G0" fmla="+- 0 0 0"/>
                <a:gd name="G1" fmla="+- 205 0 0"/>
                <a:gd name="G2" fmla="+- 21600 0 0"/>
                <a:gd name="T0" fmla="*/ 21599 w 21600"/>
                <a:gd name="T1" fmla="*/ 0 h 21805"/>
                <a:gd name="T2" fmla="*/ 0 w 21600"/>
                <a:gd name="T3" fmla="*/ 21805 h 21805"/>
                <a:gd name="T4" fmla="*/ 0 w 21600"/>
                <a:gd name="T5" fmla="*/ 205 h 21805"/>
              </a:gdLst>
              <a:ahLst/>
              <a:cxnLst>
                <a:cxn ang="0">
                  <a:pos x="T0" y="T1"/>
                </a:cxn>
                <a:cxn ang="0">
                  <a:pos x="T2" y="T3"/>
                </a:cxn>
                <a:cxn ang="0">
                  <a:pos x="T4" y="T5"/>
                </a:cxn>
              </a:cxnLst>
              <a:rect l="0" t="0" r="r" b="b"/>
              <a:pathLst>
                <a:path w="21600" h="21805" fill="none" extrusionOk="0">
                  <a:moveTo>
                    <a:pt x="21599" y="-1"/>
                  </a:moveTo>
                  <a:cubicBezTo>
                    <a:pt x="21599" y="68"/>
                    <a:pt x="21600" y="136"/>
                    <a:pt x="21600" y="205"/>
                  </a:cubicBezTo>
                  <a:cubicBezTo>
                    <a:pt x="21600" y="12134"/>
                    <a:pt x="11929" y="21805"/>
                    <a:pt x="-1" y="21805"/>
                  </a:cubicBezTo>
                </a:path>
                <a:path w="21600" h="21805" stroke="0" extrusionOk="0">
                  <a:moveTo>
                    <a:pt x="21599" y="-1"/>
                  </a:moveTo>
                  <a:cubicBezTo>
                    <a:pt x="21599" y="68"/>
                    <a:pt x="21600" y="136"/>
                    <a:pt x="21600" y="205"/>
                  </a:cubicBezTo>
                  <a:cubicBezTo>
                    <a:pt x="21600" y="12134"/>
                    <a:pt x="11929" y="21805"/>
                    <a:pt x="-1" y="21805"/>
                  </a:cubicBezTo>
                  <a:lnTo>
                    <a:pt x="0" y="205"/>
                  </a:lnTo>
                  <a:close/>
                </a:path>
              </a:pathLst>
            </a:custGeom>
            <a:noFill/>
            <a:ln w="25400" cap="rnd">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grpSp>
      <p:sp>
        <p:nvSpPr>
          <p:cNvPr id="1440794" name="Oval 26"/>
          <p:cNvSpPr>
            <a:spLocks noChangeArrowheads="1"/>
          </p:cNvSpPr>
          <p:nvPr/>
        </p:nvSpPr>
        <p:spPr bwMode="auto">
          <a:xfrm>
            <a:off x="3552893" y="4356100"/>
            <a:ext cx="508000" cy="508000"/>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95" name="Rectangle 27"/>
          <p:cNvSpPr>
            <a:spLocks noChangeArrowheads="1"/>
          </p:cNvSpPr>
          <p:nvPr/>
        </p:nvSpPr>
        <p:spPr bwMode="auto">
          <a:xfrm>
            <a:off x="3586230" y="4411663"/>
            <a:ext cx="406987"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a:t>
            </a:r>
          </a:p>
        </p:txBody>
      </p:sp>
      <p:sp>
        <p:nvSpPr>
          <p:cNvPr id="1440796" name="Rectangle 28"/>
          <p:cNvSpPr>
            <a:spLocks noChangeArrowheads="1"/>
          </p:cNvSpPr>
          <p:nvPr/>
        </p:nvSpPr>
        <p:spPr bwMode="auto">
          <a:xfrm>
            <a:off x="6027805" y="1028700"/>
            <a:ext cx="729567"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 Calibri"/>
                <a:ea typeface="+mn-ea"/>
                <a:cs typeface=" Calibri"/>
              </a:rPr>
              <a:t>Offset</a:t>
            </a:r>
          </a:p>
        </p:txBody>
      </p:sp>
      <p:sp>
        <p:nvSpPr>
          <p:cNvPr id="1440797" name="Line 29"/>
          <p:cNvSpPr>
            <a:spLocks noChangeShapeType="1"/>
          </p:cNvSpPr>
          <p:nvPr/>
        </p:nvSpPr>
        <p:spPr bwMode="auto">
          <a:xfrm>
            <a:off x="6027805" y="914400"/>
            <a:ext cx="0" cy="533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98" name="Line 30"/>
          <p:cNvSpPr>
            <a:spLocks noChangeShapeType="1"/>
          </p:cNvSpPr>
          <p:nvPr/>
        </p:nvSpPr>
        <p:spPr bwMode="auto">
          <a:xfrm>
            <a:off x="3894205" y="914400"/>
            <a:ext cx="0" cy="533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99" name="Rectangle 31"/>
          <p:cNvSpPr>
            <a:spLocks noChangeArrowheads="1"/>
          </p:cNvSpPr>
          <p:nvPr/>
        </p:nvSpPr>
        <p:spPr bwMode="auto">
          <a:xfrm>
            <a:off x="2659130" y="944563"/>
            <a:ext cx="73735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Tag</a:t>
            </a:r>
          </a:p>
        </p:txBody>
      </p:sp>
      <p:sp>
        <p:nvSpPr>
          <p:cNvPr id="1440800" name="Rectangle 32"/>
          <p:cNvSpPr>
            <a:spLocks noChangeArrowheads="1"/>
          </p:cNvSpPr>
          <p:nvPr/>
        </p:nvSpPr>
        <p:spPr bwMode="auto">
          <a:xfrm>
            <a:off x="4487930" y="944563"/>
            <a:ext cx="81432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Index</a:t>
            </a:r>
          </a:p>
        </p:txBody>
      </p:sp>
      <p:sp>
        <p:nvSpPr>
          <p:cNvPr id="1440801" name="Line 33"/>
          <p:cNvSpPr>
            <a:spLocks noChangeShapeType="1"/>
          </p:cNvSpPr>
          <p:nvPr/>
        </p:nvSpPr>
        <p:spPr bwMode="auto">
          <a:xfrm>
            <a:off x="3284605" y="3200400"/>
            <a:ext cx="0" cy="8382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02" name="Line 34"/>
          <p:cNvSpPr>
            <a:spLocks noChangeShapeType="1"/>
          </p:cNvSpPr>
          <p:nvPr/>
        </p:nvSpPr>
        <p:spPr bwMode="auto">
          <a:xfrm>
            <a:off x="3818005" y="3200400"/>
            <a:ext cx="0" cy="8382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03" name="Line 35"/>
          <p:cNvSpPr>
            <a:spLocks noChangeShapeType="1"/>
          </p:cNvSpPr>
          <p:nvPr/>
        </p:nvSpPr>
        <p:spPr bwMode="auto">
          <a:xfrm>
            <a:off x="4784793" y="5246688"/>
            <a:ext cx="0" cy="30480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04" name="Line 36"/>
          <p:cNvSpPr>
            <a:spLocks noChangeShapeType="1"/>
          </p:cNvSpPr>
          <p:nvPr/>
        </p:nvSpPr>
        <p:spPr bwMode="auto">
          <a:xfrm flipH="1">
            <a:off x="3284605" y="5257800"/>
            <a:ext cx="685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05" name="Line 37"/>
          <p:cNvSpPr>
            <a:spLocks noChangeShapeType="1"/>
          </p:cNvSpPr>
          <p:nvPr/>
        </p:nvSpPr>
        <p:spPr bwMode="auto">
          <a:xfrm>
            <a:off x="4961005" y="1447800"/>
            <a:ext cx="0" cy="304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06" name="Line 38"/>
          <p:cNvSpPr>
            <a:spLocks noChangeShapeType="1"/>
          </p:cNvSpPr>
          <p:nvPr/>
        </p:nvSpPr>
        <p:spPr bwMode="auto">
          <a:xfrm flipH="1">
            <a:off x="2903605" y="1752600"/>
            <a:ext cx="20574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07" name="Line 39"/>
          <p:cNvSpPr>
            <a:spLocks noChangeShapeType="1"/>
          </p:cNvSpPr>
          <p:nvPr/>
        </p:nvSpPr>
        <p:spPr bwMode="auto">
          <a:xfrm>
            <a:off x="3132205" y="1447800"/>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08" name="Line 40"/>
          <p:cNvSpPr>
            <a:spLocks noChangeShapeType="1"/>
          </p:cNvSpPr>
          <p:nvPr/>
        </p:nvSpPr>
        <p:spPr bwMode="auto">
          <a:xfrm>
            <a:off x="2903605" y="1752600"/>
            <a:ext cx="0" cy="1447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09" name="Line 41"/>
          <p:cNvSpPr>
            <a:spLocks noChangeShapeType="1"/>
          </p:cNvSpPr>
          <p:nvPr/>
        </p:nvSpPr>
        <p:spPr bwMode="auto">
          <a:xfrm flipH="1">
            <a:off x="2903605" y="3200400"/>
            <a:ext cx="228600" cy="0"/>
          </a:xfrm>
          <a:prstGeom prst="line">
            <a:avLst/>
          </a:prstGeom>
          <a:noFill/>
          <a:ln w="25400">
            <a:solidFill>
              <a:schemeClr val="tx1"/>
            </a:solidFill>
            <a:round/>
            <a:headEnd type="stealth" w="med" len="med"/>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10" name="Line 42"/>
          <p:cNvSpPr>
            <a:spLocks noChangeShapeType="1"/>
          </p:cNvSpPr>
          <p:nvPr/>
        </p:nvSpPr>
        <p:spPr bwMode="auto">
          <a:xfrm flipH="1">
            <a:off x="2522605" y="1600200"/>
            <a:ext cx="6096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11" name="Line 43"/>
          <p:cNvSpPr>
            <a:spLocks noChangeShapeType="1"/>
          </p:cNvSpPr>
          <p:nvPr/>
        </p:nvSpPr>
        <p:spPr bwMode="auto">
          <a:xfrm>
            <a:off x="2522605" y="1600200"/>
            <a:ext cx="0" cy="2971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12" name="Line 44"/>
          <p:cNvSpPr>
            <a:spLocks noChangeShapeType="1"/>
          </p:cNvSpPr>
          <p:nvPr/>
        </p:nvSpPr>
        <p:spPr bwMode="auto">
          <a:xfrm flipH="1">
            <a:off x="2522605" y="4572000"/>
            <a:ext cx="685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13" name="Line 45"/>
          <p:cNvSpPr>
            <a:spLocks noChangeShapeType="1"/>
          </p:cNvSpPr>
          <p:nvPr/>
        </p:nvSpPr>
        <p:spPr bwMode="auto">
          <a:xfrm flipH="1">
            <a:off x="3132205" y="4572000"/>
            <a:ext cx="381000" cy="0"/>
          </a:xfrm>
          <a:prstGeom prst="line">
            <a:avLst/>
          </a:prstGeom>
          <a:noFill/>
          <a:ln w="25400">
            <a:solidFill>
              <a:schemeClr val="tx1"/>
            </a:solidFill>
            <a:round/>
            <a:headEnd type="stealth" w="med" len="med"/>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14" name="Oval 46"/>
          <p:cNvSpPr>
            <a:spLocks noChangeArrowheads="1"/>
          </p:cNvSpPr>
          <p:nvPr/>
        </p:nvSpPr>
        <p:spPr bwMode="auto">
          <a:xfrm>
            <a:off x="3254443" y="3167063"/>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15" name="Oval 47"/>
          <p:cNvSpPr>
            <a:spLocks noChangeArrowheads="1"/>
          </p:cNvSpPr>
          <p:nvPr/>
        </p:nvSpPr>
        <p:spPr bwMode="auto">
          <a:xfrm>
            <a:off x="3789430" y="3167063"/>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16" name="Oval 48"/>
          <p:cNvSpPr>
            <a:spLocks noChangeArrowheads="1"/>
          </p:cNvSpPr>
          <p:nvPr/>
        </p:nvSpPr>
        <p:spPr bwMode="auto">
          <a:xfrm>
            <a:off x="4773680" y="3167063"/>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17" name="Line 49"/>
          <p:cNvSpPr>
            <a:spLocks noChangeShapeType="1"/>
          </p:cNvSpPr>
          <p:nvPr/>
        </p:nvSpPr>
        <p:spPr bwMode="auto">
          <a:xfrm>
            <a:off x="3284605" y="4648200"/>
            <a:ext cx="0" cy="609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19" name="Line 51"/>
          <p:cNvSpPr>
            <a:spLocks noChangeShapeType="1"/>
          </p:cNvSpPr>
          <p:nvPr/>
        </p:nvSpPr>
        <p:spPr bwMode="auto">
          <a:xfrm flipH="1">
            <a:off x="2598805" y="1524000"/>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20" name="Line 52"/>
          <p:cNvSpPr>
            <a:spLocks noChangeShapeType="1"/>
          </p:cNvSpPr>
          <p:nvPr/>
        </p:nvSpPr>
        <p:spPr bwMode="auto">
          <a:xfrm flipH="1">
            <a:off x="4122805" y="1676400"/>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21" name="Line 53"/>
          <p:cNvSpPr>
            <a:spLocks noChangeShapeType="1"/>
          </p:cNvSpPr>
          <p:nvPr/>
        </p:nvSpPr>
        <p:spPr bwMode="auto">
          <a:xfrm flipH="1">
            <a:off x="7060156" y="1107892"/>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22" name="Rectangle 54"/>
          <p:cNvSpPr>
            <a:spLocks noChangeArrowheads="1"/>
          </p:cNvSpPr>
          <p:nvPr/>
        </p:nvSpPr>
        <p:spPr bwMode="auto">
          <a:xfrm>
            <a:off x="2506730" y="1630363"/>
            <a:ext cx="32846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t</a:t>
            </a:r>
          </a:p>
        </p:txBody>
      </p:sp>
      <p:sp>
        <p:nvSpPr>
          <p:cNvPr id="1440823" name="Rectangle 55"/>
          <p:cNvSpPr>
            <a:spLocks noChangeArrowheads="1"/>
          </p:cNvSpPr>
          <p:nvPr/>
        </p:nvSpPr>
        <p:spPr bwMode="auto">
          <a:xfrm>
            <a:off x="4106930" y="1782763"/>
            <a:ext cx="391133"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k</a:t>
            </a:r>
          </a:p>
        </p:txBody>
      </p:sp>
      <p:sp>
        <p:nvSpPr>
          <p:cNvPr id="1440824" name="Rectangle 56"/>
          <p:cNvSpPr>
            <a:spLocks noChangeArrowheads="1"/>
          </p:cNvSpPr>
          <p:nvPr/>
        </p:nvSpPr>
        <p:spPr bwMode="auto">
          <a:xfrm>
            <a:off x="7016882" y="1142466"/>
            <a:ext cx="399849"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 Calibri"/>
                <a:ea typeface="+mn-ea"/>
                <a:cs typeface=" Calibri"/>
              </a:rPr>
              <a:t> b</a:t>
            </a:r>
          </a:p>
        </p:txBody>
      </p:sp>
      <p:sp>
        <p:nvSpPr>
          <p:cNvPr id="1440826" name="Line 58"/>
          <p:cNvSpPr>
            <a:spLocks noChangeShapeType="1"/>
          </p:cNvSpPr>
          <p:nvPr/>
        </p:nvSpPr>
        <p:spPr bwMode="auto">
          <a:xfrm flipH="1">
            <a:off x="2522605" y="4114800"/>
            <a:ext cx="3124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27" name="Line 59"/>
          <p:cNvSpPr>
            <a:spLocks noChangeShapeType="1"/>
          </p:cNvSpPr>
          <p:nvPr/>
        </p:nvSpPr>
        <p:spPr bwMode="auto">
          <a:xfrm>
            <a:off x="5646805" y="4114800"/>
            <a:ext cx="0" cy="4572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28" name="Rectangle 60" descr="Large confetti"/>
          <p:cNvSpPr>
            <a:spLocks noChangeArrowheads="1"/>
          </p:cNvSpPr>
          <p:nvPr/>
        </p:nvSpPr>
        <p:spPr bwMode="auto">
          <a:xfrm>
            <a:off x="5805555" y="3054350"/>
            <a:ext cx="2349500" cy="292100"/>
          </a:xfrm>
          <a:prstGeom prst="rect">
            <a:avLst/>
          </a:prstGeom>
          <a:solidFill>
            <a:schemeClr val="accent1">
              <a:lumMod val="75000"/>
            </a:schemeClr>
          </a:solidFill>
          <a:ln w="12700">
            <a:solidFill>
              <a:schemeClr val="tx1"/>
            </a:solidFill>
            <a:miter lim="800000"/>
            <a:headEnd/>
            <a:tailEnd/>
          </a:ln>
          <a:effectLst/>
        </p:spPr>
        <p:txBody>
          <a:bodyPr wrap="none" anchor="ctr">
            <a:prstTxWarp prst="textNoShape">
              <a:avLst/>
            </a:prstTxWarp>
          </a:bodyPr>
          <a:lstStyle/>
          <a:p>
            <a:pPr algn="ctr" defTabSz="914400" eaLnBrk="0" fontAlgn="base" hangingPunct="0">
              <a:spcBef>
                <a:spcPct val="50000"/>
              </a:spcBef>
              <a:spcAft>
                <a:spcPct val="0"/>
              </a:spcAft>
            </a:pPr>
            <a:endParaRPr lang="en-US" sz="1600">
              <a:solidFill>
                <a:srgbClr val="000000"/>
              </a:solidFill>
              <a:latin typeface="Calibri"/>
              <a:cs typeface="Calibri"/>
            </a:endParaRPr>
          </a:p>
        </p:txBody>
      </p:sp>
      <p:sp>
        <p:nvSpPr>
          <p:cNvPr id="1440829" name="Rectangle 61"/>
          <p:cNvSpPr>
            <a:spLocks noChangeArrowheads="1"/>
          </p:cNvSpPr>
          <p:nvPr/>
        </p:nvSpPr>
        <p:spPr bwMode="auto">
          <a:xfrm>
            <a:off x="5811905" y="2451100"/>
            <a:ext cx="2336800" cy="1193800"/>
          </a:xfrm>
          <a:prstGeom prst="rect">
            <a:avLst/>
          </a:prstGeom>
          <a:noFill/>
          <a:ln w="25400">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30" name="Line 62"/>
          <p:cNvSpPr>
            <a:spLocks noChangeShapeType="1"/>
          </p:cNvSpPr>
          <p:nvPr/>
        </p:nvSpPr>
        <p:spPr bwMode="auto">
          <a:xfrm>
            <a:off x="5799205" y="2743200"/>
            <a:ext cx="2362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31" name="Line 63"/>
          <p:cNvSpPr>
            <a:spLocks noChangeShapeType="1"/>
          </p:cNvSpPr>
          <p:nvPr/>
        </p:nvSpPr>
        <p:spPr bwMode="auto">
          <a:xfrm>
            <a:off x="5799205" y="3048000"/>
            <a:ext cx="2362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32" name="Line 64"/>
          <p:cNvSpPr>
            <a:spLocks noChangeShapeType="1"/>
          </p:cNvSpPr>
          <p:nvPr/>
        </p:nvSpPr>
        <p:spPr bwMode="auto">
          <a:xfrm>
            <a:off x="5799205" y="3352800"/>
            <a:ext cx="2362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33" name="Line 65"/>
          <p:cNvSpPr>
            <a:spLocks noChangeShapeType="1"/>
          </p:cNvSpPr>
          <p:nvPr/>
        </p:nvSpPr>
        <p:spPr bwMode="auto">
          <a:xfrm>
            <a:off x="6789805" y="2286000"/>
            <a:ext cx="0" cy="1371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34" name="Rectangle 66"/>
          <p:cNvSpPr>
            <a:spLocks noChangeArrowheads="1"/>
          </p:cNvSpPr>
          <p:nvPr/>
        </p:nvSpPr>
        <p:spPr bwMode="auto">
          <a:xfrm>
            <a:off x="6211676" y="2970213"/>
            <a:ext cx="243657"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 Calibri"/>
                <a:ea typeface="+mn-ea"/>
                <a:cs typeface=" Calibri"/>
              </a:rPr>
              <a:t> </a:t>
            </a:r>
          </a:p>
        </p:txBody>
      </p:sp>
      <p:sp>
        <p:nvSpPr>
          <p:cNvPr id="1440835" name="Line 67"/>
          <p:cNvSpPr>
            <a:spLocks noChangeShapeType="1"/>
          </p:cNvSpPr>
          <p:nvPr/>
        </p:nvSpPr>
        <p:spPr bwMode="auto">
          <a:xfrm>
            <a:off x="6104005" y="2286000"/>
            <a:ext cx="0" cy="1371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36" name="Rectangle 68"/>
          <p:cNvSpPr>
            <a:spLocks noChangeArrowheads="1"/>
          </p:cNvSpPr>
          <p:nvPr/>
        </p:nvSpPr>
        <p:spPr bwMode="auto">
          <a:xfrm>
            <a:off x="5935730" y="2087563"/>
            <a:ext cx="73735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Tag</a:t>
            </a:r>
          </a:p>
        </p:txBody>
      </p:sp>
      <p:sp>
        <p:nvSpPr>
          <p:cNvPr id="1440837" name="Rectangle 69"/>
          <p:cNvSpPr>
            <a:spLocks noChangeArrowheads="1"/>
          </p:cNvSpPr>
          <p:nvPr/>
        </p:nvSpPr>
        <p:spPr bwMode="auto">
          <a:xfrm>
            <a:off x="7125012" y="2087563"/>
            <a:ext cx="727713"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 Calibri"/>
                <a:ea typeface="+mn-ea"/>
                <a:cs typeface=" Calibri"/>
              </a:rPr>
              <a:t>Data</a:t>
            </a:r>
          </a:p>
        </p:txBody>
      </p:sp>
      <p:sp>
        <p:nvSpPr>
          <p:cNvPr id="1440838" name="Oval 70"/>
          <p:cNvSpPr>
            <a:spLocks noChangeArrowheads="1"/>
          </p:cNvSpPr>
          <p:nvPr/>
        </p:nvSpPr>
        <p:spPr bwMode="auto">
          <a:xfrm>
            <a:off x="5921443" y="3167063"/>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39" name="Oval 71"/>
          <p:cNvSpPr>
            <a:spLocks noChangeArrowheads="1"/>
          </p:cNvSpPr>
          <p:nvPr/>
        </p:nvSpPr>
        <p:spPr bwMode="auto">
          <a:xfrm>
            <a:off x="6443730" y="3167063"/>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40" name="Oval 72"/>
          <p:cNvSpPr>
            <a:spLocks noChangeArrowheads="1"/>
          </p:cNvSpPr>
          <p:nvPr/>
        </p:nvSpPr>
        <p:spPr bwMode="auto">
          <a:xfrm>
            <a:off x="7437505" y="3167063"/>
            <a:ext cx="63500" cy="6350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41" name="Rectangle 73"/>
          <p:cNvSpPr>
            <a:spLocks noChangeArrowheads="1"/>
          </p:cNvSpPr>
          <p:nvPr/>
        </p:nvSpPr>
        <p:spPr bwMode="auto">
          <a:xfrm>
            <a:off x="5630930" y="2087563"/>
            <a:ext cx="506549"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V</a:t>
            </a:r>
          </a:p>
        </p:txBody>
      </p:sp>
      <p:sp>
        <p:nvSpPr>
          <p:cNvPr id="1440842" name="Line 74"/>
          <p:cNvSpPr>
            <a:spLocks noChangeShapeType="1"/>
          </p:cNvSpPr>
          <p:nvPr/>
        </p:nvSpPr>
        <p:spPr bwMode="auto">
          <a:xfrm>
            <a:off x="5951605" y="3200400"/>
            <a:ext cx="0" cy="685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43" name="Line 75"/>
          <p:cNvSpPr>
            <a:spLocks noChangeShapeType="1"/>
          </p:cNvSpPr>
          <p:nvPr/>
        </p:nvSpPr>
        <p:spPr bwMode="auto">
          <a:xfrm>
            <a:off x="6485005" y="3200400"/>
            <a:ext cx="0" cy="685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44" name="Line 76"/>
          <p:cNvSpPr>
            <a:spLocks noChangeShapeType="1"/>
          </p:cNvSpPr>
          <p:nvPr/>
        </p:nvSpPr>
        <p:spPr bwMode="auto">
          <a:xfrm>
            <a:off x="4808605" y="3200400"/>
            <a:ext cx="0" cy="1828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45" name="Line 77"/>
          <p:cNvSpPr>
            <a:spLocks noChangeShapeType="1"/>
          </p:cNvSpPr>
          <p:nvPr/>
        </p:nvSpPr>
        <p:spPr bwMode="auto">
          <a:xfrm>
            <a:off x="7475605" y="3200400"/>
            <a:ext cx="0" cy="1828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46" name="Line 78"/>
          <p:cNvSpPr>
            <a:spLocks noChangeShapeType="1"/>
          </p:cNvSpPr>
          <p:nvPr/>
        </p:nvSpPr>
        <p:spPr bwMode="auto">
          <a:xfrm flipH="1" flipV="1">
            <a:off x="4656205" y="5562599"/>
            <a:ext cx="3970708" cy="10095"/>
          </a:xfrm>
          <a:prstGeom prst="line">
            <a:avLst/>
          </a:prstGeom>
          <a:noFill/>
          <a:ln w="508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48" name="Line 80"/>
          <p:cNvSpPr>
            <a:spLocks noChangeShapeType="1"/>
          </p:cNvSpPr>
          <p:nvPr/>
        </p:nvSpPr>
        <p:spPr bwMode="auto">
          <a:xfrm flipH="1" flipV="1">
            <a:off x="8494091" y="6091990"/>
            <a:ext cx="424921" cy="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50" name="Line 82"/>
          <p:cNvSpPr>
            <a:spLocks noChangeShapeType="1"/>
          </p:cNvSpPr>
          <p:nvPr/>
        </p:nvSpPr>
        <p:spPr bwMode="auto">
          <a:xfrm>
            <a:off x="3284605" y="4191000"/>
            <a:ext cx="0" cy="304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51" name="Line 83"/>
          <p:cNvSpPr>
            <a:spLocks noChangeShapeType="1"/>
          </p:cNvSpPr>
          <p:nvPr/>
        </p:nvSpPr>
        <p:spPr bwMode="auto">
          <a:xfrm>
            <a:off x="3818005" y="4191000"/>
            <a:ext cx="0" cy="15240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52" name="Line 84"/>
          <p:cNvSpPr>
            <a:spLocks noChangeShapeType="1"/>
          </p:cNvSpPr>
          <p:nvPr/>
        </p:nvSpPr>
        <p:spPr bwMode="auto">
          <a:xfrm>
            <a:off x="5951605" y="3810000"/>
            <a:ext cx="0" cy="685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53" name="Line 85"/>
          <p:cNvSpPr>
            <a:spLocks noChangeShapeType="1"/>
          </p:cNvSpPr>
          <p:nvPr/>
        </p:nvSpPr>
        <p:spPr bwMode="auto">
          <a:xfrm>
            <a:off x="6485005" y="3886200"/>
            <a:ext cx="0" cy="45720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grpSp>
        <p:nvGrpSpPr>
          <p:cNvPr id="1440854" name="Group 86"/>
          <p:cNvGrpSpPr>
            <a:grpSpLocks/>
          </p:cNvGrpSpPr>
          <p:nvPr/>
        </p:nvGrpSpPr>
        <p:grpSpPr bwMode="auto">
          <a:xfrm>
            <a:off x="4632393" y="5053013"/>
            <a:ext cx="279400" cy="215900"/>
            <a:chOff x="1953" y="3423"/>
            <a:chExt cx="176" cy="136"/>
          </a:xfrm>
        </p:grpSpPr>
        <p:sp>
          <p:nvSpPr>
            <p:cNvPr id="1440855" name="Line 87"/>
            <p:cNvSpPr>
              <a:spLocks noChangeShapeType="1"/>
            </p:cNvSpPr>
            <p:nvPr/>
          </p:nvSpPr>
          <p:spPr bwMode="auto">
            <a:xfrm flipH="1">
              <a:off x="2037" y="3426"/>
              <a:ext cx="92" cy="133"/>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56" name="Line 88"/>
            <p:cNvSpPr>
              <a:spLocks noChangeShapeType="1"/>
            </p:cNvSpPr>
            <p:nvPr/>
          </p:nvSpPr>
          <p:spPr bwMode="auto">
            <a:xfrm>
              <a:off x="1953" y="3426"/>
              <a:ext cx="92" cy="133"/>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57" name="Line 89"/>
            <p:cNvSpPr>
              <a:spLocks noChangeShapeType="1"/>
            </p:cNvSpPr>
            <p:nvPr/>
          </p:nvSpPr>
          <p:spPr bwMode="auto">
            <a:xfrm flipH="1">
              <a:off x="1958" y="3423"/>
              <a:ext cx="168"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grpSp>
      <p:sp>
        <p:nvSpPr>
          <p:cNvPr id="1440858" name="Line 90"/>
          <p:cNvSpPr>
            <a:spLocks noChangeShapeType="1"/>
          </p:cNvSpPr>
          <p:nvPr/>
        </p:nvSpPr>
        <p:spPr bwMode="auto">
          <a:xfrm flipH="1">
            <a:off x="3818005" y="5105400"/>
            <a:ext cx="1524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59" name="Line 91"/>
          <p:cNvSpPr>
            <a:spLocks noChangeShapeType="1"/>
          </p:cNvSpPr>
          <p:nvPr/>
        </p:nvSpPr>
        <p:spPr bwMode="auto">
          <a:xfrm flipH="1">
            <a:off x="4427605" y="5181600"/>
            <a:ext cx="304800" cy="0"/>
          </a:xfrm>
          <a:prstGeom prst="line">
            <a:avLst/>
          </a:prstGeom>
          <a:noFill/>
          <a:ln w="25400">
            <a:solidFill>
              <a:schemeClr val="tx1"/>
            </a:solidFill>
            <a:round/>
            <a:headEnd type="stealth" w="med" len="med"/>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60" name="Line 92"/>
          <p:cNvSpPr>
            <a:spLocks noChangeShapeType="1"/>
          </p:cNvSpPr>
          <p:nvPr/>
        </p:nvSpPr>
        <p:spPr bwMode="auto">
          <a:xfrm>
            <a:off x="6485005" y="4800600"/>
            <a:ext cx="0" cy="304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grpSp>
        <p:nvGrpSpPr>
          <p:cNvPr id="1440861" name="Group 93"/>
          <p:cNvGrpSpPr>
            <a:grpSpLocks/>
          </p:cNvGrpSpPr>
          <p:nvPr/>
        </p:nvGrpSpPr>
        <p:grpSpPr bwMode="auto">
          <a:xfrm>
            <a:off x="6635818" y="5035550"/>
            <a:ext cx="473075" cy="327025"/>
            <a:chOff x="3215" y="3412"/>
            <a:chExt cx="298" cy="206"/>
          </a:xfrm>
        </p:grpSpPr>
        <p:sp>
          <p:nvSpPr>
            <p:cNvPr id="1440862" name="Line 94"/>
            <p:cNvSpPr>
              <a:spLocks noChangeShapeType="1"/>
            </p:cNvSpPr>
            <p:nvPr/>
          </p:nvSpPr>
          <p:spPr bwMode="auto">
            <a:xfrm>
              <a:off x="3215" y="3413"/>
              <a:ext cx="204"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63" name="Line 95"/>
            <p:cNvSpPr>
              <a:spLocks noChangeShapeType="1"/>
            </p:cNvSpPr>
            <p:nvPr/>
          </p:nvSpPr>
          <p:spPr bwMode="auto">
            <a:xfrm>
              <a:off x="3215" y="3615"/>
              <a:ext cx="204"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64" name="Line 96"/>
            <p:cNvSpPr>
              <a:spLocks noChangeShapeType="1"/>
            </p:cNvSpPr>
            <p:nvPr/>
          </p:nvSpPr>
          <p:spPr bwMode="auto">
            <a:xfrm>
              <a:off x="3217" y="3412"/>
              <a:ext cx="0" cy="202"/>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65" name="Arc 97"/>
            <p:cNvSpPr>
              <a:spLocks/>
            </p:cNvSpPr>
            <p:nvPr/>
          </p:nvSpPr>
          <p:spPr bwMode="auto">
            <a:xfrm>
              <a:off x="3418" y="3413"/>
              <a:ext cx="94" cy="106"/>
            </a:xfrm>
            <a:custGeom>
              <a:avLst/>
              <a:gdLst>
                <a:gd name="G0" fmla="+- 0 0 0"/>
                <a:gd name="G1" fmla="+- 21600 0 0"/>
                <a:gd name="G2" fmla="+- 21600 0 0"/>
                <a:gd name="T0" fmla="*/ 0 w 21599"/>
                <a:gd name="T1" fmla="*/ 0 h 21600"/>
                <a:gd name="T2" fmla="*/ 21599 w 21599"/>
                <a:gd name="T3" fmla="*/ 21395 h 21600"/>
                <a:gd name="T4" fmla="*/ 0 w 21599"/>
                <a:gd name="T5" fmla="*/ 21600 h 21600"/>
              </a:gdLst>
              <a:ahLst/>
              <a:cxnLst>
                <a:cxn ang="0">
                  <a:pos x="T0" y="T1"/>
                </a:cxn>
                <a:cxn ang="0">
                  <a:pos x="T2" y="T3"/>
                </a:cxn>
                <a:cxn ang="0">
                  <a:pos x="T4" y="T5"/>
                </a:cxn>
              </a:cxnLst>
              <a:rect l="0" t="0" r="r" b="b"/>
              <a:pathLst>
                <a:path w="21599" h="21600" fill="none" extrusionOk="0">
                  <a:moveTo>
                    <a:pt x="0" y="-1"/>
                  </a:moveTo>
                  <a:cubicBezTo>
                    <a:pt x="11849" y="-1"/>
                    <a:pt x="21486" y="9546"/>
                    <a:pt x="21599" y="21394"/>
                  </a:cubicBezTo>
                </a:path>
                <a:path w="21599" h="21600" stroke="0" extrusionOk="0">
                  <a:moveTo>
                    <a:pt x="0" y="-1"/>
                  </a:moveTo>
                  <a:cubicBezTo>
                    <a:pt x="11849" y="-1"/>
                    <a:pt x="21486" y="9546"/>
                    <a:pt x="21599" y="21394"/>
                  </a:cubicBezTo>
                  <a:lnTo>
                    <a:pt x="0" y="21600"/>
                  </a:lnTo>
                  <a:close/>
                </a:path>
              </a:pathLst>
            </a:custGeom>
            <a:noFill/>
            <a:ln w="25400" cap="rnd">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66" name="Arc 98"/>
            <p:cNvSpPr>
              <a:spLocks/>
            </p:cNvSpPr>
            <p:nvPr/>
          </p:nvSpPr>
          <p:spPr bwMode="auto">
            <a:xfrm>
              <a:off x="3419" y="3511"/>
              <a:ext cx="94" cy="107"/>
            </a:xfrm>
            <a:custGeom>
              <a:avLst/>
              <a:gdLst>
                <a:gd name="G0" fmla="+- 0 0 0"/>
                <a:gd name="G1" fmla="+- 205 0 0"/>
                <a:gd name="G2" fmla="+- 21600 0 0"/>
                <a:gd name="T0" fmla="*/ 21599 w 21600"/>
                <a:gd name="T1" fmla="*/ 0 h 21805"/>
                <a:gd name="T2" fmla="*/ 0 w 21600"/>
                <a:gd name="T3" fmla="*/ 21805 h 21805"/>
                <a:gd name="T4" fmla="*/ 0 w 21600"/>
                <a:gd name="T5" fmla="*/ 205 h 21805"/>
              </a:gdLst>
              <a:ahLst/>
              <a:cxnLst>
                <a:cxn ang="0">
                  <a:pos x="T0" y="T1"/>
                </a:cxn>
                <a:cxn ang="0">
                  <a:pos x="T2" y="T3"/>
                </a:cxn>
                <a:cxn ang="0">
                  <a:pos x="T4" y="T5"/>
                </a:cxn>
              </a:cxnLst>
              <a:rect l="0" t="0" r="r" b="b"/>
              <a:pathLst>
                <a:path w="21600" h="21805" fill="none" extrusionOk="0">
                  <a:moveTo>
                    <a:pt x="21599" y="-1"/>
                  </a:moveTo>
                  <a:cubicBezTo>
                    <a:pt x="21599" y="68"/>
                    <a:pt x="21600" y="136"/>
                    <a:pt x="21600" y="205"/>
                  </a:cubicBezTo>
                  <a:cubicBezTo>
                    <a:pt x="21600" y="12134"/>
                    <a:pt x="11929" y="21805"/>
                    <a:pt x="-1" y="21805"/>
                  </a:cubicBezTo>
                </a:path>
                <a:path w="21600" h="21805" stroke="0" extrusionOk="0">
                  <a:moveTo>
                    <a:pt x="21599" y="-1"/>
                  </a:moveTo>
                  <a:cubicBezTo>
                    <a:pt x="21599" y="68"/>
                    <a:pt x="21600" y="136"/>
                    <a:pt x="21600" y="205"/>
                  </a:cubicBezTo>
                  <a:cubicBezTo>
                    <a:pt x="21600" y="12134"/>
                    <a:pt x="11929" y="21805"/>
                    <a:pt x="-1" y="21805"/>
                  </a:cubicBezTo>
                  <a:lnTo>
                    <a:pt x="0" y="205"/>
                  </a:lnTo>
                  <a:close/>
                </a:path>
              </a:pathLst>
            </a:custGeom>
            <a:noFill/>
            <a:ln w="25400" cap="rnd">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grpSp>
      <p:sp>
        <p:nvSpPr>
          <p:cNvPr id="1440867" name="Oval 99"/>
          <p:cNvSpPr>
            <a:spLocks noChangeArrowheads="1"/>
          </p:cNvSpPr>
          <p:nvPr/>
        </p:nvSpPr>
        <p:spPr bwMode="auto">
          <a:xfrm>
            <a:off x="6219893" y="4356100"/>
            <a:ext cx="508000" cy="508000"/>
          </a:xfrm>
          <a:prstGeom prst="ellipse">
            <a:avLst/>
          </a:prstGeom>
          <a:solidFill>
            <a:schemeClr val="bg1"/>
          </a:solidFill>
          <a:ln w="25400">
            <a:solidFill>
              <a:schemeClr val="tx1"/>
            </a:solidFill>
            <a:round/>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68" name="Rectangle 100"/>
          <p:cNvSpPr>
            <a:spLocks noChangeArrowheads="1"/>
          </p:cNvSpPr>
          <p:nvPr/>
        </p:nvSpPr>
        <p:spPr bwMode="auto">
          <a:xfrm>
            <a:off x="6253230" y="4411663"/>
            <a:ext cx="406987"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a:t>
            </a:r>
          </a:p>
        </p:txBody>
      </p:sp>
      <p:sp>
        <p:nvSpPr>
          <p:cNvPr id="1440869" name="Line 101"/>
          <p:cNvSpPr>
            <a:spLocks noChangeShapeType="1"/>
          </p:cNvSpPr>
          <p:nvPr/>
        </p:nvSpPr>
        <p:spPr bwMode="auto">
          <a:xfrm>
            <a:off x="7451793" y="5257800"/>
            <a:ext cx="0" cy="30480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70" name="Line 102"/>
          <p:cNvSpPr>
            <a:spLocks noChangeShapeType="1"/>
          </p:cNvSpPr>
          <p:nvPr/>
        </p:nvSpPr>
        <p:spPr bwMode="auto">
          <a:xfrm flipH="1">
            <a:off x="5951605" y="5257800"/>
            <a:ext cx="6858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71" name="Line 103"/>
          <p:cNvSpPr>
            <a:spLocks noChangeShapeType="1"/>
          </p:cNvSpPr>
          <p:nvPr/>
        </p:nvSpPr>
        <p:spPr bwMode="auto">
          <a:xfrm flipH="1">
            <a:off x="5646805" y="4572000"/>
            <a:ext cx="533400" cy="0"/>
          </a:xfrm>
          <a:prstGeom prst="line">
            <a:avLst/>
          </a:prstGeom>
          <a:noFill/>
          <a:ln w="25400">
            <a:solidFill>
              <a:schemeClr val="tx1"/>
            </a:solidFill>
            <a:round/>
            <a:headEnd type="stealth" w="med" len="med"/>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72" name="Line 104"/>
          <p:cNvSpPr>
            <a:spLocks noChangeShapeType="1"/>
          </p:cNvSpPr>
          <p:nvPr/>
        </p:nvSpPr>
        <p:spPr bwMode="auto">
          <a:xfrm>
            <a:off x="5951605" y="4648200"/>
            <a:ext cx="0" cy="609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grpSp>
        <p:nvGrpSpPr>
          <p:cNvPr id="1440873" name="Group 105"/>
          <p:cNvGrpSpPr>
            <a:grpSpLocks/>
          </p:cNvGrpSpPr>
          <p:nvPr/>
        </p:nvGrpSpPr>
        <p:grpSpPr bwMode="auto">
          <a:xfrm>
            <a:off x="7299393" y="5053013"/>
            <a:ext cx="279400" cy="215900"/>
            <a:chOff x="3633" y="3423"/>
            <a:chExt cx="176" cy="136"/>
          </a:xfrm>
        </p:grpSpPr>
        <p:sp>
          <p:nvSpPr>
            <p:cNvPr id="1440874" name="Line 106"/>
            <p:cNvSpPr>
              <a:spLocks noChangeShapeType="1"/>
            </p:cNvSpPr>
            <p:nvPr/>
          </p:nvSpPr>
          <p:spPr bwMode="auto">
            <a:xfrm flipH="1">
              <a:off x="3717" y="3426"/>
              <a:ext cx="92" cy="133"/>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75" name="Line 107"/>
            <p:cNvSpPr>
              <a:spLocks noChangeShapeType="1"/>
            </p:cNvSpPr>
            <p:nvPr/>
          </p:nvSpPr>
          <p:spPr bwMode="auto">
            <a:xfrm>
              <a:off x="3633" y="3426"/>
              <a:ext cx="92" cy="133"/>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76" name="Line 108"/>
            <p:cNvSpPr>
              <a:spLocks noChangeShapeType="1"/>
            </p:cNvSpPr>
            <p:nvPr/>
          </p:nvSpPr>
          <p:spPr bwMode="auto">
            <a:xfrm flipH="1">
              <a:off x="3638" y="3423"/>
              <a:ext cx="168"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grpSp>
      <p:sp>
        <p:nvSpPr>
          <p:cNvPr id="1440877" name="Line 109"/>
          <p:cNvSpPr>
            <a:spLocks noChangeShapeType="1"/>
          </p:cNvSpPr>
          <p:nvPr/>
        </p:nvSpPr>
        <p:spPr bwMode="auto">
          <a:xfrm flipH="1">
            <a:off x="6485005" y="5105400"/>
            <a:ext cx="1524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78" name="Line 110"/>
          <p:cNvSpPr>
            <a:spLocks noChangeShapeType="1"/>
          </p:cNvSpPr>
          <p:nvPr/>
        </p:nvSpPr>
        <p:spPr bwMode="auto">
          <a:xfrm flipH="1">
            <a:off x="7094605" y="5181600"/>
            <a:ext cx="304800" cy="0"/>
          </a:xfrm>
          <a:prstGeom prst="line">
            <a:avLst/>
          </a:prstGeom>
          <a:noFill/>
          <a:ln w="25400">
            <a:solidFill>
              <a:schemeClr val="tx1"/>
            </a:solidFill>
            <a:round/>
            <a:headEnd type="stealth" w="med" len="med"/>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80" name="Line 112"/>
          <p:cNvSpPr>
            <a:spLocks noChangeShapeType="1"/>
          </p:cNvSpPr>
          <p:nvPr/>
        </p:nvSpPr>
        <p:spPr bwMode="auto">
          <a:xfrm>
            <a:off x="4503805" y="5181600"/>
            <a:ext cx="0" cy="685486"/>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87" name="Line 119"/>
          <p:cNvSpPr>
            <a:spLocks noChangeShapeType="1"/>
          </p:cNvSpPr>
          <p:nvPr/>
        </p:nvSpPr>
        <p:spPr bwMode="auto">
          <a:xfrm>
            <a:off x="7170805" y="5181600"/>
            <a:ext cx="0" cy="3048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88" name="Line 120"/>
          <p:cNvSpPr>
            <a:spLocks noChangeShapeType="1"/>
          </p:cNvSpPr>
          <p:nvPr/>
        </p:nvSpPr>
        <p:spPr bwMode="auto">
          <a:xfrm>
            <a:off x="7170805" y="5638800"/>
            <a:ext cx="0" cy="228599"/>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89" name="Line 121"/>
          <p:cNvSpPr>
            <a:spLocks noChangeShapeType="1"/>
          </p:cNvSpPr>
          <p:nvPr/>
        </p:nvSpPr>
        <p:spPr bwMode="auto">
          <a:xfrm flipV="1">
            <a:off x="5867401" y="5855658"/>
            <a:ext cx="1295400" cy="11741"/>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90" name="Line 122"/>
          <p:cNvSpPr>
            <a:spLocks noChangeShapeType="1"/>
          </p:cNvSpPr>
          <p:nvPr/>
        </p:nvSpPr>
        <p:spPr bwMode="auto">
          <a:xfrm flipH="1">
            <a:off x="4499203" y="5867086"/>
            <a:ext cx="1193270" cy="4505"/>
          </a:xfrm>
          <a:custGeom>
            <a:avLst/>
            <a:gdLst>
              <a:gd name="connsiteX0" fmla="*/ 0 w 10000"/>
              <a:gd name="connsiteY0" fmla="*/ 0 h 10000"/>
              <a:gd name="connsiteX1" fmla="*/ 10000 w 10000"/>
              <a:gd name="connsiteY1" fmla="*/ 10000 h 10000"/>
              <a:gd name="connsiteX0" fmla="*/ 0 w 10039"/>
              <a:gd name="connsiteY0" fmla="*/ 67560000 h 67570000"/>
              <a:gd name="connsiteX1" fmla="*/ 10000 w 10039"/>
              <a:gd name="connsiteY1" fmla="*/ 67570000 h 67570000"/>
              <a:gd name="connsiteX2" fmla="*/ 3412 w 10039"/>
              <a:gd name="connsiteY2" fmla="*/ 0 h 67570000"/>
              <a:gd name="connsiteX0" fmla="*/ 0 w 10038"/>
              <a:gd name="connsiteY0" fmla="*/ 22520000 h 22530000"/>
              <a:gd name="connsiteX1" fmla="*/ 10000 w 10038"/>
              <a:gd name="connsiteY1" fmla="*/ 22530000 h 22530000"/>
              <a:gd name="connsiteX2" fmla="*/ 3300 w 10038"/>
              <a:gd name="connsiteY2" fmla="*/ 0 h 22530000"/>
              <a:gd name="connsiteX0" fmla="*/ 0 w 9852"/>
              <a:gd name="connsiteY0" fmla="*/ 0 h 45050000"/>
              <a:gd name="connsiteX1" fmla="*/ 9814 w 9852"/>
              <a:gd name="connsiteY1" fmla="*/ 45050000 h 45050000"/>
              <a:gd name="connsiteX2" fmla="*/ 3114 w 9852"/>
              <a:gd name="connsiteY2" fmla="*/ 22520000 h 45050000"/>
            </a:gdLst>
            <a:ahLst/>
            <a:cxnLst>
              <a:cxn ang="0">
                <a:pos x="connsiteX0" y="connsiteY0"/>
              </a:cxn>
              <a:cxn ang="0">
                <a:pos x="connsiteX1" y="connsiteY1"/>
              </a:cxn>
              <a:cxn ang="0">
                <a:pos x="connsiteX2" y="connsiteY2"/>
              </a:cxn>
            </a:cxnLst>
            <a:rect l="l" t="t" r="r" b="b"/>
            <a:pathLst>
              <a:path w="9852" h="45050000">
                <a:moveTo>
                  <a:pt x="0" y="0"/>
                </a:moveTo>
                <a:cubicBezTo>
                  <a:pt x="3271" y="15016667"/>
                  <a:pt x="6543" y="30033333"/>
                  <a:pt x="9814" y="45050000"/>
                </a:cubicBezTo>
                <a:cubicBezTo>
                  <a:pt x="10383" y="33790000"/>
                  <a:pt x="4487" y="36597083"/>
                  <a:pt x="3114" y="22520000"/>
                </a:cubicBezTo>
              </a:path>
            </a:pathLst>
          </a:cu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91" name="Line 123"/>
          <p:cNvSpPr>
            <a:spLocks noChangeShapeType="1"/>
          </p:cNvSpPr>
          <p:nvPr/>
        </p:nvSpPr>
        <p:spPr bwMode="auto">
          <a:xfrm flipH="1">
            <a:off x="3729105" y="3773488"/>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92" name="Rectangle 124"/>
          <p:cNvSpPr>
            <a:spLocks noChangeArrowheads="1"/>
          </p:cNvSpPr>
          <p:nvPr/>
        </p:nvSpPr>
        <p:spPr bwMode="auto">
          <a:xfrm>
            <a:off x="3841818" y="3679825"/>
            <a:ext cx="32846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 Calibri"/>
                <a:ea typeface="+mn-ea"/>
                <a:cs typeface=" Calibri"/>
              </a:rPr>
              <a:t> t</a:t>
            </a:r>
          </a:p>
        </p:txBody>
      </p:sp>
      <p:sp>
        <p:nvSpPr>
          <p:cNvPr id="1440893" name="Line 125"/>
          <p:cNvSpPr>
            <a:spLocks noChangeShapeType="1"/>
          </p:cNvSpPr>
          <p:nvPr/>
        </p:nvSpPr>
        <p:spPr bwMode="auto">
          <a:xfrm>
            <a:off x="5494405" y="3048000"/>
            <a:ext cx="304800" cy="0"/>
          </a:xfrm>
          <a:prstGeom prst="line">
            <a:avLst/>
          </a:prstGeom>
          <a:noFill/>
          <a:ln w="12700">
            <a:solidFill>
              <a:schemeClr val="tx1"/>
            </a:solidFill>
            <a:prstDash val="sysDot"/>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94" name="Line 126"/>
          <p:cNvSpPr>
            <a:spLocks noChangeShapeType="1"/>
          </p:cNvSpPr>
          <p:nvPr/>
        </p:nvSpPr>
        <p:spPr bwMode="auto">
          <a:xfrm>
            <a:off x="5494405" y="3352800"/>
            <a:ext cx="304800" cy="0"/>
          </a:xfrm>
          <a:prstGeom prst="line">
            <a:avLst/>
          </a:prstGeom>
          <a:noFill/>
          <a:ln w="12700">
            <a:solidFill>
              <a:schemeClr val="tx1"/>
            </a:solidFill>
            <a:prstDash val="sysDot"/>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29" name="AutoShape 260"/>
          <p:cNvSpPr>
            <a:spLocks noChangeArrowheads="1"/>
          </p:cNvSpPr>
          <p:nvPr/>
        </p:nvSpPr>
        <p:spPr bwMode="auto">
          <a:xfrm rot="16200000">
            <a:off x="5562825" y="6006942"/>
            <a:ext cx="447361" cy="609600"/>
          </a:xfrm>
          <a:prstGeom prst="moon">
            <a:avLst>
              <a:gd name="adj" fmla="val 81944"/>
            </a:avLst>
          </a:prstGeom>
          <a:noFill/>
          <a:ln w="12700">
            <a:solidFill>
              <a:schemeClr val="tx1"/>
            </a:solidFill>
            <a:miter lim="800000"/>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charset="0"/>
              <a:ea typeface="+mn-ea"/>
              <a:cs typeface="+mn-cs"/>
            </a:endParaRPr>
          </a:p>
        </p:txBody>
      </p:sp>
      <p:sp>
        <p:nvSpPr>
          <p:cNvPr id="130" name="Line 35"/>
          <p:cNvSpPr>
            <a:spLocks noChangeShapeType="1"/>
          </p:cNvSpPr>
          <p:nvPr/>
        </p:nvSpPr>
        <p:spPr bwMode="auto">
          <a:xfrm>
            <a:off x="5692473" y="5855587"/>
            <a:ext cx="0" cy="30249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31" name="Line 35"/>
          <p:cNvSpPr>
            <a:spLocks noChangeShapeType="1"/>
          </p:cNvSpPr>
          <p:nvPr/>
        </p:nvSpPr>
        <p:spPr bwMode="auto">
          <a:xfrm>
            <a:off x="5867400" y="5855586"/>
            <a:ext cx="0" cy="30249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32" name="Line 34"/>
          <p:cNvSpPr>
            <a:spLocks noChangeShapeType="1"/>
          </p:cNvSpPr>
          <p:nvPr/>
        </p:nvSpPr>
        <p:spPr bwMode="auto">
          <a:xfrm>
            <a:off x="5788689" y="6527799"/>
            <a:ext cx="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33" name="Line 35"/>
          <p:cNvSpPr>
            <a:spLocks noChangeShapeType="1"/>
          </p:cNvSpPr>
          <p:nvPr/>
        </p:nvSpPr>
        <p:spPr bwMode="auto">
          <a:xfrm flipH="1">
            <a:off x="5255289" y="6680199"/>
            <a:ext cx="5334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34" name="Rectangle 80"/>
          <p:cNvSpPr>
            <a:spLocks noChangeArrowheads="1"/>
          </p:cNvSpPr>
          <p:nvPr/>
        </p:nvSpPr>
        <p:spPr bwMode="auto">
          <a:xfrm>
            <a:off x="4673154" y="6481762"/>
            <a:ext cx="61074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mn-ea"/>
                <a:cs typeface="Calibri"/>
              </a:rPr>
              <a:t>Hit?</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440771" name="Line 3"/>
          <p:cNvSpPr>
            <a:spLocks noChangeShapeType="1"/>
          </p:cNvSpPr>
          <p:nvPr/>
        </p:nvSpPr>
        <p:spPr bwMode="auto">
          <a:xfrm rot="5400000">
            <a:off x="8182412" y="5776913"/>
            <a:ext cx="381000" cy="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72" name="Line 4"/>
          <p:cNvSpPr>
            <a:spLocks noChangeShapeType="1"/>
          </p:cNvSpPr>
          <p:nvPr/>
        </p:nvSpPr>
        <p:spPr bwMode="auto">
          <a:xfrm rot="5400000">
            <a:off x="7953812" y="5776913"/>
            <a:ext cx="381000" cy="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73" name="Line 5"/>
          <p:cNvSpPr>
            <a:spLocks noChangeShapeType="1"/>
          </p:cNvSpPr>
          <p:nvPr/>
        </p:nvSpPr>
        <p:spPr bwMode="auto">
          <a:xfrm rot="5400000">
            <a:off x="7725212" y="5776913"/>
            <a:ext cx="381000" cy="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774" name="Line 6"/>
          <p:cNvSpPr>
            <a:spLocks noChangeShapeType="1"/>
          </p:cNvSpPr>
          <p:nvPr/>
        </p:nvSpPr>
        <p:spPr bwMode="auto">
          <a:xfrm rot="5400000">
            <a:off x="7496612" y="5776913"/>
            <a:ext cx="381000" cy="0"/>
          </a:xfrm>
          <a:prstGeom prst="line">
            <a:avLst/>
          </a:prstGeom>
          <a:noFill/>
          <a:ln w="25400">
            <a:solidFill>
              <a:schemeClr val="tx1"/>
            </a:solidFill>
            <a:round/>
            <a:headEnd type="none" w="sm" len="sm"/>
            <a:tailEnd type="stealth" w="med" len="me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 Calibri"/>
              <a:ea typeface="+mn-ea"/>
              <a:cs typeface=" Calibri"/>
            </a:endParaRPr>
          </a:p>
        </p:txBody>
      </p:sp>
      <p:sp>
        <p:nvSpPr>
          <p:cNvPr id="1440847" name="AutoShape 79"/>
          <p:cNvSpPr>
            <a:spLocks noChangeArrowheads="1"/>
          </p:cNvSpPr>
          <p:nvPr/>
        </p:nvSpPr>
        <p:spPr bwMode="auto">
          <a:xfrm rot="10800000" flipV="1">
            <a:off x="7509313" y="5943602"/>
            <a:ext cx="1117600" cy="276225"/>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bg1"/>
          </a:solidFill>
          <a:ln w="25400">
            <a:solidFill>
              <a:schemeClr val="tx1"/>
            </a:solidFill>
            <a:miter lim="800000"/>
            <a:headEnd/>
            <a:tailEnd/>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1600" b="0" i="0" u="none" strike="noStrike" kern="1200" cap="none" spc="0" normalizeH="0" baseline="0" noProof="0" dirty="0" smtClean="0">
                <a:ln>
                  <a:noFill/>
                </a:ln>
                <a:solidFill>
                  <a:srgbClr val="000000"/>
                </a:solidFill>
                <a:effectLst/>
                <a:uLnTx/>
                <a:uFillTx/>
                <a:latin typeface=" Calibri"/>
                <a:ea typeface="+mn-ea"/>
                <a:cs typeface=" Calibri"/>
              </a:rPr>
              <a:t>Mux</a:t>
            </a:r>
            <a:endParaRPr kumimoji="0" lang="en-US" sz="1600" b="0" i="0" u="none" strike="noStrike" kern="1200" cap="none" spc="0" normalizeH="0" baseline="0" noProof="0" dirty="0">
              <a:ln>
                <a:noFill/>
              </a:ln>
              <a:solidFill>
                <a:srgbClr val="000000"/>
              </a:solidFill>
              <a:effectLst/>
              <a:uLnTx/>
              <a:uFillTx/>
              <a:latin typeface=" Calibri"/>
              <a:ea typeface="+mn-ea"/>
              <a:cs typeface=" Calibri"/>
            </a:endParaRPr>
          </a:p>
        </p:txBody>
      </p:sp>
      <p:cxnSp>
        <p:nvCxnSpPr>
          <p:cNvPr id="4" name="Elbow Connector 3"/>
          <p:cNvCxnSpPr>
            <a:stCxn id="1440787" idx="3"/>
          </p:cNvCxnSpPr>
          <p:nvPr/>
        </p:nvCxnSpPr>
        <p:spPr bwMode="auto">
          <a:xfrm>
            <a:off x="6777105" y="1181100"/>
            <a:ext cx="2141908" cy="4906961"/>
          </a:xfrm>
          <a:prstGeom prst="bentConnector2">
            <a:avLst/>
          </a:prstGeom>
          <a:noFill/>
          <a:ln w="25400">
            <a:solidFill>
              <a:schemeClr val="tx1"/>
            </a:solidFill>
            <a:round/>
            <a:headEnd type="none" w="med" len="med"/>
            <a:tailEnd type="none" w="med" len="med"/>
          </a:ln>
          <a:effectLst/>
        </p:spPr>
      </p:cxnSp>
      <p:sp>
        <p:nvSpPr>
          <p:cNvPr id="136" name="Line 50"/>
          <p:cNvSpPr>
            <a:spLocks noChangeShapeType="1"/>
          </p:cNvSpPr>
          <p:nvPr/>
        </p:nvSpPr>
        <p:spPr bwMode="auto">
          <a:xfrm>
            <a:off x="8105809" y="6230369"/>
            <a:ext cx="0" cy="2286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37" name="Line 51"/>
          <p:cNvSpPr>
            <a:spLocks noChangeShapeType="1"/>
          </p:cNvSpPr>
          <p:nvPr/>
        </p:nvSpPr>
        <p:spPr bwMode="auto">
          <a:xfrm flipH="1">
            <a:off x="8105809" y="6458969"/>
            <a:ext cx="990600" cy="0"/>
          </a:xfrm>
          <a:prstGeom prst="line">
            <a:avLst/>
          </a:prstGeom>
          <a:noFill/>
          <a:ln w="25400">
            <a:solidFill>
              <a:schemeClr val="tx1"/>
            </a:solidFill>
            <a:round/>
            <a:headEnd type="stealth" w="med" len="lg"/>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38" name="Rectangle 81"/>
          <p:cNvSpPr>
            <a:spLocks noChangeArrowheads="1"/>
          </p:cNvSpPr>
          <p:nvPr/>
        </p:nvSpPr>
        <p:spPr bwMode="auto">
          <a:xfrm>
            <a:off x="9085188" y="6260532"/>
            <a:ext cx="670953"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smtClean="0">
                <a:ln>
                  <a:noFill/>
                </a:ln>
                <a:solidFill>
                  <a:srgbClr val="000000"/>
                </a:solidFill>
                <a:effectLst/>
                <a:uLnTx/>
                <a:uFillTx/>
                <a:latin typeface="Calibri"/>
                <a:ea typeface="+mn-ea"/>
                <a:cs typeface="Calibri"/>
              </a:rPr>
              <a:t>Data</a:t>
            </a: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39" name="Line 74"/>
          <p:cNvSpPr>
            <a:spLocks noChangeShapeType="1"/>
          </p:cNvSpPr>
          <p:nvPr/>
        </p:nvSpPr>
        <p:spPr bwMode="auto">
          <a:xfrm flipH="1">
            <a:off x="8486809" y="6397055"/>
            <a:ext cx="152400" cy="1524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Calibri"/>
            </a:endParaRPr>
          </a:p>
        </p:txBody>
      </p:sp>
      <p:sp>
        <p:nvSpPr>
          <p:cNvPr id="135" name="Horizontal Scroll 134"/>
          <p:cNvSpPr/>
          <p:nvPr/>
        </p:nvSpPr>
        <p:spPr>
          <a:xfrm>
            <a:off x="66283" y="5257800"/>
            <a:ext cx="2429137" cy="1323240"/>
          </a:xfrm>
          <a:prstGeom prst="horizontalScroll">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342900" indent="-342900" defTabSz="914400">
              <a:buFontTx/>
              <a:buAutoNum type="arabicPeriod"/>
            </a:pPr>
            <a:r>
              <a:rPr lang="en-US" sz="2000" kern="0" dirty="0">
                <a:solidFill>
                  <a:prstClr val="black"/>
                </a:solidFill>
                <a:latin typeface="Calibri" charset="0"/>
              </a:rPr>
              <a:t>Set selection</a:t>
            </a:r>
          </a:p>
          <a:p>
            <a:pPr marL="342900" indent="-342900" defTabSz="914400">
              <a:buFontTx/>
              <a:buAutoNum type="arabicPeriod"/>
            </a:pPr>
            <a:r>
              <a:rPr lang="en-US" sz="2000" kern="0" dirty="0">
                <a:solidFill>
                  <a:prstClr val="black"/>
                </a:solidFill>
                <a:latin typeface="Calibri" charset="0"/>
              </a:rPr>
              <a:t>Tag comparison</a:t>
            </a:r>
          </a:p>
          <a:p>
            <a:pPr marL="342900" indent="-342900" defTabSz="914400">
              <a:buFontTx/>
              <a:buAutoNum type="arabicPeriod"/>
            </a:pPr>
            <a:r>
              <a:rPr lang="en-US" sz="2000" kern="0" dirty="0">
                <a:solidFill>
                  <a:prstClr val="black"/>
                </a:solidFill>
                <a:latin typeface="Calibri" charset="0"/>
              </a:rPr>
              <a:t>Data output</a:t>
            </a:r>
          </a:p>
        </p:txBody>
      </p:sp>
      <p:sp>
        <p:nvSpPr>
          <p:cNvPr id="140" name="Slide Number Placeholder 1"/>
          <p:cNvSpPr txBox="1">
            <a:spLocks/>
          </p:cNvSpPr>
          <p:nvPr/>
        </p:nvSpPr>
        <p:spPr bwMode="auto">
          <a:xfrm>
            <a:off x="9550400" y="6477000"/>
            <a:ext cx="2540000" cy="2921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marL="0" algn="r" defTabSz="457200" rtl="0" eaLnBrk="1" latinLnBrk="0" hangingPunct="1">
              <a:spcBef>
                <a:spcPct val="0"/>
              </a:spcBef>
              <a:defRPr lang="en-US" sz="1200"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5DC2A54D-D38A-6449-A27D-1BD4A1440DD2}" type="slidenum">
              <a:rPr lang="en-US" smtClean="0"/>
              <a:pPr>
                <a:defRPr/>
              </a:pPr>
              <a:t>63</a:t>
            </a:fld>
            <a:endParaRPr lang="en-US" dirty="0">
              <a:solidFill>
                <a:srgbClr val="FBBA03"/>
              </a:solidFill>
            </a:endParaRPr>
          </a:p>
        </p:txBody>
      </p:sp>
      <p:sp>
        <p:nvSpPr>
          <p:cNvPr id="2" name="Slide Number Placeholder 1"/>
          <p:cNvSpPr>
            <a:spLocks noGrp="1"/>
          </p:cNvSpPr>
          <p:nvPr>
            <p:ph type="sldNum" sz="quarter" idx="4"/>
          </p:nvPr>
        </p:nvSpPr>
        <p:spPr/>
        <p:txBody>
          <a:bodyPr/>
          <a:lstStyle/>
          <a:p>
            <a:fld id="{3CC63E4C-4642-794D-A2FD-70F6B81535F5}" type="slidenum">
              <a:rPr lang="en-US" smtClean="0"/>
              <a:pPr/>
              <a:t>63</a:t>
            </a:fld>
            <a:endParaRPr lang="en-US" dirty="0"/>
          </a:p>
        </p:txBody>
      </p:sp>
    </p:spTree>
    <p:extLst>
      <p:ext uri="{BB962C8B-B14F-4D97-AF65-F5344CB8AC3E}">
        <p14:creationId xmlns:p14="http://schemas.microsoft.com/office/powerpoint/2010/main" val="8294928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Alternative Cache Organizations: HW Costs</a:t>
            </a:r>
            <a:endParaRPr lang="en-US" dirty="0"/>
          </a:p>
        </p:txBody>
      </p:sp>
      <p:sp>
        <p:nvSpPr>
          <p:cNvPr id="3" name="Content Placeholder 2"/>
          <p:cNvSpPr>
            <a:spLocks noGrp="1"/>
          </p:cNvSpPr>
          <p:nvPr>
            <p:ph idx="1"/>
          </p:nvPr>
        </p:nvSpPr>
        <p:spPr>
          <a:xfrm>
            <a:off x="914400" y="1295400"/>
            <a:ext cx="9372600" cy="5334000"/>
          </a:xfrm>
        </p:spPr>
        <p:txBody>
          <a:bodyPr>
            <a:normAutofit fontScale="70000" lnSpcReduction="20000"/>
          </a:bodyPr>
          <a:lstStyle/>
          <a:p>
            <a:r>
              <a:rPr lang="en-US" dirty="0"/>
              <a:t>Need to compare every tag in </a:t>
            </a:r>
            <a:r>
              <a:rPr lang="en-US" dirty="0" smtClean="0"/>
              <a:t>each cache </a:t>
            </a:r>
            <a:r>
              <a:rPr lang="en-US" dirty="0"/>
              <a:t>set to the </a:t>
            </a:r>
            <a:r>
              <a:rPr lang="en-US" dirty="0" smtClean="0"/>
              <a:t>memory address; no need to compare tags in different cache sets</a:t>
            </a:r>
          </a:p>
          <a:p>
            <a:pPr lvl="1"/>
            <a:r>
              <a:rPr lang="en-US" dirty="0" smtClean="0"/>
              <a:t># HW comparators == # cache blocks in each cache set = # ways = associativity</a:t>
            </a:r>
          </a:p>
          <a:p>
            <a:r>
              <a:rPr lang="en-US" dirty="0" smtClean="0">
                <a:solidFill>
                  <a:srgbClr val="0000FF"/>
                </a:solidFill>
              </a:rPr>
              <a:t>Direct Mapped</a:t>
            </a:r>
            <a:r>
              <a:rPr lang="en-US" dirty="0" smtClean="0"/>
              <a:t>: a memory block is mapped to one address in cache</a:t>
            </a:r>
            <a:endParaRPr lang="en-US" dirty="0"/>
          </a:p>
          <a:p>
            <a:pPr lvl="1"/>
            <a:r>
              <a:rPr lang="en-US" dirty="0" smtClean="0"/>
              <a:t># cache sets = # cache blocks; each </a:t>
            </a:r>
            <a:r>
              <a:rPr lang="en-US" dirty="0"/>
              <a:t>cache set has 1 cache </a:t>
            </a:r>
            <a:r>
              <a:rPr lang="en-US" dirty="0" smtClean="0"/>
              <a:t>block</a:t>
            </a:r>
          </a:p>
          <a:p>
            <a:pPr lvl="1"/>
            <a:r>
              <a:rPr lang="en-US" dirty="0" smtClean="0">
                <a:solidFill>
                  <a:srgbClr val="FF0000"/>
                </a:solidFill>
              </a:rPr>
              <a:t># HW comparators = 1</a:t>
            </a:r>
          </a:p>
          <a:p>
            <a:r>
              <a:rPr lang="en-US" dirty="0" smtClean="0">
                <a:solidFill>
                  <a:srgbClr val="0000FF"/>
                </a:solidFill>
              </a:rPr>
              <a:t>Fully Associative</a:t>
            </a:r>
            <a:r>
              <a:rPr lang="en-US" dirty="0" smtClean="0"/>
              <a:t>: </a:t>
            </a:r>
            <a:r>
              <a:rPr lang="en-US" dirty="0"/>
              <a:t>a memory block </a:t>
            </a:r>
            <a:r>
              <a:rPr lang="en-US" dirty="0" smtClean="0"/>
              <a:t>can be </a:t>
            </a:r>
            <a:r>
              <a:rPr lang="en-US" dirty="0"/>
              <a:t>mapped to </a:t>
            </a:r>
            <a:r>
              <a:rPr lang="en-US" dirty="0" smtClean="0"/>
              <a:t>any address </a:t>
            </a:r>
            <a:r>
              <a:rPr lang="en-US" dirty="0"/>
              <a:t>in </a:t>
            </a:r>
            <a:r>
              <a:rPr lang="en-US" dirty="0" smtClean="0"/>
              <a:t>cache</a:t>
            </a:r>
          </a:p>
          <a:p>
            <a:pPr lvl="1"/>
            <a:r>
              <a:rPr lang="en-US" dirty="0"/>
              <a:t># cache sets </a:t>
            </a:r>
            <a:r>
              <a:rPr lang="en-US" dirty="0" smtClean="0"/>
              <a:t>= 1; it contains all cache blocks</a:t>
            </a:r>
            <a:endParaRPr lang="en-US" dirty="0"/>
          </a:p>
          <a:p>
            <a:pPr lvl="1"/>
            <a:r>
              <a:rPr lang="en-US" altLang="zh-CN" dirty="0" smtClean="0">
                <a:solidFill>
                  <a:srgbClr val="FF0000"/>
                </a:solidFill>
              </a:rPr>
              <a:t>#</a:t>
            </a:r>
            <a:r>
              <a:rPr lang="en-US" dirty="0" smtClean="0">
                <a:solidFill>
                  <a:srgbClr val="FF0000"/>
                </a:solidFill>
              </a:rPr>
              <a:t> HW comparator</a:t>
            </a:r>
            <a:r>
              <a:rPr lang="en-US" altLang="zh-CN" dirty="0" smtClean="0">
                <a:solidFill>
                  <a:srgbClr val="FF0000"/>
                </a:solidFill>
              </a:rPr>
              <a:t>s</a:t>
            </a:r>
            <a:r>
              <a:rPr lang="en-US" dirty="0" smtClean="0">
                <a:solidFill>
                  <a:srgbClr val="FF0000"/>
                </a:solidFill>
              </a:rPr>
              <a:t> = # cache blocks, plus </a:t>
            </a:r>
            <a:r>
              <a:rPr lang="en-US" dirty="0">
                <a:solidFill>
                  <a:srgbClr val="FF0000"/>
                </a:solidFill>
              </a:rPr>
              <a:t>a HW mux </a:t>
            </a:r>
            <a:endParaRPr lang="en-US" dirty="0" smtClean="0">
              <a:solidFill>
                <a:srgbClr val="FF0000"/>
              </a:solidFill>
            </a:endParaRPr>
          </a:p>
          <a:p>
            <a:r>
              <a:rPr lang="en-US" dirty="0" smtClean="0">
                <a:solidFill>
                  <a:srgbClr val="0000FF"/>
                </a:solidFill>
              </a:rPr>
              <a:t>N-way </a:t>
            </a:r>
            <a:r>
              <a:rPr lang="en-US" dirty="0">
                <a:solidFill>
                  <a:srgbClr val="0000FF"/>
                </a:solidFill>
              </a:rPr>
              <a:t>Set </a:t>
            </a:r>
            <a:r>
              <a:rPr lang="en-US" dirty="0" smtClean="0">
                <a:solidFill>
                  <a:srgbClr val="0000FF"/>
                </a:solidFill>
              </a:rPr>
              <a:t>Associative</a:t>
            </a:r>
            <a:r>
              <a:rPr lang="en-US" dirty="0" smtClean="0"/>
              <a:t>: </a:t>
            </a:r>
            <a:r>
              <a:rPr lang="en-US" dirty="0"/>
              <a:t>a memory block can be mapped </a:t>
            </a:r>
            <a:r>
              <a:rPr lang="en-US" dirty="0" smtClean="0"/>
              <a:t>to one of N possible addresses </a:t>
            </a:r>
            <a:r>
              <a:rPr lang="en-US" dirty="0"/>
              <a:t>in cache</a:t>
            </a:r>
          </a:p>
          <a:p>
            <a:pPr lvl="1"/>
            <a:r>
              <a:rPr lang="en-US" dirty="0" smtClean="0"/>
              <a:t># cache </a:t>
            </a:r>
            <a:r>
              <a:rPr lang="en-US" dirty="0"/>
              <a:t>sets = </a:t>
            </a:r>
            <a:r>
              <a:rPr lang="en-US" dirty="0" smtClean="0"/>
              <a:t># cache blocks </a:t>
            </a:r>
            <a:r>
              <a:rPr lang="en-US" dirty="0"/>
              <a:t>/ </a:t>
            </a:r>
            <a:r>
              <a:rPr lang="en-US" dirty="0" smtClean="0"/>
              <a:t>N; each </a:t>
            </a:r>
            <a:r>
              <a:rPr lang="en-US" dirty="0"/>
              <a:t>cache set has N cache blocks</a:t>
            </a:r>
          </a:p>
          <a:p>
            <a:pPr lvl="1"/>
            <a:r>
              <a:rPr lang="en-US" b="1" i="1" dirty="0" smtClean="0"/>
              <a:t>Fully </a:t>
            </a:r>
            <a:r>
              <a:rPr lang="en-US" b="1" i="1" dirty="0"/>
              <a:t>Associative: N = </a:t>
            </a:r>
            <a:r>
              <a:rPr lang="en-US" b="1" i="1" dirty="0" smtClean="0"/>
              <a:t>total number </a:t>
            </a:r>
            <a:r>
              <a:rPr lang="en-US" b="1" i="1" dirty="0"/>
              <a:t>of </a:t>
            </a:r>
            <a:r>
              <a:rPr lang="en-US" b="1" i="1" dirty="0" smtClean="0"/>
              <a:t>cache blocks</a:t>
            </a:r>
            <a:endParaRPr lang="en-US" b="1" i="1" dirty="0"/>
          </a:p>
          <a:p>
            <a:pPr lvl="1"/>
            <a:r>
              <a:rPr lang="en-US" b="1" i="1" dirty="0"/>
              <a:t>Direct </a:t>
            </a:r>
            <a:r>
              <a:rPr lang="en-US" b="1" i="1" dirty="0" smtClean="0"/>
              <a:t>Mapped: N = 1</a:t>
            </a:r>
          </a:p>
          <a:p>
            <a:pPr lvl="1"/>
            <a:r>
              <a:rPr lang="en-US" dirty="0">
                <a:solidFill>
                  <a:srgbClr val="FF0000"/>
                </a:solidFill>
              </a:rPr>
              <a:t>N HW </a:t>
            </a:r>
            <a:r>
              <a:rPr lang="en-US" dirty="0" smtClean="0">
                <a:solidFill>
                  <a:srgbClr val="FF0000"/>
                </a:solidFill>
              </a:rPr>
              <a:t>comparators, plus a HW mux </a:t>
            </a:r>
            <a:endParaRPr lang="en-US" dirty="0">
              <a:solidFill>
                <a:srgbClr val="FF0000"/>
              </a:solidFill>
            </a:endParaRPr>
          </a:p>
        </p:txBody>
      </p:sp>
      <p:sp>
        <p:nvSpPr>
          <p:cNvPr id="8" name="Slide Number Placeholder 5"/>
          <p:cNvSpPr>
            <a:spLocks noGrp="1"/>
          </p:cNvSpPr>
          <p:nvPr>
            <p:ph type="sldNum" sz="quarter" idx="4"/>
          </p:nvPr>
        </p:nvSpPr>
        <p:spPr>
          <a:xfrm>
            <a:off x="92710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64</a:t>
            </a:fld>
            <a:endParaRPr lang="en-US"/>
          </a:p>
        </p:txBody>
      </p:sp>
      <p:sp>
        <p:nvSpPr>
          <p:cNvPr id="5" name="Date Placeholder 3"/>
          <p:cNvSpPr txBox="1">
            <a:spLocks/>
          </p:cNvSpPr>
          <p:nvPr/>
        </p:nvSpPr>
        <p:spPr>
          <a:xfrm>
            <a:off x="6858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3985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pPr eaLnBrk="1" hangingPunct="1"/>
            <a:r>
              <a:rPr lang="en-US" dirty="0" smtClean="0"/>
              <a:t>N-way SA Cache: Performance </a:t>
            </a:r>
            <a:r>
              <a:rPr lang="en-US" altLang="zh-CN" dirty="0" smtClean="0"/>
              <a:t>Costs</a:t>
            </a:r>
            <a:endParaRPr lang="en-US" dirty="0" smtClean="0"/>
          </a:p>
        </p:txBody>
      </p:sp>
      <p:sp>
        <p:nvSpPr>
          <p:cNvPr id="1695747" name="Rectangle 3"/>
          <p:cNvSpPr>
            <a:spLocks noGrp="1" noChangeArrowheads="1"/>
          </p:cNvSpPr>
          <p:nvPr>
            <p:ph type="body" idx="1"/>
          </p:nvPr>
        </p:nvSpPr>
        <p:spPr>
          <a:xfrm>
            <a:off x="609599" y="1307886"/>
            <a:ext cx="10972801" cy="5413591"/>
          </a:xfrm>
        </p:spPr>
        <p:txBody>
          <a:bodyPr>
            <a:normAutofit fontScale="92500" lnSpcReduction="20000"/>
          </a:bodyPr>
          <a:lstStyle/>
          <a:p>
            <a:pPr>
              <a:lnSpc>
                <a:spcPct val="90000"/>
              </a:lnSpc>
              <a:spcBef>
                <a:spcPct val="0"/>
              </a:spcBef>
            </a:pPr>
            <a:r>
              <a:rPr lang="en-US" dirty="0" smtClean="0"/>
              <a:t>Performance costs</a:t>
            </a:r>
          </a:p>
          <a:p>
            <a:pPr lvl="1">
              <a:lnSpc>
                <a:spcPct val="90000"/>
              </a:lnSpc>
              <a:spcBef>
                <a:spcPct val="0"/>
              </a:spcBef>
            </a:pPr>
            <a:r>
              <a:rPr lang="en-US" dirty="0" smtClean="0"/>
              <a:t>N-way </a:t>
            </a:r>
            <a:r>
              <a:rPr lang="en-US" dirty="0"/>
              <a:t>SA </a:t>
            </a:r>
            <a:r>
              <a:rPr lang="en-US" dirty="0" smtClean="0"/>
              <a:t>cache: N HW comparators make Hit/Miss decision; Mux selects a way out of N ways (the hit cache block); output data</a:t>
            </a:r>
          </a:p>
          <a:p>
            <a:pPr lvl="1">
              <a:lnSpc>
                <a:spcPct val="90000"/>
              </a:lnSpc>
              <a:spcBef>
                <a:spcPct val="0"/>
              </a:spcBef>
            </a:pPr>
            <a:r>
              <a:rPr lang="en-US" dirty="0"/>
              <a:t>DM cache: </a:t>
            </a:r>
            <a:r>
              <a:rPr lang="en-US" dirty="0" smtClean="0"/>
              <a:t>single </a:t>
            </a:r>
            <a:r>
              <a:rPr lang="en-US" dirty="0"/>
              <a:t>HW comparator makes Hit/Miss </a:t>
            </a:r>
            <a:r>
              <a:rPr lang="en-US" dirty="0" smtClean="0"/>
              <a:t>decision; </a:t>
            </a:r>
            <a:r>
              <a:rPr lang="en-US" dirty="0"/>
              <a:t>output data</a:t>
            </a:r>
            <a:endParaRPr lang="en-US" dirty="0" smtClean="0"/>
          </a:p>
          <a:p>
            <a:pPr lvl="2">
              <a:lnSpc>
                <a:spcPct val="90000"/>
              </a:lnSpc>
              <a:spcBef>
                <a:spcPct val="0"/>
              </a:spcBef>
            </a:pPr>
            <a:r>
              <a:rPr lang="en-US" altLang="zh-CN" dirty="0" smtClean="0"/>
              <a:t>Speculative </a:t>
            </a:r>
            <a:r>
              <a:rPr lang="en-US" altLang="zh-CN" dirty="0"/>
              <a:t>execution</a:t>
            </a:r>
            <a:r>
              <a:rPr lang="en-US" dirty="0"/>
              <a:t> </a:t>
            </a:r>
            <a:r>
              <a:rPr lang="en-US" dirty="0" smtClean="0"/>
              <a:t>optimization: </a:t>
            </a:r>
            <a:r>
              <a:rPr lang="en-US" dirty="0">
                <a:solidFill>
                  <a:srgbClr val="FF0000"/>
                </a:solidFill>
              </a:rPr>
              <a:t>output </a:t>
            </a:r>
            <a:r>
              <a:rPr lang="en-US" dirty="0" smtClean="0">
                <a:solidFill>
                  <a:srgbClr val="FF0000"/>
                </a:solidFill>
              </a:rPr>
              <a:t>cache block data before Tag </a:t>
            </a:r>
            <a:r>
              <a:rPr lang="en-US" smtClean="0">
                <a:solidFill>
                  <a:srgbClr val="FF0000"/>
                </a:solidFill>
              </a:rPr>
              <a:t>comparison makes </a:t>
            </a:r>
            <a:r>
              <a:rPr lang="en-US" dirty="0" smtClean="0">
                <a:solidFill>
                  <a:srgbClr val="FF0000"/>
                </a:solidFill>
              </a:rPr>
              <a:t>Hit/Miss decision</a:t>
            </a:r>
            <a:r>
              <a:rPr lang="en-US" dirty="0" smtClean="0"/>
              <a:t>; execute optimistically assuming it is a hit; recover later if it turns out to be a </a:t>
            </a:r>
            <a:r>
              <a:rPr lang="en-US" dirty="0"/>
              <a:t>miss; </a:t>
            </a:r>
            <a:r>
              <a:rPr lang="en-US" dirty="0" smtClean="0"/>
              <a:t>works </a:t>
            </a:r>
            <a:r>
              <a:rPr lang="en-US" dirty="0"/>
              <a:t>well if hit rate is </a:t>
            </a:r>
            <a:r>
              <a:rPr lang="en-US" dirty="0" smtClean="0"/>
              <a:t>high</a:t>
            </a:r>
          </a:p>
          <a:p>
            <a:pPr lvl="3">
              <a:lnSpc>
                <a:spcPct val="90000"/>
              </a:lnSpc>
              <a:spcBef>
                <a:spcPct val="0"/>
              </a:spcBef>
            </a:pPr>
            <a:r>
              <a:rPr lang="en-US" dirty="0"/>
              <a:t>Instead of </a:t>
            </a:r>
            <a:r>
              <a:rPr lang="en-US" dirty="0" smtClean="0"/>
              <a:t>1) Set selection; 2) Tag comparison; 3) Data output, </a:t>
            </a:r>
            <a:endParaRPr lang="en-US" dirty="0"/>
          </a:p>
          <a:p>
            <a:pPr lvl="3">
              <a:lnSpc>
                <a:spcPct val="90000"/>
              </a:lnSpc>
              <a:spcBef>
                <a:spcPct val="0"/>
              </a:spcBef>
            </a:pPr>
            <a:r>
              <a:rPr lang="en-US" dirty="0"/>
              <a:t>we </a:t>
            </a:r>
            <a:r>
              <a:rPr lang="en-US" dirty="0" smtClean="0"/>
              <a:t>have 1) Set selection; </a:t>
            </a:r>
            <a:r>
              <a:rPr lang="en-US" dirty="0" smtClean="0">
                <a:solidFill>
                  <a:srgbClr val="FF0000"/>
                </a:solidFill>
              </a:rPr>
              <a:t>2) (Data output &amp; </a:t>
            </a:r>
            <a:r>
              <a:rPr lang="en-US" dirty="0">
                <a:solidFill>
                  <a:srgbClr val="FF0000"/>
                </a:solidFill>
              </a:rPr>
              <a:t>Tag </a:t>
            </a:r>
            <a:r>
              <a:rPr lang="en-US" dirty="0" smtClean="0">
                <a:solidFill>
                  <a:srgbClr val="FF0000"/>
                </a:solidFill>
              </a:rPr>
              <a:t>comparison</a:t>
            </a:r>
            <a:r>
              <a:rPr lang="en-US" dirty="0">
                <a:solidFill>
                  <a:srgbClr val="FF0000"/>
                </a:solidFill>
              </a:rPr>
              <a:t>)</a:t>
            </a:r>
            <a:r>
              <a:rPr lang="en-US" dirty="0" smtClean="0">
                <a:solidFill>
                  <a:srgbClr val="FF0000"/>
                </a:solidFill>
              </a:rPr>
              <a:t> in parallel</a:t>
            </a:r>
            <a:endParaRPr lang="en-US" dirty="0">
              <a:solidFill>
                <a:srgbClr val="FF0000"/>
              </a:solidFill>
            </a:endParaRPr>
          </a:p>
          <a:p>
            <a:pPr lvl="2">
              <a:lnSpc>
                <a:spcPct val="90000"/>
              </a:lnSpc>
              <a:spcBef>
                <a:spcPct val="0"/>
              </a:spcBef>
            </a:pPr>
            <a:r>
              <a:rPr lang="en-US" altLang="zh-CN" dirty="0" smtClean="0"/>
              <a:t>This </a:t>
            </a:r>
            <a:r>
              <a:rPr lang="en-US" dirty="0" smtClean="0"/>
              <a:t>optimization for DM cache does not work for N-way SA cache. Why?</a:t>
            </a:r>
          </a:p>
          <a:p>
            <a:pPr lvl="3">
              <a:lnSpc>
                <a:spcPct val="90000"/>
              </a:lnSpc>
              <a:spcBef>
                <a:spcPct val="0"/>
              </a:spcBef>
            </a:pPr>
            <a:r>
              <a:rPr lang="en-US" dirty="0" smtClean="0"/>
              <a:t>For </a:t>
            </a:r>
            <a:r>
              <a:rPr lang="en-US" dirty="0"/>
              <a:t>N-way </a:t>
            </a:r>
            <a:r>
              <a:rPr lang="en-US" dirty="0" smtClean="0"/>
              <a:t>SA cache, data is available only </a:t>
            </a:r>
            <a:r>
              <a:rPr lang="en-US" dirty="0"/>
              <a:t>after </a:t>
            </a:r>
            <a:r>
              <a:rPr lang="en-US" dirty="0" smtClean="0"/>
              <a:t>Hit/Miss decision; if hit, the Mux selects a block from one of N ways</a:t>
            </a:r>
          </a:p>
          <a:p>
            <a:pPr lvl="3">
              <a:lnSpc>
                <a:spcPct val="90000"/>
              </a:lnSpc>
              <a:spcBef>
                <a:spcPct val="0"/>
              </a:spcBef>
            </a:pPr>
            <a:r>
              <a:rPr lang="en-US" dirty="0" smtClean="0"/>
              <a:t>N possible hit cache blocks before Mux finishes selection</a:t>
            </a:r>
          </a:p>
          <a:p>
            <a:pPr>
              <a:lnSpc>
                <a:spcPct val="90000"/>
              </a:lnSpc>
              <a:spcBef>
                <a:spcPct val="0"/>
              </a:spcBef>
            </a:pPr>
            <a:r>
              <a:rPr lang="en-US" dirty="0" smtClean="0"/>
              <a:t>But SA cache reduces miss rate by having more flexible cache block placement</a:t>
            </a:r>
          </a:p>
          <a:p>
            <a:pPr lvl="1">
              <a:lnSpc>
                <a:spcPct val="90000"/>
              </a:lnSpc>
              <a:spcBef>
                <a:spcPct val="0"/>
              </a:spcBef>
            </a:pPr>
            <a:r>
              <a:rPr lang="en-US" dirty="0" smtClean="0"/>
              <a:t>When </a:t>
            </a:r>
            <a:r>
              <a:rPr lang="en-US" dirty="0"/>
              <a:t>miss occurs, </a:t>
            </a:r>
            <a:r>
              <a:rPr lang="en-US" dirty="0" smtClean="0"/>
              <a:t>which </a:t>
            </a:r>
            <a:r>
              <a:rPr lang="en-US" dirty="0"/>
              <a:t>block </a:t>
            </a:r>
            <a:r>
              <a:rPr lang="en-US" dirty="0" smtClean="0"/>
              <a:t>is selected </a:t>
            </a:r>
            <a:r>
              <a:rPr lang="en-US" dirty="0"/>
              <a:t>for replacement?</a:t>
            </a:r>
          </a:p>
          <a:p>
            <a:pPr lvl="1">
              <a:lnSpc>
                <a:spcPct val="90000"/>
              </a:lnSpc>
              <a:spcBef>
                <a:spcPct val="0"/>
              </a:spcBef>
              <a:buClr>
                <a:schemeClr val="tx1"/>
              </a:buClr>
            </a:pPr>
            <a:r>
              <a:rPr lang="en-US" dirty="0"/>
              <a:t>Least Recently Used (LRU): one that has been unused the longest (principle of temporal locality</a:t>
            </a:r>
            <a:r>
              <a:rPr lang="en-US" dirty="0" smtClean="0"/>
              <a:t>)</a:t>
            </a:r>
          </a:p>
          <a:p>
            <a:pPr>
              <a:lnSpc>
                <a:spcPct val="90000"/>
              </a:lnSpc>
              <a:spcBef>
                <a:spcPct val="0"/>
              </a:spcBef>
              <a:buClr>
                <a:schemeClr val="tx1"/>
              </a:buClr>
            </a:pPr>
            <a:r>
              <a:rPr lang="en-US" dirty="0" smtClean="0"/>
              <a:t>In summary: </a:t>
            </a:r>
            <a:r>
              <a:rPr lang="en-US" dirty="0" smtClean="0">
                <a:solidFill>
                  <a:srgbClr val="FF0000"/>
                </a:solidFill>
              </a:rPr>
              <a:t>higher associativity </a:t>
            </a:r>
            <a:r>
              <a:rPr lang="en-US" dirty="0" smtClean="0">
                <a:solidFill>
                  <a:srgbClr val="FF0000"/>
                </a:solidFill>
                <a:sym typeface="Wingdings" panose="05000000000000000000" pitchFamily="2" charset="2"/>
              </a:rPr>
              <a:t> higher hit time &amp; lower miss rate</a:t>
            </a:r>
            <a:endParaRPr lang="en-US" dirty="0">
              <a:solidFill>
                <a:srgbClr val="FF0000"/>
              </a:solidFill>
            </a:endParaRPr>
          </a:p>
        </p:txBody>
      </p:sp>
      <p:sp>
        <p:nvSpPr>
          <p:cNvPr id="5" name="Date Placeholder 3"/>
          <p:cNvSpPr txBox="1">
            <a:spLocks/>
          </p:cNvSpPr>
          <p:nvPr/>
        </p:nvSpPr>
        <p:spPr>
          <a:xfrm>
            <a:off x="68179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dirty="0"/>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 name="Slide Number Placeholder 5"/>
          <p:cNvSpPr>
            <a:spLocks noGrp="1"/>
          </p:cNvSpPr>
          <p:nvPr>
            <p:ph type="sldNum" sz="quarter" idx="4"/>
          </p:nvPr>
        </p:nvSpPr>
        <p:spPr>
          <a:xfrm>
            <a:off x="9408696"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65</a:t>
            </a:fld>
            <a:endParaRPr lang="en-US"/>
          </a:p>
        </p:txBody>
      </p:sp>
    </p:spTree>
    <p:extLst>
      <p:ext uri="{BB962C8B-B14F-4D97-AF65-F5344CB8AC3E}">
        <p14:creationId xmlns:p14="http://schemas.microsoft.com/office/powerpoint/2010/main" val="2514514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5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95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95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957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957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957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957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57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9574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9574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9574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9574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957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574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rgbClr val="D9D9D9"/>
                </a:solidFill>
              </a:rPr>
              <a:t>Memory Hierarchy and Latency</a:t>
            </a:r>
          </a:p>
          <a:p>
            <a:r>
              <a:rPr lang="en-US" dirty="0" smtClean="0">
                <a:solidFill>
                  <a:srgbClr val="D9D9D9"/>
                </a:solidFill>
              </a:rPr>
              <a:t>Cache Principles</a:t>
            </a:r>
          </a:p>
          <a:p>
            <a:r>
              <a:rPr lang="en-US" dirty="0">
                <a:solidFill>
                  <a:srgbClr val="D9D9D9"/>
                </a:solidFill>
              </a:rPr>
              <a:t>Basic Cache Organization</a:t>
            </a:r>
          </a:p>
          <a:p>
            <a:r>
              <a:rPr lang="en-US" dirty="0">
                <a:solidFill>
                  <a:srgbClr val="D9D9D9"/>
                </a:solidFill>
              </a:rPr>
              <a:t>Different Kinds of Caches</a:t>
            </a:r>
          </a:p>
          <a:p>
            <a:r>
              <a:rPr lang="en-US" dirty="0"/>
              <a:t>Write Back vs. Write Through</a:t>
            </a:r>
          </a:p>
          <a:p>
            <a:r>
              <a:rPr lang="en-US" dirty="0" smtClean="0">
                <a:solidFill>
                  <a:srgbClr val="D9D9D9"/>
                </a:solidFill>
              </a:rPr>
              <a:t>Summary</a:t>
            </a:r>
          </a:p>
          <a:p>
            <a:endParaRPr lang="en-US" dirty="0"/>
          </a:p>
        </p:txBody>
      </p:sp>
      <p:sp>
        <p:nvSpPr>
          <p:cNvPr id="8"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Fall </a:t>
            </a:r>
            <a:r>
              <a:rPr lang="is-IS" dirty="0" smtClean="0"/>
              <a:t>2017</a:t>
            </a:r>
            <a:r>
              <a:rPr lang="en-US" dirty="0" smtClean="0"/>
              <a:t> </a:t>
            </a:r>
            <a:r>
              <a:rPr lang="en-US" dirty="0"/>
              <a:t>– Lecture #14</a:t>
            </a:r>
          </a:p>
        </p:txBody>
      </p:sp>
      <p:sp>
        <p:nvSpPr>
          <p:cNvPr id="10" name="Slide Number Placeholder 5"/>
          <p:cNvSpPr>
            <a:spLocks noGrp="1"/>
          </p:cNvSpPr>
          <p:nvPr>
            <p:ph type="sldNum" sz="quarter" idx="4"/>
          </p:nvPr>
        </p:nvSpPr>
        <p:spPr>
          <a:xfrm>
            <a:off x="95250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66</a:t>
            </a:fld>
            <a:endParaRPr lang="en-US"/>
          </a:p>
        </p:txBody>
      </p:sp>
    </p:spTree>
    <p:extLst>
      <p:ext uri="{BB962C8B-B14F-4D97-AF65-F5344CB8AC3E}">
        <p14:creationId xmlns:p14="http://schemas.microsoft.com/office/powerpoint/2010/main" val="13734028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Handling Stores with Write-Through</a:t>
            </a:r>
            <a:endParaRPr lang="en-US" dirty="0"/>
          </a:p>
        </p:txBody>
      </p:sp>
      <p:sp>
        <p:nvSpPr>
          <p:cNvPr id="3" name="Content Placeholder 2"/>
          <p:cNvSpPr>
            <a:spLocks noGrp="1"/>
          </p:cNvSpPr>
          <p:nvPr>
            <p:ph idx="1"/>
          </p:nvPr>
        </p:nvSpPr>
        <p:spPr/>
        <p:txBody>
          <a:bodyPr>
            <a:normAutofit lnSpcReduction="10000"/>
          </a:bodyPr>
          <a:lstStyle/>
          <a:p>
            <a:r>
              <a:rPr lang="en-US" dirty="0" smtClean="0"/>
              <a:t>Store instructions write to memory, changing values</a:t>
            </a:r>
          </a:p>
          <a:p>
            <a:r>
              <a:rPr lang="en-US" dirty="0" smtClean="0"/>
              <a:t>Need to make sure cache and memory have same values on writes: two policies</a:t>
            </a:r>
          </a:p>
          <a:p>
            <a:pPr>
              <a:buNone/>
            </a:pPr>
            <a:r>
              <a:rPr lang="en-US" dirty="0" smtClean="0">
                <a:solidFill>
                  <a:srgbClr val="0000FF"/>
                </a:solidFill>
              </a:rPr>
              <a:t>1) Write-Through Policy</a:t>
            </a:r>
            <a:r>
              <a:rPr lang="en-US" dirty="0" smtClean="0"/>
              <a:t>: write cache and write </a:t>
            </a:r>
            <a:r>
              <a:rPr lang="en-US" i="1" dirty="0" smtClean="0"/>
              <a:t>through </a:t>
            </a:r>
            <a:r>
              <a:rPr lang="en-US" dirty="0" smtClean="0"/>
              <a:t>the cache to memory</a:t>
            </a:r>
          </a:p>
          <a:p>
            <a:pPr lvl="1"/>
            <a:r>
              <a:rPr lang="en-US" dirty="0" smtClean="0"/>
              <a:t>Every write </a:t>
            </a:r>
            <a:r>
              <a:rPr lang="en-US" altLang="zh-CN" dirty="0" smtClean="0"/>
              <a:t>updates both cache and</a:t>
            </a:r>
            <a:r>
              <a:rPr lang="en-US" dirty="0" smtClean="0"/>
              <a:t> memory</a:t>
            </a:r>
          </a:p>
          <a:p>
            <a:pPr lvl="1"/>
            <a:r>
              <a:rPr lang="en-US" dirty="0" smtClean="0"/>
              <a:t>Optimization: insert a small write buffer between cache and memory to allow processor to continue once data in Buffer; memory is updated from write buffer in parallel to processor execution</a:t>
            </a:r>
          </a:p>
          <a:p>
            <a:pPr lvl="1">
              <a:buNone/>
            </a:pPr>
            <a:endParaRPr lang="en-US" dirty="0" smtClean="0"/>
          </a:p>
          <a:p>
            <a:pPr lvl="1"/>
            <a:endParaRPr lang="en-US" dirty="0"/>
          </a:p>
        </p:txBody>
      </p:sp>
      <p:sp>
        <p:nvSpPr>
          <p:cNvPr id="5" name="Date Placeholder 3"/>
          <p:cNvSpPr txBox="1">
            <a:spLocks/>
          </p:cNvSpPr>
          <p:nvPr/>
        </p:nvSpPr>
        <p:spPr>
          <a:xfrm>
            <a:off x="768223"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4"/>
          </p:nvPr>
        </p:nvSpPr>
        <p:spPr>
          <a:xfrm>
            <a:off x="9215532"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67</a:t>
            </a:fld>
            <a:endParaRPr lang="en-US"/>
          </a:p>
        </p:txBody>
      </p:sp>
    </p:spTree>
    <p:extLst>
      <p:ext uri="{BB962C8B-B14F-4D97-AF65-F5344CB8AC3E}">
        <p14:creationId xmlns:p14="http://schemas.microsoft.com/office/powerpoint/2010/main" val="5876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Stores with Write-Back</a:t>
            </a:r>
            <a:endParaRPr lang="en-US" dirty="0"/>
          </a:p>
        </p:txBody>
      </p:sp>
      <p:sp>
        <p:nvSpPr>
          <p:cNvPr id="3" name="Content Placeholder 2"/>
          <p:cNvSpPr>
            <a:spLocks noGrp="1"/>
          </p:cNvSpPr>
          <p:nvPr>
            <p:ph idx="1"/>
          </p:nvPr>
        </p:nvSpPr>
        <p:spPr>
          <a:xfrm>
            <a:off x="1082351" y="1600201"/>
            <a:ext cx="10189029" cy="4655577"/>
          </a:xfrm>
        </p:spPr>
        <p:txBody>
          <a:bodyPr>
            <a:normAutofit/>
          </a:bodyPr>
          <a:lstStyle/>
          <a:p>
            <a:pPr>
              <a:buNone/>
            </a:pPr>
            <a:r>
              <a:rPr lang="en-US" dirty="0" smtClean="0">
                <a:solidFill>
                  <a:srgbClr val="0000FF"/>
                </a:solidFill>
              </a:rPr>
              <a:t>2) Write-Back Policy</a:t>
            </a:r>
            <a:r>
              <a:rPr lang="en-US" dirty="0" smtClean="0"/>
              <a:t>: write only to cache and then write cache block </a:t>
            </a:r>
            <a:r>
              <a:rPr lang="en-US" i="1" dirty="0" smtClean="0"/>
              <a:t>back </a:t>
            </a:r>
            <a:r>
              <a:rPr lang="en-US" dirty="0" smtClean="0"/>
              <a:t>to memory when the block is evicted from cache</a:t>
            </a:r>
          </a:p>
          <a:p>
            <a:pPr lvl="1"/>
            <a:r>
              <a:rPr lang="en-US" dirty="0" smtClean="0"/>
              <a:t>Multiple writes collected in cache, only single write to memory per block</a:t>
            </a:r>
          </a:p>
          <a:p>
            <a:pPr lvl="1"/>
            <a:r>
              <a:rPr lang="en-US" dirty="0" smtClean="0"/>
              <a:t>Include bit to see if wrote to block or not, and then only update memory if bit is set</a:t>
            </a:r>
          </a:p>
          <a:p>
            <a:pPr lvl="2"/>
            <a:r>
              <a:rPr lang="en-US" dirty="0" smtClean="0"/>
              <a:t>Called “</a:t>
            </a:r>
            <a:r>
              <a:rPr lang="en-US" dirty="0" smtClean="0">
                <a:solidFill>
                  <a:srgbClr val="0000FF"/>
                </a:solidFill>
              </a:rPr>
              <a:t>Dirty</a:t>
            </a:r>
            <a:r>
              <a:rPr lang="en-US" dirty="0" smtClean="0"/>
              <a:t>” bit (writing makes it “dirty”)</a:t>
            </a:r>
          </a:p>
          <a:p>
            <a:pPr lvl="1">
              <a:buNone/>
            </a:pPr>
            <a:endParaRPr lang="en-US" dirty="0" smtClean="0"/>
          </a:p>
          <a:p>
            <a:pPr lvl="1"/>
            <a:endParaRPr lang="en-US" dirty="0"/>
          </a:p>
        </p:txBody>
      </p:sp>
      <p:sp>
        <p:nvSpPr>
          <p:cNvPr id="5" name="Date Placeholder 3"/>
          <p:cNvSpPr txBox="1">
            <a:spLocks/>
          </p:cNvSpPr>
          <p:nvPr/>
        </p:nvSpPr>
        <p:spPr>
          <a:xfrm>
            <a:off x="768223"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4"/>
          </p:nvPr>
        </p:nvSpPr>
        <p:spPr>
          <a:xfrm>
            <a:off x="9271516"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68</a:t>
            </a:fld>
            <a:endParaRPr lang="en-US"/>
          </a:p>
        </p:txBody>
      </p:sp>
    </p:spTree>
    <p:extLst>
      <p:ext uri="{BB962C8B-B14F-4D97-AF65-F5344CB8AC3E}">
        <p14:creationId xmlns:p14="http://schemas.microsoft.com/office/powerpoint/2010/main" val="29629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40026" y="274638"/>
            <a:ext cx="9012074" cy="1143000"/>
          </a:xfrm>
        </p:spPr>
        <p:txBody>
          <a:bodyPr>
            <a:normAutofit/>
          </a:bodyPr>
          <a:lstStyle/>
          <a:p>
            <a:pPr>
              <a:lnSpc>
                <a:spcPct val="85000"/>
              </a:lnSpc>
            </a:pPr>
            <a:r>
              <a:rPr lang="en-US" dirty="0" smtClean="0"/>
              <a:t>Write-Back Cache</a:t>
            </a:r>
            <a:endParaRPr lang="en-US" dirty="0"/>
          </a:p>
        </p:txBody>
      </p:sp>
      <p:sp>
        <p:nvSpPr>
          <p:cNvPr id="7" name="Content Placeholder 6"/>
          <p:cNvSpPr>
            <a:spLocks noGrp="1"/>
          </p:cNvSpPr>
          <p:nvPr>
            <p:ph sz="half" idx="1"/>
          </p:nvPr>
        </p:nvSpPr>
        <p:spPr>
          <a:xfrm>
            <a:off x="485191" y="1507330"/>
            <a:ext cx="11152241" cy="5052344"/>
          </a:xfrm>
        </p:spPr>
        <p:txBody>
          <a:bodyPr>
            <a:normAutofit/>
          </a:bodyPr>
          <a:lstStyle/>
          <a:p>
            <a:r>
              <a:rPr lang="en-US" dirty="0" smtClean="0"/>
              <a:t>Store/cache hit, write data in cache </a:t>
            </a:r>
            <a:r>
              <a:rPr lang="en-US" i="1" dirty="0" smtClean="0"/>
              <a:t>only </a:t>
            </a:r>
            <a:r>
              <a:rPr lang="en-US" dirty="0" smtClean="0"/>
              <a:t>and set dirty bit</a:t>
            </a:r>
          </a:p>
          <a:p>
            <a:pPr lvl="1"/>
            <a:r>
              <a:rPr lang="en-US" dirty="0" smtClean="0"/>
              <a:t>Memory has stale value</a:t>
            </a:r>
          </a:p>
          <a:p>
            <a:r>
              <a:rPr lang="en-US" dirty="0" smtClean="0"/>
              <a:t>Store/cache miss, read data from memory, then update and set dirty bit</a:t>
            </a:r>
          </a:p>
          <a:p>
            <a:pPr lvl="1"/>
            <a:r>
              <a:rPr lang="en-US" dirty="0" smtClean="0"/>
              <a:t>“Write-allocate” policy</a:t>
            </a:r>
          </a:p>
          <a:p>
            <a:r>
              <a:rPr lang="en-US" dirty="0" smtClean="0"/>
              <a:t>Load/cache hit, use value from cache</a:t>
            </a:r>
          </a:p>
          <a:p>
            <a:r>
              <a:rPr lang="en-US" dirty="0" smtClean="0"/>
              <a:t>On any miss, write back evicted block, only if </a:t>
            </a:r>
            <a:r>
              <a:rPr lang="en-US" smtClean="0"/>
              <a:t>it is dirty</a:t>
            </a:r>
            <a:r>
              <a:rPr lang="en-US" dirty="0" smtClean="0"/>
              <a:t>. Update cache with new block and clear dirty bit</a:t>
            </a:r>
          </a:p>
        </p:txBody>
      </p:sp>
      <p:sp>
        <p:nvSpPr>
          <p:cNvPr id="43" name="Date Placeholder 3"/>
          <p:cNvSpPr txBox="1">
            <a:spLocks/>
          </p:cNvSpPr>
          <p:nvPr/>
        </p:nvSpPr>
        <p:spPr>
          <a:xfrm>
            <a:off x="730901"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44"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2" name="Slide Number Placeholder 5"/>
          <p:cNvSpPr>
            <a:spLocks noGrp="1"/>
          </p:cNvSpPr>
          <p:nvPr>
            <p:ph type="sldNum" sz="quarter" idx="4"/>
          </p:nvPr>
        </p:nvSpPr>
        <p:spPr>
          <a:xfrm>
            <a:off x="9271515"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69</a:t>
            </a:fld>
            <a:endParaRPr lang="en-US"/>
          </a:p>
        </p:txBody>
      </p:sp>
    </p:spTree>
    <p:extLst>
      <p:ext uri="{BB962C8B-B14F-4D97-AF65-F5344CB8AC3E}">
        <p14:creationId xmlns:p14="http://schemas.microsoft.com/office/powerpoint/2010/main" val="48213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Rectangle 2"/>
          <p:cNvSpPr>
            <a:spLocks noGrp="1" noChangeArrowheads="1"/>
          </p:cNvSpPr>
          <p:nvPr>
            <p:ph type="title"/>
          </p:nvPr>
        </p:nvSpPr>
        <p:spPr/>
        <p:txBody>
          <a:bodyPr/>
          <a:lstStyle/>
          <a:p>
            <a:r>
              <a:rPr lang="en-US" sz="4400" b="0" kern="1200" dirty="0">
                <a:solidFill>
                  <a:srgbClr val="FF0000"/>
                </a:solidFill>
                <a:latin typeface="+mj-lt"/>
                <a:ea typeface="+mj-ea"/>
                <a:cs typeface="+mj-cs"/>
              </a:rPr>
              <a:t>Memory Hierarchy</a:t>
            </a:r>
          </a:p>
        </p:txBody>
      </p:sp>
      <p:sp>
        <p:nvSpPr>
          <p:cNvPr id="14" name="Slide Number Placeholder 5"/>
          <p:cNvSpPr>
            <a:spLocks noGrp="1"/>
          </p:cNvSpPr>
          <p:nvPr>
            <p:ph type="sldNum" sz="quarter" idx="4"/>
          </p:nvPr>
        </p:nvSpPr>
        <p:spPr>
          <a:xfrm>
            <a:off x="9550400" y="6477000"/>
            <a:ext cx="2540000" cy="292100"/>
          </a:xfrm>
        </p:spPr>
        <p:txBody>
          <a:bodyPr/>
          <a:lstStyle/>
          <a:p>
            <a:pPr defTabSz="914400" eaLnBrk="0" fontAlgn="base" hangingPunct="0">
              <a:spcAft>
                <a:spcPct val="0"/>
              </a:spcAft>
            </a:pPr>
            <a:fld id="{8CDDEAB6-7160-8540-A030-3876E6A4E7DB}" type="slidenum">
              <a:rPr lang="en-US"/>
              <a:pPr defTabSz="914400" eaLnBrk="0" fontAlgn="base" hangingPunct="0">
                <a:spcAft>
                  <a:spcPct val="0"/>
                </a:spcAft>
              </a:pPr>
              <a:t>7</a:t>
            </a:fld>
            <a:endParaRPr lang="en-US"/>
          </a:p>
        </p:txBody>
      </p:sp>
      <p:sp>
        <p:nvSpPr>
          <p:cNvPr id="1426435" name="Rectangle 3"/>
          <p:cNvSpPr>
            <a:spLocks noChangeArrowheads="1"/>
          </p:cNvSpPr>
          <p:nvPr/>
        </p:nvSpPr>
        <p:spPr bwMode="auto">
          <a:xfrm>
            <a:off x="4495800" y="1524000"/>
            <a:ext cx="1981200" cy="1524000"/>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smtClean="0">
                <a:solidFill>
                  <a:srgbClr val="000000"/>
                </a:solidFill>
                <a:latin typeface="Calibri"/>
                <a:cs typeface="Calibri"/>
              </a:rPr>
              <a:t>Cache </a:t>
            </a:r>
          </a:p>
          <a:p>
            <a:pPr algn="ctr" defTabSz="914400" eaLnBrk="0" fontAlgn="base" hangingPunct="0">
              <a:spcBef>
                <a:spcPct val="0"/>
              </a:spcBef>
              <a:spcAft>
                <a:spcPct val="0"/>
              </a:spcAft>
            </a:pPr>
            <a:r>
              <a:rPr lang="en-US" sz="2400" dirty="0" smtClean="0">
                <a:solidFill>
                  <a:srgbClr val="000000"/>
                </a:solidFill>
                <a:latin typeface="Calibri"/>
                <a:cs typeface="Calibri"/>
              </a:rPr>
              <a:t>Small, Fast</a:t>
            </a:r>
            <a:endParaRPr lang="en-US" sz="2400" dirty="0">
              <a:solidFill>
                <a:srgbClr val="000000"/>
              </a:solidFill>
              <a:latin typeface="Calibri"/>
              <a:cs typeface="Calibri"/>
            </a:endParaRPr>
          </a:p>
          <a:p>
            <a:pPr algn="ctr" defTabSz="914400" eaLnBrk="0" fontAlgn="base" hangingPunct="0">
              <a:spcBef>
                <a:spcPct val="0"/>
              </a:spcBef>
              <a:spcAft>
                <a:spcPct val="0"/>
              </a:spcAft>
            </a:pPr>
            <a:r>
              <a:rPr lang="en-US" sz="2400" dirty="0" smtClean="0">
                <a:solidFill>
                  <a:srgbClr val="000000"/>
                </a:solidFill>
                <a:latin typeface="Calibri"/>
                <a:cs typeface="Calibri"/>
              </a:rPr>
              <a:t>(SRAM</a:t>
            </a:r>
            <a:r>
              <a:rPr lang="en-US" sz="2400" dirty="0">
                <a:solidFill>
                  <a:srgbClr val="000000"/>
                </a:solidFill>
                <a:latin typeface="Calibri"/>
                <a:cs typeface="Calibri"/>
              </a:rPr>
              <a:t>)</a:t>
            </a:r>
          </a:p>
        </p:txBody>
      </p:sp>
      <p:sp>
        <p:nvSpPr>
          <p:cNvPr id="1426436" name="Rectangle 4"/>
          <p:cNvSpPr>
            <a:spLocks noChangeArrowheads="1"/>
          </p:cNvSpPr>
          <p:nvPr/>
        </p:nvSpPr>
        <p:spPr bwMode="auto">
          <a:xfrm>
            <a:off x="685800" y="3609801"/>
            <a:ext cx="10287000" cy="3629199"/>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buFontTx/>
              <a:buChar char="•"/>
            </a:pPr>
            <a:r>
              <a:rPr lang="en-US" sz="2400" i="1" dirty="0" smtClean="0">
                <a:solidFill>
                  <a:srgbClr val="000000"/>
                </a:solidFill>
                <a:latin typeface="Calibri"/>
                <a:cs typeface="Calibri"/>
              </a:rPr>
              <a:t> Capacity</a:t>
            </a:r>
            <a:r>
              <a:rPr lang="en-US" sz="2400" dirty="0">
                <a:solidFill>
                  <a:srgbClr val="000000"/>
                </a:solidFill>
                <a:latin typeface="Calibri"/>
                <a:cs typeface="Calibri"/>
              </a:rPr>
              <a:t>:  </a:t>
            </a:r>
            <a:r>
              <a:rPr lang="en-US" sz="2400" dirty="0" smtClean="0">
                <a:solidFill>
                  <a:srgbClr val="000000"/>
                </a:solidFill>
                <a:latin typeface="Calibri"/>
                <a:cs typeface="Calibri"/>
              </a:rPr>
              <a:t>register </a:t>
            </a:r>
            <a:r>
              <a:rPr lang="en-US" sz="2400" dirty="0">
                <a:solidFill>
                  <a:srgbClr val="000000"/>
                </a:solidFill>
                <a:latin typeface="Calibri"/>
                <a:cs typeface="Calibri"/>
              </a:rPr>
              <a:t>&lt;&lt; </a:t>
            </a:r>
            <a:r>
              <a:rPr lang="en-US" altLang="zh-CN" sz="2400" dirty="0" smtClean="0">
                <a:solidFill>
                  <a:srgbClr val="000000"/>
                </a:solidFill>
                <a:latin typeface="Calibri"/>
                <a:cs typeface="Calibri"/>
              </a:rPr>
              <a:t>cache (typically on-chip) </a:t>
            </a:r>
            <a:r>
              <a:rPr lang="en-US" sz="2400" dirty="0" smtClean="0">
                <a:solidFill>
                  <a:srgbClr val="000000"/>
                </a:solidFill>
                <a:latin typeface="Calibri"/>
                <a:cs typeface="Calibri"/>
              </a:rPr>
              <a:t>&lt;&lt; memory (off-chip)</a:t>
            </a:r>
            <a:endParaRPr lang="en-US" sz="2400" i="1" dirty="0">
              <a:solidFill>
                <a:srgbClr val="000000"/>
              </a:solidFill>
              <a:latin typeface="Calibri"/>
              <a:cs typeface="Calibri"/>
            </a:endParaRPr>
          </a:p>
          <a:p>
            <a:pPr defTabSz="914400" eaLnBrk="0" fontAlgn="base" hangingPunct="0">
              <a:spcBef>
                <a:spcPct val="0"/>
              </a:spcBef>
              <a:spcAft>
                <a:spcPct val="0"/>
              </a:spcAft>
              <a:buFontTx/>
              <a:buChar char="•"/>
            </a:pPr>
            <a:r>
              <a:rPr lang="en-US" sz="2400" i="1" dirty="0">
                <a:solidFill>
                  <a:srgbClr val="000000"/>
                </a:solidFill>
                <a:latin typeface="Calibri"/>
                <a:cs typeface="Calibri"/>
              </a:rPr>
              <a:t> </a:t>
            </a:r>
            <a:r>
              <a:rPr lang="en-US" sz="2400" i="1" dirty="0" smtClean="0">
                <a:solidFill>
                  <a:srgbClr val="000000"/>
                </a:solidFill>
                <a:latin typeface="Calibri"/>
                <a:cs typeface="Calibri"/>
              </a:rPr>
              <a:t>Latency</a:t>
            </a:r>
            <a:r>
              <a:rPr lang="en-US" sz="2400" dirty="0">
                <a:solidFill>
                  <a:srgbClr val="000000"/>
                </a:solidFill>
                <a:latin typeface="Calibri"/>
                <a:cs typeface="Calibri"/>
              </a:rPr>
              <a:t>:   </a:t>
            </a:r>
            <a:r>
              <a:rPr lang="en-US" sz="2400" dirty="0" smtClean="0">
                <a:solidFill>
                  <a:srgbClr val="000000"/>
                </a:solidFill>
                <a:latin typeface="Calibri"/>
                <a:cs typeface="Calibri"/>
              </a:rPr>
              <a:t>register </a:t>
            </a:r>
            <a:r>
              <a:rPr lang="en-US" sz="2400" dirty="0">
                <a:solidFill>
                  <a:srgbClr val="000000"/>
                </a:solidFill>
                <a:latin typeface="Calibri"/>
                <a:cs typeface="Calibri"/>
              </a:rPr>
              <a:t>&lt;&lt; </a:t>
            </a:r>
            <a:r>
              <a:rPr lang="en-US" sz="2400" dirty="0" smtClean="0">
                <a:solidFill>
                  <a:srgbClr val="000000"/>
                </a:solidFill>
                <a:latin typeface="Calibri"/>
                <a:cs typeface="Calibri"/>
              </a:rPr>
              <a:t>cache </a:t>
            </a:r>
            <a:r>
              <a:rPr lang="en-US" altLang="zh-CN" sz="2400" dirty="0">
                <a:solidFill>
                  <a:srgbClr val="000000"/>
                </a:solidFill>
                <a:latin typeface="Calibri"/>
                <a:cs typeface="Calibri"/>
              </a:rPr>
              <a:t>(typically on-chip) </a:t>
            </a:r>
            <a:r>
              <a:rPr lang="en-US" sz="2400" dirty="0" smtClean="0">
                <a:solidFill>
                  <a:srgbClr val="000000"/>
                </a:solidFill>
                <a:latin typeface="Calibri"/>
                <a:cs typeface="Calibri"/>
              </a:rPr>
              <a:t>&lt;&lt; </a:t>
            </a:r>
            <a:r>
              <a:rPr lang="en-US" sz="2400" dirty="0">
                <a:solidFill>
                  <a:srgbClr val="000000"/>
                </a:solidFill>
                <a:latin typeface="Calibri"/>
                <a:cs typeface="Calibri"/>
              </a:rPr>
              <a:t>memory (</a:t>
            </a:r>
            <a:r>
              <a:rPr lang="en-US" sz="2400" dirty="0" smtClean="0">
                <a:solidFill>
                  <a:srgbClr val="000000"/>
                </a:solidFill>
                <a:latin typeface="Calibri"/>
                <a:cs typeface="Calibri"/>
              </a:rPr>
              <a:t>off-chip</a:t>
            </a:r>
            <a:r>
              <a:rPr lang="en-US" sz="2400" dirty="0">
                <a:solidFill>
                  <a:srgbClr val="000000"/>
                </a:solidFill>
                <a:latin typeface="Calibri"/>
                <a:cs typeface="Calibri"/>
              </a:rPr>
              <a:t>)</a:t>
            </a:r>
            <a:endParaRPr lang="en-US" sz="2400" i="1" dirty="0">
              <a:solidFill>
                <a:srgbClr val="000000"/>
              </a:solidFill>
              <a:latin typeface="Calibri"/>
              <a:cs typeface="Calibri"/>
            </a:endParaRPr>
          </a:p>
          <a:p>
            <a:pPr lvl="1" defTabSz="914400" eaLnBrk="0" fontAlgn="base" hangingPunct="0">
              <a:spcBef>
                <a:spcPct val="0"/>
              </a:spcBef>
              <a:spcAft>
                <a:spcPct val="0"/>
              </a:spcAft>
            </a:pPr>
            <a:endParaRPr lang="en-US" sz="1400" i="1" dirty="0">
              <a:solidFill>
                <a:srgbClr val="000000"/>
              </a:solidFill>
              <a:latin typeface="Verdana" charset="0"/>
            </a:endParaRPr>
          </a:p>
          <a:p>
            <a:pPr defTabSz="914400" eaLnBrk="0" fontAlgn="base" hangingPunct="0">
              <a:spcBef>
                <a:spcPct val="0"/>
              </a:spcBef>
              <a:spcAft>
                <a:spcPct val="0"/>
              </a:spcAft>
            </a:pPr>
            <a:r>
              <a:rPr lang="en-US" sz="2400" dirty="0">
                <a:solidFill>
                  <a:srgbClr val="000000"/>
                </a:solidFill>
                <a:latin typeface="Calibri"/>
                <a:cs typeface="Calibri"/>
              </a:rPr>
              <a:t>On a data access:</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Î</a:t>
            </a:r>
            <a:r>
              <a:rPr lang="en-US" sz="2400" dirty="0">
                <a:solidFill>
                  <a:srgbClr val="56127A"/>
                </a:solidFill>
                <a:latin typeface="Verdana" charset="0"/>
              </a:rPr>
              <a:t> </a:t>
            </a:r>
            <a:r>
              <a:rPr lang="en-US" sz="2400" dirty="0" smtClean="0">
                <a:solidFill>
                  <a:srgbClr val="56127A"/>
                </a:solidFill>
                <a:latin typeface="Calibri"/>
                <a:cs typeface="Calibri"/>
              </a:rPr>
              <a:t>cache </a:t>
            </a:r>
            <a:r>
              <a:rPr lang="en-US" sz="2400" dirty="0" smtClean="0">
                <a:solidFill>
                  <a:srgbClr val="56127A"/>
                </a:solidFill>
                <a:latin typeface="Symbol" charset="2"/>
              </a:rPr>
              <a:t></a:t>
            </a:r>
            <a:r>
              <a:rPr lang="en-US" sz="2400" dirty="0" smtClean="0">
                <a:solidFill>
                  <a:srgbClr val="56127A"/>
                </a:solidFill>
                <a:latin typeface="Verdana" charset="0"/>
              </a:rPr>
              <a:t> </a:t>
            </a:r>
            <a:r>
              <a:rPr lang="en-US" sz="2400" dirty="0">
                <a:solidFill>
                  <a:srgbClr val="56127A"/>
                </a:solidFill>
                <a:latin typeface="Calibri"/>
                <a:cs typeface="Calibri"/>
              </a:rPr>
              <a:t>cache hit </a:t>
            </a:r>
            <a:r>
              <a:rPr lang="en-US" sz="2400" dirty="0">
                <a:solidFill>
                  <a:srgbClr val="56127A"/>
                </a:solidFill>
                <a:latin typeface="Symbol" charset="2"/>
              </a:rPr>
              <a:t> </a:t>
            </a:r>
            <a:r>
              <a:rPr lang="en-US" sz="2400" dirty="0" smtClean="0">
                <a:solidFill>
                  <a:srgbClr val="56127A"/>
                </a:solidFill>
                <a:latin typeface="Calibri"/>
                <a:cs typeface="Calibri"/>
              </a:rPr>
              <a:t>low </a:t>
            </a:r>
            <a:r>
              <a:rPr lang="en-US" sz="2400" dirty="0">
                <a:solidFill>
                  <a:srgbClr val="56127A"/>
                </a:solidFill>
                <a:latin typeface="Calibri"/>
                <a:cs typeface="Calibri"/>
              </a:rPr>
              <a:t>latency access </a:t>
            </a:r>
            <a:r>
              <a:rPr lang="en-US" sz="2400" i="1" dirty="0">
                <a:solidFill>
                  <a:srgbClr val="56127A"/>
                </a:solidFill>
                <a:latin typeface="Calibri"/>
                <a:cs typeface="Calibri"/>
              </a:rPr>
              <a:t>(SRAM)</a:t>
            </a:r>
          </a:p>
          <a:p>
            <a:pPr lvl="1" defTabSz="914400" eaLnBrk="0" fontAlgn="base" hangingPunct="0">
              <a:spcBef>
                <a:spcPct val="0"/>
              </a:spcBef>
              <a:spcAft>
                <a:spcPct val="0"/>
              </a:spcAft>
            </a:pPr>
            <a:r>
              <a:rPr lang="en-US" sz="2400" i="1" dirty="0" smtClean="0">
                <a:solidFill>
                  <a:srgbClr val="56127A"/>
                </a:solidFill>
                <a:latin typeface="Calibri"/>
                <a:cs typeface="Calibri"/>
              </a:rPr>
              <a:t>if </a:t>
            </a:r>
            <a:r>
              <a:rPr lang="en-US" sz="2400" dirty="0" smtClean="0">
                <a:solidFill>
                  <a:srgbClr val="56127A"/>
                </a:solidFill>
                <a:latin typeface="Calibri"/>
                <a:cs typeface="Calibri"/>
              </a:rPr>
              <a:t>data </a:t>
            </a:r>
            <a:r>
              <a:rPr lang="en-US" sz="2400" dirty="0" smtClean="0">
                <a:solidFill>
                  <a:srgbClr val="56127A"/>
                </a:solidFill>
                <a:latin typeface="Symbol" charset="2"/>
              </a:rPr>
              <a:t>Ï</a:t>
            </a:r>
            <a:r>
              <a:rPr lang="en-US" sz="2400" dirty="0" smtClean="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smtClean="0">
                <a:solidFill>
                  <a:srgbClr val="56127A"/>
                </a:solidFill>
                <a:latin typeface="Calibri"/>
                <a:cs typeface="Calibri"/>
              </a:rPr>
              <a:t>cache miss </a:t>
            </a:r>
            <a:r>
              <a:rPr lang="en-US" sz="2400" dirty="0">
                <a:solidFill>
                  <a:srgbClr val="56127A"/>
                </a:solidFill>
                <a:latin typeface="Symbol" charset="2"/>
              </a:rPr>
              <a:t> </a:t>
            </a:r>
            <a:r>
              <a:rPr lang="en-US" sz="2400" dirty="0" smtClean="0">
                <a:solidFill>
                  <a:srgbClr val="56127A"/>
                </a:solidFill>
                <a:latin typeface="Calibri"/>
                <a:cs typeface="Calibri"/>
              </a:rPr>
              <a:t>high latency access </a:t>
            </a:r>
            <a:r>
              <a:rPr lang="en-US" sz="2400" i="1" dirty="0">
                <a:solidFill>
                  <a:srgbClr val="56127A"/>
                </a:solidFill>
                <a:latin typeface="Calibri"/>
                <a:cs typeface="Calibri"/>
              </a:rPr>
              <a:t>(</a:t>
            </a:r>
            <a:r>
              <a:rPr lang="en-US" sz="2400" i="1" dirty="0" smtClean="0">
                <a:solidFill>
                  <a:srgbClr val="56127A"/>
                </a:solidFill>
                <a:latin typeface="Calibri"/>
                <a:cs typeface="Calibri"/>
              </a:rPr>
              <a:t>DRAM)</a:t>
            </a:r>
          </a:p>
          <a:p>
            <a:pPr marL="0" lvl="1" defTabSz="914400" eaLnBrk="0" fontAlgn="base" hangingPunct="0">
              <a:spcBef>
                <a:spcPct val="0"/>
              </a:spcBef>
              <a:spcAft>
                <a:spcPct val="0"/>
              </a:spcAft>
            </a:pPr>
            <a:r>
              <a:rPr lang="en-US" altLang="zh-CN" sz="2400" dirty="0" smtClean="0">
                <a:solidFill>
                  <a:srgbClr val="000000"/>
                </a:solidFill>
                <a:latin typeface="Calibri"/>
                <a:cs typeface="Calibri"/>
              </a:rPr>
              <a:t>Goal: </a:t>
            </a:r>
            <a:r>
              <a:rPr lang="en-US" sz="2400" dirty="0" smtClean="0">
                <a:solidFill>
                  <a:srgbClr val="000000"/>
                </a:solidFill>
                <a:latin typeface="Calibri"/>
                <a:cs typeface="Calibri"/>
              </a:rPr>
              <a:t>create </a:t>
            </a:r>
            <a:r>
              <a:rPr lang="en-US" sz="2400" dirty="0">
                <a:solidFill>
                  <a:srgbClr val="000000"/>
                </a:solidFill>
                <a:latin typeface="Calibri"/>
                <a:cs typeface="Calibri"/>
              </a:rPr>
              <a:t>the illusion </a:t>
            </a:r>
            <a:r>
              <a:rPr lang="en-US" sz="2400" dirty="0" smtClean="0">
                <a:solidFill>
                  <a:srgbClr val="000000"/>
                </a:solidFill>
                <a:latin typeface="Calibri"/>
                <a:cs typeface="Calibri"/>
              </a:rPr>
              <a:t>of accessing </a:t>
            </a:r>
            <a:r>
              <a:rPr lang="en-US" sz="2400" dirty="0">
                <a:solidFill>
                  <a:srgbClr val="000000"/>
                </a:solidFill>
                <a:latin typeface="Calibri"/>
                <a:cs typeface="Calibri"/>
              </a:rPr>
              <a:t>as much memory as is available in the slow memory at the speed of the fast cache</a:t>
            </a:r>
          </a:p>
          <a:p>
            <a:pPr lvl="1" defTabSz="914400" eaLnBrk="0" fontAlgn="base" hangingPunct="0">
              <a:spcBef>
                <a:spcPct val="0"/>
              </a:spcBef>
              <a:spcAft>
                <a:spcPct val="0"/>
              </a:spcAft>
            </a:pPr>
            <a:endParaRPr lang="en-US" sz="2400" i="1" dirty="0">
              <a:solidFill>
                <a:srgbClr val="56127A"/>
              </a:solidFill>
              <a:latin typeface="Calibri"/>
              <a:cs typeface="Calibri"/>
            </a:endParaRPr>
          </a:p>
          <a:p>
            <a:pPr lvl="1" defTabSz="914400" eaLnBrk="0" fontAlgn="base" hangingPunct="0">
              <a:spcBef>
                <a:spcPct val="0"/>
              </a:spcBef>
              <a:spcAft>
                <a:spcPct val="0"/>
              </a:spcAft>
            </a:pPr>
            <a:endParaRPr lang="en-US" sz="2400" i="1" dirty="0">
              <a:solidFill>
                <a:srgbClr val="000000"/>
              </a:solidFill>
              <a:latin typeface="Calibri"/>
              <a:cs typeface="Calibri"/>
            </a:endParaRPr>
          </a:p>
        </p:txBody>
      </p:sp>
      <p:sp>
        <p:nvSpPr>
          <p:cNvPr id="1426437" name="Rectangle 5"/>
          <p:cNvSpPr>
            <a:spLocks noChangeArrowheads="1"/>
          </p:cNvSpPr>
          <p:nvPr/>
        </p:nvSpPr>
        <p:spPr bwMode="auto">
          <a:xfrm>
            <a:off x="2103967" y="1812647"/>
            <a:ext cx="1244600" cy="1022905"/>
          </a:xfrm>
          <a:prstGeom prst="rect">
            <a:avLst/>
          </a:prstGeom>
          <a:solidFill>
            <a:schemeClr val="bg1"/>
          </a:solidFill>
          <a:ln w="25400">
            <a:solidFill>
              <a:schemeClr val="tx2"/>
            </a:solidFill>
            <a:miter lim="800000"/>
            <a:headEnd/>
            <a:tailEnd/>
          </a:ln>
          <a:effectLst/>
        </p:spPr>
        <p:txBody>
          <a:bodyPr wrap="none" anchor="ctr">
            <a:prstTxWarp prst="textNoShape">
              <a:avLst/>
            </a:prstTxWarp>
          </a:bodyPr>
          <a:lstStyle/>
          <a:p>
            <a:pPr algn="ctr" defTabSz="914400" eaLnBrk="0" fontAlgn="base" hangingPunct="0">
              <a:spcBef>
                <a:spcPct val="0"/>
              </a:spcBef>
              <a:spcAft>
                <a:spcPct val="0"/>
              </a:spcAft>
            </a:pPr>
            <a:r>
              <a:rPr lang="en-US" sz="2400">
                <a:solidFill>
                  <a:srgbClr val="000000"/>
                </a:solidFill>
                <a:latin typeface="Calibri"/>
                <a:cs typeface="Calibri"/>
              </a:rPr>
              <a:t>CPU</a:t>
            </a:r>
          </a:p>
        </p:txBody>
      </p:sp>
      <p:sp>
        <p:nvSpPr>
          <p:cNvPr id="1426438" name="Rectangle 6"/>
          <p:cNvSpPr>
            <a:spLocks noChangeArrowheads="1"/>
          </p:cNvSpPr>
          <p:nvPr/>
        </p:nvSpPr>
        <p:spPr bwMode="auto">
          <a:xfrm>
            <a:off x="7467600" y="1066800"/>
            <a:ext cx="2819400" cy="25146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Big, Slow Memory</a:t>
            </a:r>
          </a:p>
          <a:p>
            <a:pPr algn="ctr" defTabSz="914400" eaLnBrk="0" fontAlgn="base" hangingPunct="0">
              <a:spcBef>
                <a:spcPct val="0"/>
              </a:spcBef>
              <a:spcAft>
                <a:spcPct val="0"/>
              </a:spcAft>
            </a:pPr>
            <a:r>
              <a:rPr lang="en-US" sz="2400" dirty="0">
                <a:solidFill>
                  <a:srgbClr val="000000"/>
                </a:solidFill>
                <a:latin typeface="Calibri"/>
                <a:cs typeface="Calibri"/>
              </a:rPr>
              <a:t>(DRAM)</a:t>
            </a:r>
          </a:p>
        </p:txBody>
      </p:sp>
      <p:sp>
        <p:nvSpPr>
          <p:cNvPr id="1426441" name="Rectangle 9"/>
          <p:cNvSpPr>
            <a:spLocks noChangeArrowheads="1"/>
          </p:cNvSpPr>
          <p:nvPr/>
        </p:nvSpPr>
        <p:spPr bwMode="auto">
          <a:xfrm>
            <a:off x="3276600" y="3048001"/>
            <a:ext cx="4191000" cy="396875"/>
          </a:xfrm>
          <a:prstGeom prst="rect">
            <a:avLst/>
          </a:prstGeom>
          <a:noFill/>
          <a:ln w="25400">
            <a:noFill/>
            <a:miter lim="800000"/>
            <a:headEnd/>
            <a:tailEnd/>
          </a:ln>
          <a:effectLst/>
        </p:spPr>
        <p:txBody>
          <a:bodyPr>
            <a:prstTxWarp prst="textNoShape">
              <a:avLst/>
            </a:prstTxWarp>
            <a:spAutoFit/>
          </a:bodyPr>
          <a:lstStyle/>
          <a:p>
            <a:pPr algn="ctr" defTabSz="914400" eaLnBrk="0" fontAlgn="base" hangingPunct="0">
              <a:spcBef>
                <a:spcPct val="0"/>
              </a:spcBef>
              <a:spcAft>
                <a:spcPct val="0"/>
              </a:spcAft>
            </a:pPr>
            <a:r>
              <a:rPr lang="en-US" sz="2000" i="1" dirty="0">
                <a:solidFill>
                  <a:srgbClr val="000000"/>
                </a:solidFill>
                <a:latin typeface="Calibri"/>
                <a:cs typeface="Calibri"/>
              </a:rPr>
              <a:t>holds frequently used data</a:t>
            </a:r>
          </a:p>
        </p:txBody>
      </p:sp>
      <p:sp>
        <p:nvSpPr>
          <p:cNvPr id="1426442" name="AutoShape 10"/>
          <p:cNvSpPr>
            <a:spLocks noChangeArrowheads="1"/>
          </p:cNvSpPr>
          <p:nvPr/>
        </p:nvSpPr>
        <p:spPr bwMode="auto">
          <a:xfrm>
            <a:off x="6477000" y="2286000"/>
            <a:ext cx="990600" cy="152400"/>
          </a:xfrm>
          <a:prstGeom prst="leftRightArrow">
            <a:avLst>
              <a:gd name="adj1" fmla="val 50000"/>
              <a:gd name="adj2" fmla="val 130000"/>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26443" name="AutoShape 11"/>
          <p:cNvSpPr>
            <a:spLocks noChangeArrowheads="1"/>
          </p:cNvSpPr>
          <p:nvPr/>
        </p:nvSpPr>
        <p:spPr bwMode="auto">
          <a:xfrm>
            <a:off x="3352800" y="1905000"/>
            <a:ext cx="1143000" cy="838200"/>
          </a:xfrm>
          <a:prstGeom prst="leftRightArrow">
            <a:avLst>
              <a:gd name="adj1" fmla="val 50000"/>
              <a:gd name="adj2" fmla="val 27273"/>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Rectangle 3"/>
          <p:cNvSpPr>
            <a:spLocks noChangeArrowheads="1"/>
          </p:cNvSpPr>
          <p:nvPr/>
        </p:nvSpPr>
        <p:spPr bwMode="auto">
          <a:xfrm>
            <a:off x="2142067" y="2498272"/>
            <a:ext cx="1168400" cy="290286"/>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altLang="zh-CN" dirty="0" smtClean="0">
                <a:solidFill>
                  <a:srgbClr val="000000"/>
                </a:solidFill>
                <a:latin typeface="Calibri"/>
                <a:cs typeface="Calibri"/>
              </a:rPr>
              <a:t>Registers</a:t>
            </a:r>
            <a:endParaRPr lang="en-US" dirty="0">
              <a:solidFill>
                <a:srgbClr val="000000"/>
              </a:solidFill>
              <a:latin typeface="Calibri"/>
              <a:cs typeface="Calibri"/>
            </a:endParaRPr>
          </a:p>
        </p:txBody>
      </p:sp>
    </p:spTree>
    <p:extLst>
      <p:ext uri="{BB962C8B-B14F-4D97-AF65-F5344CB8AC3E}">
        <p14:creationId xmlns:p14="http://schemas.microsoft.com/office/powerpoint/2010/main" val="2893159094"/>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Write-Through vs. Write-Back</a:t>
            </a:r>
            <a:endParaRPr lang="en-US" dirty="0"/>
          </a:p>
        </p:txBody>
      </p:sp>
      <p:sp>
        <p:nvSpPr>
          <p:cNvPr id="3" name="Content Placeholder 2"/>
          <p:cNvSpPr>
            <a:spLocks noGrp="1"/>
          </p:cNvSpPr>
          <p:nvPr>
            <p:ph sz="half" idx="1"/>
          </p:nvPr>
        </p:nvSpPr>
        <p:spPr>
          <a:xfrm>
            <a:off x="609600" y="1600201"/>
            <a:ext cx="5715000" cy="4525963"/>
          </a:xfrm>
        </p:spPr>
        <p:txBody>
          <a:bodyPr/>
          <a:lstStyle/>
          <a:p>
            <a:r>
              <a:rPr lang="en-US" dirty="0" smtClean="0"/>
              <a:t>Write-Through:</a:t>
            </a:r>
          </a:p>
          <a:p>
            <a:pPr lvl="1"/>
            <a:r>
              <a:rPr lang="en-US" dirty="0" smtClean="0"/>
              <a:t>Simpler control logic</a:t>
            </a:r>
          </a:p>
          <a:p>
            <a:pPr lvl="1"/>
            <a:r>
              <a:rPr lang="en-US" dirty="0" smtClean="0"/>
              <a:t>More predictable timing simplifies processor control logic</a:t>
            </a:r>
          </a:p>
          <a:p>
            <a:pPr lvl="1"/>
            <a:r>
              <a:rPr lang="en-US" dirty="0" smtClean="0"/>
              <a:t>Memory always has copy of all data in cache</a:t>
            </a:r>
            <a:endParaRPr lang="en-US" dirty="0"/>
          </a:p>
        </p:txBody>
      </p:sp>
      <p:sp>
        <p:nvSpPr>
          <p:cNvPr id="4" name="Content Placeholder 3"/>
          <p:cNvSpPr>
            <a:spLocks noGrp="1"/>
          </p:cNvSpPr>
          <p:nvPr>
            <p:ph sz="half" idx="2"/>
          </p:nvPr>
        </p:nvSpPr>
        <p:spPr>
          <a:xfrm>
            <a:off x="6096000" y="1600201"/>
            <a:ext cx="5486400" cy="4525963"/>
          </a:xfrm>
        </p:spPr>
        <p:txBody>
          <a:bodyPr/>
          <a:lstStyle/>
          <a:p>
            <a:r>
              <a:rPr lang="en-US" dirty="0" smtClean="0"/>
              <a:t>Write-Back</a:t>
            </a:r>
          </a:p>
          <a:p>
            <a:pPr lvl="1"/>
            <a:r>
              <a:rPr lang="en-US" dirty="0" smtClean="0"/>
              <a:t>More complex control logic</a:t>
            </a:r>
          </a:p>
          <a:p>
            <a:pPr lvl="1"/>
            <a:r>
              <a:rPr lang="en-US" dirty="0" smtClean="0"/>
              <a:t>More variable timing (0,1,2 memory accesses per cache access)</a:t>
            </a:r>
          </a:p>
          <a:p>
            <a:pPr lvl="1"/>
            <a:r>
              <a:rPr lang="en-US" dirty="0" smtClean="0"/>
              <a:t>Sometimes cache has only copy of data that is not in memory</a:t>
            </a:r>
          </a:p>
          <a:p>
            <a:pPr lvl="1"/>
            <a:r>
              <a:rPr lang="en-US" dirty="0" smtClean="0"/>
              <a:t>Reduces </a:t>
            </a:r>
            <a:r>
              <a:rPr lang="en-US" dirty="0"/>
              <a:t>write </a:t>
            </a:r>
            <a:r>
              <a:rPr lang="en-US" dirty="0" smtClean="0"/>
              <a:t>traffic </a:t>
            </a:r>
            <a:r>
              <a:rPr lang="en-US" altLang="zh-CN" dirty="0" smtClean="0">
                <a:sym typeface="Wingdings" panose="05000000000000000000" pitchFamily="2" charset="2"/>
              </a:rPr>
              <a:t> write-back is the dominant approach in modern processors</a:t>
            </a:r>
            <a:endParaRPr lang="en-US" dirty="0"/>
          </a:p>
        </p:txBody>
      </p:sp>
      <p:sp>
        <p:nvSpPr>
          <p:cNvPr id="6" name="Date Placeholder 3"/>
          <p:cNvSpPr txBox="1">
            <a:spLocks/>
          </p:cNvSpPr>
          <p:nvPr/>
        </p:nvSpPr>
        <p:spPr>
          <a:xfrm>
            <a:off x="712241"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4"/>
          </p:nvPr>
        </p:nvSpPr>
        <p:spPr>
          <a:xfrm>
            <a:off x="9252854"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70</a:t>
            </a:fld>
            <a:endParaRPr lang="en-US"/>
          </a:p>
        </p:txBody>
      </p:sp>
    </p:spTree>
    <p:extLst>
      <p:ext uri="{BB962C8B-B14F-4D97-AF65-F5344CB8AC3E}">
        <p14:creationId xmlns:p14="http://schemas.microsoft.com/office/powerpoint/2010/main" val="38873469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rgbClr val="D9D9D9"/>
                </a:solidFill>
              </a:rPr>
              <a:t>Memory Hierarchy and Latency</a:t>
            </a:r>
          </a:p>
          <a:p>
            <a:r>
              <a:rPr lang="en-US" dirty="0" smtClean="0">
                <a:solidFill>
                  <a:srgbClr val="D9D9D9"/>
                </a:solidFill>
              </a:rPr>
              <a:t>Cache Principles</a:t>
            </a:r>
          </a:p>
          <a:p>
            <a:r>
              <a:rPr lang="en-US" dirty="0">
                <a:solidFill>
                  <a:srgbClr val="D9D9D9"/>
                </a:solidFill>
              </a:rPr>
              <a:t>Basic Cache Organization</a:t>
            </a:r>
          </a:p>
          <a:p>
            <a:r>
              <a:rPr lang="en-US" dirty="0">
                <a:solidFill>
                  <a:srgbClr val="D9D9D9"/>
                </a:solidFill>
              </a:rPr>
              <a:t>Different Kinds of Caches</a:t>
            </a:r>
          </a:p>
          <a:p>
            <a:r>
              <a:rPr lang="en-US" dirty="0">
                <a:solidFill>
                  <a:srgbClr val="D9D9D9"/>
                </a:solidFill>
              </a:rPr>
              <a:t>Write Back vs. Write Through</a:t>
            </a:r>
          </a:p>
          <a:p>
            <a:r>
              <a:rPr lang="en-US" dirty="0" smtClean="0"/>
              <a:t>Summary</a:t>
            </a:r>
            <a:endParaRPr lang="en-US" dirty="0"/>
          </a:p>
          <a:p>
            <a:endParaRPr lang="en-US" dirty="0"/>
          </a:p>
        </p:txBody>
      </p:sp>
      <p:sp>
        <p:nvSpPr>
          <p:cNvPr id="8"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Fall </a:t>
            </a:r>
            <a:r>
              <a:rPr lang="is-IS" dirty="0" smtClean="0"/>
              <a:t>2017</a:t>
            </a:r>
            <a:r>
              <a:rPr lang="en-US" dirty="0" smtClean="0"/>
              <a:t> </a:t>
            </a:r>
            <a:r>
              <a:rPr lang="en-US" dirty="0"/>
              <a:t>– Lecture #14</a:t>
            </a:r>
          </a:p>
        </p:txBody>
      </p:sp>
      <p:sp>
        <p:nvSpPr>
          <p:cNvPr id="10" name="Slide Number Placeholder 5"/>
          <p:cNvSpPr>
            <a:spLocks noGrp="1"/>
          </p:cNvSpPr>
          <p:nvPr>
            <p:ph type="sldNum" sz="quarter" idx="4"/>
          </p:nvPr>
        </p:nvSpPr>
        <p:spPr>
          <a:xfrm>
            <a:off x="95250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71</a:t>
            </a:fld>
            <a:endParaRPr lang="en-US"/>
          </a:p>
        </p:txBody>
      </p:sp>
    </p:spTree>
    <p:extLst>
      <p:ext uri="{BB962C8B-B14F-4D97-AF65-F5344CB8AC3E}">
        <p14:creationId xmlns:p14="http://schemas.microsoft.com/office/powerpoint/2010/main" val="41623229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Summary</a:t>
            </a:r>
            <a:endParaRPr lang="en-US" dirty="0"/>
          </a:p>
        </p:txBody>
      </p:sp>
      <p:sp>
        <p:nvSpPr>
          <p:cNvPr id="3" name="Content Placeholder 2"/>
          <p:cNvSpPr>
            <a:spLocks noGrp="1"/>
          </p:cNvSpPr>
          <p:nvPr>
            <p:ph idx="1"/>
          </p:nvPr>
        </p:nvSpPr>
        <p:spPr/>
        <p:txBody>
          <a:bodyPr>
            <a:normAutofit lnSpcReduction="10000"/>
          </a:bodyPr>
          <a:lstStyle/>
          <a:p>
            <a:pPr>
              <a:lnSpc>
                <a:spcPct val="80000"/>
              </a:lnSpc>
            </a:pPr>
            <a:r>
              <a:rPr lang="en-US" altLang="zh-CN" dirty="0" smtClean="0">
                <a:ea typeface="宋体" charset="-122"/>
              </a:rPr>
              <a:t>Cache </a:t>
            </a:r>
            <a:r>
              <a:rPr lang="en-US" dirty="0"/>
              <a:t>– copy of data in lower level of memory hierarchy</a:t>
            </a:r>
            <a:endParaRPr lang="en-US" altLang="zh-CN" dirty="0" smtClean="0">
              <a:ea typeface="宋体" charset="-122"/>
            </a:endParaRPr>
          </a:p>
          <a:p>
            <a:pPr>
              <a:lnSpc>
                <a:spcPct val="80000"/>
              </a:lnSpc>
            </a:pPr>
            <a:r>
              <a:rPr lang="en-US" altLang="zh-CN" dirty="0" smtClean="0">
                <a:ea typeface="宋体" charset="-122"/>
              </a:rPr>
              <a:t>Principle </a:t>
            </a:r>
            <a:r>
              <a:rPr lang="en-US" altLang="zh-CN" dirty="0">
                <a:ea typeface="宋体" charset="-122"/>
              </a:rPr>
              <a:t>of </a:t>
            </a:r>
            <a:r>
              <a:rPr lang="en-US" altLang="zh-CN" dirty="0" smtClean="0">
                <a:ea typeface="宋体" charset="-122"/>
              </a:rPr>
              <a:t>locality</a:t>
            </a:r>
            <a:r>
              <a:rPr lang="en-US" altLang="zh-CN" dirty="0">
                <a:ea typeface="宋体" charset="-122"/>
              </a:rPr>
              <a:t>:</a:t>
            </a:r>
          </a:p>
          <a:p>
            <a:pPr lvl="1">
              <a:lnSpc>
                <a:spcPct val="80000"/>
              </a:lnSpc>
            </a:pPr>
            <a:r>
              <a:rPr lang="en-US" altLang="zh-CN" dirty="0">
                <a:ea typeface="宋体" charset="-122"/>
              </a:rPr>
              <a:t>Program likely to access a relatively small </a:t>
            </a:r>
            <a:r>
              <a:rPr lang="en-US" altLang="zh-CN" dirty="0" smtClean="0">
                <a:ea typeface="宋体" charset="-122"/>
              </a:rPr>
              <a:t>range of memory addresses at </a:t>
            </a:r>
            <a:r>
              <a:rPr lang="en-US" altLang="zh-CN" dirty="0">
                <a:ea typeface="宋体" charset="-122"/>
              </a:rPr>
              <a:t>any instant of time.</a:t>
            </a:r>
          </a:p>
          <a:p>
            <a:pPr lvl="2">
              <a:lnSpc>
                <a:spcPct val="80000"/>
              </a:lnSpc>
            </a:pPr>
            <a:r>
              <a:rPr lang="en-US" altLang="zh-CN" dirty="0">
                <a:ea typeface="宋体" charset="-122"/>
              </a:rPr>
              <a:t>Temporal </a:t>
            </a:r>
            <a:r>
              <a:rPr lang="en-US" altLang="zh-CN" dirty="0" smtClean="0">
                <a:ea typeface="宋体" charset="-122"/>
              </a:rPr>
              <a:t>locality vs. spatial locality</a:t>
            </a:r>
            <a:endParaRPr lang="en-US" altLang="zh-CN" dirty="0">
              <a:ea typeface="宋体" charset="-122"/>
            </a:endParaRPr>
          </a:p>
          <a:p>
            <a:pPr>
              <a:lnSpc>
                <a:spcPct val="80000"/>
              </a:lnSpc>
            </a:pPr>
            <a:r>
              <a:rPr lang="en-US" altLang="zh-CN" dirty="0" smtClean="0">
                <a:ea typeface="宋体" charset="-122"/>
              </a:rPr>
              <a:t>Cache organizations</a:t>
            </a:r>
            <a:r>
              <a:rPr lang="en-US" altLang="zh-CN" dirty="0">
                <a:ea typeface="宋体" charset="-122"/>
              </a:rPr>
              <a:t>:</a:t>
            </a:r>
          </a:p>
          <a:p>
            <a:pPr lvl="1">
              <a:lnSpc>
                <a:spcPct val="80000"/>
              </a:lnSpc>
            </a:pPr>
            <a:r>
              <a:rPr lang="en-US" altLang="zh-CN" dirty="0">
                <a:ea typeface="宋体" charset="-122"/>
              </a:rPr>
              <a:t>Direct Mapped: </a:t>
            </a:r>
            <a:r>
              <a:rPr lang="en-US" altLang="zh-CN" dirty="0" smtClean="0">
                <a:ea typeface="宋体" charset="-122"/>
              </a:rPr>
              <a:t>1 </a:t>
            </a:r>
            <a:r>
              <a:rPr lang="en-US" altLang="zh-CN" dirty="0">
                <a:ea typeface="宋体" charset="-122"/>
              </a:rPr>
              <a:t>block per set</a:t>
            </a:r>
          </a:p>
          <a:p>
            <a:pPr lvl="1">
              <a:lnSpc>
                <a:spcPct val="80000"/>
              </a:lnSpc>
            </a:pPr>
            <a:r>
              <a:rPr lang="en-US" altLang="zh-CN" dirty="0">
                <a:ea typeface="宋体" charset="-122"/>
              </a:rPr>
              <a:t>N-way </a:t>
            </a:r>
            <a:r>
              <a:rPr lang="en-US" altLang="zh-CN" dirty="0" smtClean="0">
                <a:ea typeface="宋体" charset="-122"/>
              </a:rPr>
              <a:t>Set Associative</a:t>
            </a:r>
            <a:r>
              <a:rPr lang="en-US" altLang="zh-CN" dirty="0">
                <a:ea typeface="宋体" charset="-122"/>
              </a:rPr>
              <a:t>: </a:t>
            </a:r>
            <a:r>
              <a:rPr lang="en-US" altLang="zh-CN" dirty="0" smtClean="0">
                <a:ea typeface="宋体" charset="-122"/>
              </a:rPr>
              <a:t>N blocks </a:t>
            </a:r>
            <a:r>
              <a:rPr lang="en-US" altLang="zh-CN" dirty="0">
                <a:ea typeface="宋体" charset="-122"/>
              </a:rPr>
              <a:t>per set</a:t>
            </a:r>
          </a:p>
          <a:p>
            <a:pPr lvl="1">
              <a:lnSpc>
                <a:spcPct val="80000"/>
              </a:lnSpc>
            </a:pPr>
            <a:r>
              <a:rPr lang="en-US" altLang="zh-CN" dirty="0">
                <a:ea typeface="宋体" charset="-122"/>
              </a:rPr>
              <a:t>Fully </a:t>
            </a:r>
            <a:r>
              <a:rPr lang="en-US" altLang="zh-CN" dirty="0" smtClean="0">
                <a:ea typeface="宋体" charset="-122"/>
              </a:rPr>
              <a:t>Associative</a:t>
            </a:r>
            <a:r>
              <a:rPr lang="en-US" altLang="zh-CN" dirty="0">
                <a:ea typeface="宋体" charset="-122"/>
              </a:rPr>
              <a:t>: all </a:t>
            </a:r>
            <a:r>
              <a:rPr lang="en-US" altLang="zh-CN" dirty="0" smtClean="0">
                <a:ea typeface="宋体" charset="-122"/>
              </a:rPr>
              <a:t>blocks in 1 set</a:t>
            </a:r>
            <a:endParaRPr lang="en-US" altLang="zh-CN" dirty="0">
              <a:ea typeface="宋体" charset="-122"/>
            </a:endParaRPr>
          </a:p>
          <a:p>
            <a:pPr>
              <a:lnSpc>
                <a:spcPct val="80000"/>
              </a:lnSpc>
            </a:pPr>
            <a:r>
              <a:rPr lang="en-US" altLang="zh-CN" dirty="0" smtClean="0">
                <a:ea typeface="宋体" charset="-122"/>
              </a:rPr>
              <a:t>Increasing associativity helps to reduce miss rate</a:t>
            </a:r>
            <a:endParaRPr lang="en-US" altLang="zh-CN" dirty="0">
              <a:ea typeface="宋体" charset="-122"/>
            </a:endParaRPr>
          </a:p>
          <a:p>
            <a:pPr lvl="1">
              <a:lnSpc>
                <a:spcPct val="80000"/>
              </a:lnSpc>
            </a:pPr>
            <a:r>
              <a:rPr lang="en-US" altLang="zh-CN" dirty="0" smtClean="0">
                <a:ea typeface="宋体" charset="-122"/>
              </a:rPr>
              <a:t>N-way</a:t>
            </a:r>
            <a:r>
              <a:rPr lang="en-US" altLang="zh-CN" dirty="0">
                <a:ea typeface="宋体" charset="-122"/>
              </a:rPr>
              <a:t>: N possible places in cache to hold </a:t>
            </a:r>
            <a:r>
              <a:rPr lang="en-US" altLang="zh-CN" dirty="0" smtClean="0">
                <a:ea typeface="宋体" charset="-122"/>
              </a:rPr>
              <a:t>a given </a:t>
            </a:r>
            <a:r>
              <a:rPr lang="en-US" altLang="zh-CN" dirty="0">
                <a:ea typeface="宋体" charset="-122"/>
              </a:rPr>
              <a:t>memory block</a:t>
            </a:r>
          </a:p>
          <a:p>
            <a:pPr marL="857250" lvl="1" indent="-457200"/>
            <a:endParaRPr lang="en-US" dirty="0"/>
          </a:p>
        </p:txBody>
      </p:sp>
      <p:sp>
        <p:nvSpPr>
          <p:cNvPr id="9" name="Slide Number Placeholder 5"/>
          <p:cNvSpPr>
            <a:spLocks noGrp="1"/>
          </p:cNvSpPr>
          <p:nvPr>
            <p:ph type="sldNum" sz="quarter" idx="4294967295"/>
          </p:nvPr>
        </p:nvSpPr>
        <p:spPr>
          <a:xfrm>
            <a:off x="90424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72</a:t>
            </a:fld>
            <a:endParaRPr lang="en-US"/>
          </a:p>
        </p:txBody>
      </p:sp>
      <p:sp>
        <p:nvSpPr>
          <p:cNvPr id="5" name="Date Placeholder 3"/>
          <p:cNvSpPr txBox="1">
            <a:spLocks/>
          </p:cNvSpPr>
          <p:nvPr/>
        </p:nvSpPr>
        <p:spPr>
          <a:xfrm>
            <a:off x="580107"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5/3/2018</a:t>
            </a:fld>
            <a:endParaRPr lang="en-US"/>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1116159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ChangeArrowheads="1"/>
          </p:cNvSpPr>
          <p:nvPr>
            <p:ph type="title"/>
          </p:nvPr>
        </p:nvSpPr>
        <p:spPr/>
        <p:txBody>
          <a:bodyPr>
            <a:normAutofit/>
          </a:bodyPr>
          <a:lstStyle/>
          <a:p>
            <a:r>
              <a:rPr lang="en-US" smtClean="0"/>
              <a:t>Memory Hierarchy Technologies</a:t>
            </a:r>
            <a:endParaRPr lang="en-US"/>
          </a:p>
        </p:txBody>
      </p:sp>
      <p:sp>
        <p:nvSpPr>
          <p:cNvPr id="1498115" name="Rectangle 3"/>
          <p:cNvSpPr>
            <a:spLocks noGrp="1" noChangeArrowheads="1"/>
          </p:cNvSpPr>
          <p:nvPr>
            <p:ph type="body" idx="1"/>
          </p:nvPr>
        </p:nvSpPr>
        <p:spPr>
          <a:xfrm>
            <a:off x="685800" y="1371600"/>
            <a:ext cx="10668000" cy="5257800"/>
          </a:xfrm>
        </p:spPr>
        <p:txBody>
          <a:bodyPr>
            <a:normAutofit/>
          </a:bodyPr>
          <a:lstStyle/>
          <a:p>
            <a:r>
              <a:rPr lang="en-US" sz="3097" dirty="0"/>
              <a:t>Caches use SRAM (Static </a:t>
            </a:r>
            <a:r>
              <a:rPr lang="en-US" sz="3097" dirty="0" smtClean="0"/>
              <a:t>Random Access Memory) </a:t>
            </a:r>
            <a:r>
              <a:rPr lang="en-US" sz="3097" dirty="0"/>
              <a:t>for speed and technology compatibility</a:t>
            </a:r>
          </a:p>
          <a:p>
            <a:pPr lvl="1"/>
            <a:r>
              <a:rPr lang="en-US" sz="2581" dirty="0"/>
              <a:t>Fast (typical access times of 0.5 to 2.5 ns)</a:t>
            </a:r>
          </a:p>
          <a:p>
            <a:pPr lvl="1"/>
            <a:r>
              <a:rPr lang="en-US" sz="2581" dirty="0"/>
              <a:t>Low density (6 transistor cells), higher power, expensive </a:t>
            </a:r>
            <a:endParaRPr lang="en-US" sz="2581" dirty="0" smtClean="0"/>
          </a:p>
          <a:p>
            <a:pPr lvl="1"/>
            <a:r>
              <a:rPr lang="en-US" sz="2581" dirty="0" smtClean="0"/>
              <a:t>Static</a:t>
            </a:r>
            <a:r>
              <a:rPr lang="en-US" sz="2581" dirty="0"/>
              <a:t>: content will last as long as power is on</a:t>
            </a:r>
            <a:endParaRPr lang="en-US" dirty="0" smtClean="0"/>
          </a:p>
          <a:p>
            <a:r>
              <a:rPr lang="en-US" sz="2824" dirty="0"/>
              <a:t>Main memory uses DRAM (Dynamic RAM) for size </a:t>
            </a:r>
            <a:r>
              <a:rPr lang="en-US" sz="2824" dirty="0" smtClean="0"/>
              <a:t>and density</a:t>
            </a:r>
            <a:endParaRPr lang="en-US" sz="2824" dirty="0"/>
          </a:p>
          <a:p>
            <a:pPr lvl="1"/>
            <a:r>
              <a:rPr lang="en-US" sz="2353" dirty="0"/>
              <a:t>Slower (typical access times of 50 to 70 ns) </a:t>
            </a:r>
          </a:p>
          <a:p>
            <a:pPr lvl="1"/>
            <a:r>
              <a:rPr lang="en-US" sz="2353" dirty="0"/>
              <a:t>High density (1 transistor cells), lower power, cheaper </a:t>
            </a:r>
          </a:p>
          <a:p>
            <a:pPr lvl="1"/>
            <a:r>
              <a:rPr lang="en-US" sz="2353" dirty="0"/>
              <a:t>Dynamic: needs to be “refreshed” regularly </a:t>
            </a:r>
            <a:r>
              <a:rPr lang="en-US" sz="2353" dirty="0" smtClean="0"/>
              <a:t>(every ~8 </a:t>
            </a:r>
            <a:r>
              <a:rPr lang="en-US" sz="2353" dirty="0"/>
              <a:t>ms)</a:t>
            </a:r>
          </a:p>
          <a:p>
            <a:pPr lvl="2"/>
            <a:r>
              <a:rPr lang="en-US" sz="2118" dirty="0"/>
              <a:t>Consumes 1% to 2% of the active cycles of the </a:t>
            </a:r>
            <a:r>
              <a:rPr lang="en-US" sz="2118" dirty="0" smtClean="0"/>
              <a:t>DRAM</a:t>
            </a:r>
            <a:endParaRPr lang="en-US" dirty="0" smtClean="0"/>
          </a:p>
          <a:p>
            <a:pPr lvl="1"/>
            <a:endParaRPr lang="en-US" dirty="0"/>
          </a:p>
        </p:txBody>
      </p:sp>
      <p:sp>
        <p:nvSpPr>
          <p:cNvPr id="1498116" name="Rectangle 4"/>
          <p:cNvSpPr>
            <a:spLocks noChangeArrowheads="1"/>
          </p:cNvSpPr>
          <p:nvPr/>
        </p:nvSpPr>
        <p:spPr bwMode="auto">
          <a:xfrm>
            <a:off x="4064000" y="5153432"/>
            <a:ext cx="8305800" cy="328295"/>
          </a:xfrm>
          <a:prstGeom prst="rect">
            <a:avLst/>
          </a:prstGeom>
          <a:noFill/>
          <a:ln w="12700">
            <a:noFill/>
            <a:miter lim="800000"/>
            <a:headEnd/>
            <a:tailEnd/>
          </a:ln>
          <a:effectLst/>
        </p:spPr>
        <p:txBody>
          <a:bodyPr lIns="63500" tIns="25400" rIns="63500" bIns="25400">
            <a:spAutoFit/>
          </a:bodyPr>
          <a:lstStyle/>
          <a:p>
            <a:pPr marL="287338" indent="-287338">
              <a:spcBef>
                <a:spcPts val="600"/>
              </a:spcBef>
              <a:buClr>
                <a:srgbClr val="4F81BD"/>
              </a:buClr>
              <a:buSzPct val="75000"/>
              <a:buFont typeface="Wingdings" pitchFamily="2" charset="2"/>
              <a:buChar char="q"/>
            </a:pPr>
            <a:endParaRPr lang="en-US" dirty="0">
              <a:solidFill>
                <a:prstClr val="black"/>
              </a:solidFill>
              <a:latin typeface="Calibri"/>
            </a:endParaRPr>
          </a:p>
        </p:txBody>
      </p:sp>
      <p:sp>
        <p:nvSpPr>
          <p:cNvPr id="8" name="Slide Number Placeholder 7"/>
          <p:cNvSpPr>
            <a:spLocks noGrp="1"/>
          </p:cNvSpPr>
          <p:nvPr>
            <p:ph type="sldNum" sz="quarter" idx="4"/>
          </p:nvPr>
        </p:nvSpPr>
        <p:spPr>
          <a:xfrm>
            <a:off x="9829800" y="6356351"/>
            <a:ext cx="2133600" cy="365125"/>
          </a:xfrm>
        </p:spPr>
        <p:txBody>
          <a:bodyPr/>
          <a:lstStyle/>
          <a:p>
            <a:fld id="{3CC63E4C-4642-794D-A2FD-70F6B81535F5}" type="slidenum">
              <a:rPr lang="en-US" smtClean="0">
                <a:solidFill>
                  <a:prstClr val="black">
                    <a:tint val="75000"/>
                  </a:prstClr>
                </a:solidFill>
              </a:rPr>
              <a:pPr/>
              <a:t>8</a:t>
            </a:fld>
            <a:endParaRPr lang="en-US" dirty="0">
              <a:solidFill>
                <a:prstClr val="black">
                  <a:tint val="75000"/>
                </a:prstClr>
              </a:solidFill>
            </a:endParaRPr>
          </a:p>
        </p:txBody>
      </p:sp>
    </p:spTree>
    <p:extLst>
      <p:ext uri="{BB962C8B-B14F-4D97-AF65-F5344CB8AC3E}">
        <p14:creationId xmlns:p14="http://schemas.microsoft.com/office/powerpoint/2010/main" val="3066572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8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8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8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8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8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8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98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8115">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98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8115"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3CC63E4C-4642-794D-A2FD-70F6B81535F5}" type="slidenum">
              <a:rPr lang="en-US" smtClean="0"/>
              <a:pPr/>
              <a:t>9</a:t>
            </a:fld>
            <a:endParaRPr lang="en-US" dirty="0"/>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ltLang="zh-CN" smtClean="0"/>
              <a:t>Cache Blocks</a:t>
            </a:r>
            <a:endParaRPr lang="en-US" dirty="0"/>
          </a:p>
        </p:txBody>
      </p:sp>
      <p:sp>
        <p:nvSpPr>
          <p:cNvPr id="6" name="Text Box 19"/>
          <p:cNvSpPr txBox="1">
            <a:spLocks noChangeArrowheads="1"/>
          </p:cNvSpPr>
          <p:nvPr>
            <p:custDataLst>
              <p:tags r:id="rId2"/>
            </p:custDataLst>
          </p:nvPr>
        </p:nvSpPr>
        <p:spPr bwMode="auto">
          <a:xfrm>
            <a:off x="7159242" y="4481209"/>
            <a:ext cx="4270757" cy="396135"/>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Larger, slower, cheaper memory</a:t>
            </a:r>
            <a:r>
              <a:rPr lang="en-GB" sz="2000" dirty="0" smtClean="0">
                <a:latin typeface="Calibri" pitchFamily="34" charset="0"/>
              </a:rPr>
              <a:t>.</a:t>
            </a:r>
            <a:endParaRPr lang="en-GB" sz="2000" dirty="0">
              <a:latin typeface="Calibri" pitchFamily="34" charset="0"/>
            </a:endParaRPr>
          </a:p>
        </p:txBody>
      </p:sp>
      <p:sp>
        <p:nvSpPr>
          <p:cNvPr id="7" name="Text Box 29"/>
          <p:cNvSpPr txBox="1">
            <a:spLocks noChangeArrowheads="1"/>
          </p:cNvSpPr>
          <p:nvPr>
            <p:custDataLst>
              <p:tags r:id="rId3"/>
            </p:custDataLst>
          </p:nvPr>
        </p:nvSpPr>
        <p:spPr bwMode="auto">
          <a:xfrm>
            <a:off x="7086600" y="1361294"/>
            <a:ext cx="4495799" cy="1300998"/>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Smaller, faster, more expensive memory</a:t>
            </a:r>
          </a:p>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smtClean="0">
                <a:latin typeface="Calibri" pitchFamily="34" charset="0"/>
              </a:rPr>
              <a:t>Typical block size: 1 – 4 words (4 – 16 Bytes)</a:t>
            </a:r>
            <a:endParaRPr lang="en-GB" sz="2000" dirty="0">
              <a:latin typeface="Calibri" pitchFamily="34" charset="0"/>
            </a:endParaRPr>
          </a:p>
        </p:txBody>
      </p:sp>
      <p:sp>
        <p:nvSpPr>
          <p:cNvPr id="9" name="Rectangle 8"/>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Rectangle 9"/>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2" name="Rectangle 11"/>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3" name="Rectangle 12"/>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4" name="Rectangle 13"/>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5" name="Rectangle 14"/>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6" name="Rectangle 15"/>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7" name="Rectangle 16"/>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18" name="Rectangle 17"/>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19" name="Rectangle 18"/>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0" name="Rectangle 19"/>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1" name="Rectangle 20"/>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2" name="Rectangle 21"/>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3" name="Rectangle 22"/>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4" name="Rectangle 23"/>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5" name="Rectangle 24"/>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6" name="Rectangle 25"/>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7" name="Straight Connector 26"/>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28" name="Rectangle 27"/>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9" name="Rectangle 28"/>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0" name="Rectangle 29"/>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1" name="Rectangle 30"/>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2"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3"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4" name="Rectangle 33"/>
          <p:cNvSpPr/>
          <p:nvPr/>
        </p:nvSpPr>
        <p:spPr bwMode="auto">
          <a:xfrm>
            <a:off x="5334000" y="2896331"/>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b="1" dirty="0">
                <a:solidFill>
                  <a:srgbClr val="000000"/>
                </a:solidFill>
                <a:latin typeface="Calibri" pitchFamily="34" charset="0"/>
              </a:rPr>
              <a:t>14</a:t>
            </a:r>
          </a:p>
        </p:txBody>
      </p:sp>
      <p:sp>
        <p:nvSpPr>
          <p:cNvPr id="36" name="Up-Down Arrow 35"/>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7" name="Rectangle 36"/>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21423149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20203</TotalTime>
  <Words>10148</Words>
  <Application>Microsoft Office PowerPoint</Application>
  <PresentationFormat>Widescreen</PresentationFormat>
  <Paragraphs>1947</Paragraphs>
  <Slides>72</Slides>
  <Notes>46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72</vt:i4>
      </vt:variant>
    </vt:vector>
  </HeadingPairs>
  <TitlesOfParts>
    <vt:vector size="85" baseType="lpstr">
      <vt:lpstr> Calibri</vt:lpstr>
      <vt:lpstr>ＭＳ Ｐゴシック</vt:lpstr>
      <vt:lpstr>宋体</vt:lpstr>
      <vt:lpstr>Arial</vt:lpstr>
      <vt:lpstr>Calibri</vt:lpstr>
      <vt:lpstr>Courier New</vt:lpstr>
      <vt:lpstr>Symbol</vt:lpstr>
      <vt:lpstr>Times</vt:lpstr>
      <vt:lpstr>Times New Roman</vt:lpstr>
      <vt:lpstr>Verdana</vt:lpstr>
      <vt:lpstr>Wingdings</vt:lpstr>
      <vt:lpstr>Office Theme</vt:lpstr>
      <vt:lpstr>1_CS252-template</vt:lpstr>
      <vt:lpstr>L8  Cache Part I</vt:lpstr>
      <vt:lpstr>Outline</vt:lpstr>
      <vt:lpstr>Why are Large Memories Slow? Library Analogy</vt:lpstr>
      <vt:lpstr>Processor-DRAM Gap (Latency) </vt:lpstr>
      <vt:lpstr>What To Do: Library Analogy</vt:lpstr>
      <vt:lpstr>Outline</vt:lpstr>
      <vt:lpstr>Memory Hierarchy</vt:lpstr>
      <vt:lpstr>Memory Hierarchy Technologies</vt:lpstr>
      <vt:lpstr>PowerPoint Presentation</vt:lpstr>
      <vt:lpstr>PowerPoint Presentation</vt:lpstr>
      <vt:lpstr>PowerPoint Presentation</vt:lpstr>
      <vt:lpstr>Chip Photos</vt:lpstr>
      <vt:lpstr>Memory Hierarchy Speed vs. Size</vt:lpstr>
      <vt:lpstr>How is the Hierarchy Managed?</vt:lpstr>
      <vt:lpstr>Principle of Locality</vt:lpstr>
      <vt:lpstr>Quiz: What locality does this program have?</vt:lpstr>
      <vt:lpstr>Memory Reference Patterns</vt:lpstr>
      <vt:lpstr>Memory Reference Patterns</vt:lpstr>
      <vt:lpstr>Outline</vt:lpstr>
      <vt:lpstr>Processor with Cache</vt:lpstr>
      <vt:lpstr>Cache vs. Memory</vt:lpstr>
      <vt:lpstr>Block Must be Aligned in Memory</vt:lpstr>
      <vt:lpstr>Tradeoffs of Cache Block Sizes</vt:lpstr>
      <vt:lpstr>Outline</vt:lpstr>
      <vt:lpstr>Alternative Cache Organizations</vt:lpstr>
      <vt:lpstr>PowerPoint Presentation</vt:lpstr>
      <vt:lpstr>Inside a Cache</vt:lpstr>
      <vt:lpstr>PowerPoint Presentation</vt:lpstr>
      <vt:lpstr>Processor Address Fields Used by Cache Controller</vt:lpstr>
      <vt:lpstr>Direct-Mapped Cache</vt:lpstr>
      <vt:lpstr>DM Cache Example</vt:lpstr>
      <vt:lpstr>PowerPoint Presentation</vt:lpstr>
      <vt:lpstr>2-Way Set-Associative Cache</vt:lpstr>
      <vt:lpstr>2-Way SA Cache Example</vt:lpstr>
      <vt:lpstr>2-Way SA Cache Example</vt:lpstr>
      <vt:lpstr>Fully-Associative Cache (4-way SA)</vt:lpstr>
      <vt:lpstr>FA Cache Example</vt:lpstr>
      <vt:lpstr>PowerPoint Presentation</vt:lpstr>
      <vt:lpstr>Hypothetical Cache Design</vt:lpstr>
      <vt:lpstr>Hypothetical DM Cache Design (BAD) </vt:lpstr>
      <vt:lpstr>Hypothetical 2-Way SA Cache Design</vt:lpstr>
      <vt:lpstr>Quiz: # Cache Misses for DM Cache</vt:lpstr>
      <vt:lpstr>Answer: # Cache Misses for DM Cache</vt:lpstr>
      <vt:lpstr>Quiz: # Cache Misses for 2-Way SA Cache</vt:lpstr>
      <vt:lpstr>Answer: # Cache Misses for 2-Way SA Cache</vt:lpstr>
      <vt:lpstr>Quiz: # Cache Misses for FA Cache</vt:lpstr>
      <vt:lpstr>Answer: # Cache Misses for FA Cache</vt:lpstr>
      <vt:lpstr>Key Equations</vt:lpstr>
      <vt:lpstr>2D Visualization of Cache Organization</vt:lpstr>
      <vt:lpstr>Cache Example</vt:lpstr>
      <vt:lpstr>Range of SA Caches</vt:lpstr>
      <vt:lpstr>Alternative Cache Organizations</vt:lpstr>
      <vt:lpstr>4-Block Cache Summary (Valid Bit Omitted)</vt:lpstr>
      <vt:lpstr>8-Block Cache</vt:lpstr>
      <vt:lpstr>8-Block Cache Summary</vt:lpstr>
      <vt:lpstr>DM Cache Hardware (6-bit Memory)</vt:lpstr>
      <vt:lpstr>2-way SA Cache Hardware (6-bit Memory)</vt:lpstr>
      <vt:lpstr>Notes on 2-Way SA Cache</vt:lpstr>
      <vt:lpstr>DM Cache Hardware (32-bit Memory)</vt:lpstr>
      <vt:lpstr>Multi-Word Block DM Cache</vt:lpstr>
      <vt:lpstr>4-Way SA Cache Hardware (32-bit Memory)</vt:lpstr>
      <vt:lpstr>DM Cache HW Structure (Generic)</vt:lpstr>
      <vt:lpstr>SA Cache HW Structure (Generic)</vt:lpstr>
      <vt:lpstr>Alternative Cache Organizations: HW Costs</vt:lpstr>
      <vt:lpstr>N-way SA Cache: Performance Costs</vt:lpstr>
      <vt:lpstr>Outline</vt:lpstr>
      <vt:lpstr>Handling Stores with Write-Through</vt:lpstr>
      <vt:lpstr>Handling Stores with Write-Back</vt:lpstr>
      <vt:lpstr>Write-Back Cache</vt:lpstr>
      <vt:lpstr>Write-Through vs. Write-Back</vt:lpstr>
      <vt:lpstr>Outline</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Gu, Zonghua</cp:lastModifiedBy>
  <cp:revision>547</cp:revision>
  <cp:lastPrinted>2013-10-02T04:31:49Z</cp:lastPrinted>
  <dcterms:created xsi:type="dcterms:W3CDTF">2012-02-15T14:17:37Z</dcterms:created>
  <dcterms:modified xsi:type="dcterms:W3CDTF">2018-05-03T23:32:03Z</dcterms:modified>
</cp:coreProperties>
</file>